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00" r:id="rId2"/>
    <p:sldId id="258" r:id="rId3"/>
    <p:sldId id="259"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82" r:id="rId22"/>
    <p:sldId id="283" r:id="rId23"/>
    <p:sldId id="289" r:id="rId24"/>
    <p:sldId id="303" r:id="rId25"/>
    <p:sldId id="304" r:id="rId26"/>
    <p:sldId id="308" r:id="rId27"/>
    <p:sldId id="309" r:id="rId28"/>
    <p:sldId id="312"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7" r:id="rId52"/>
    <p:sldId id="368" r:id="rId53"/>
    <p:sldId id="372"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16" r:id="rId86"/>
    <p:sldId id="432" r:id="rId87"/>
    <p:sldId id="433" r:id="rId88"/>
    <p:sldId id="434" r:id="rId89"/>
    <p:sldId id="435" r:id="rId90"/>
    <p:sldId id="436" r:id="rId91"/>
    <p:sldId id="438" r:id="rId92"/>
    <p:sldId id="439" r:id="rId93"/>
    <p:sldId id="440" r:id="rId94"/>
    <p:sldId id="444" r:id="rId95"/>
    <p:sldId id="445" r:id="rId96"/>
    <p:sldId id="446" r:id="rId97"/>
    <p:sldId id="447" r:id="rId98"/>
    <p:sldId id="448" r:id="rId99"/>
    <p:sldId id="450" r:id="rId100"/>
    <p:sldId id="451" r:id="rId101"/>
    <p:sldId id="452" r:id="rId102"/>
    <p:sldId id="453" r:id="rId103"/>
    <p:sldId id="454" r:id="rId104"/>
    <p:sldId id="455" r:id="rId105"/>
    <p:sldId id="456" r:id="rId10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335523"/>
            <a:ext cx="9144000" cy="1522476"/>
          </a:xfrm>
          <a:prstGeom prst="rect">
            <a:avLst/>
          </a:prstGeom>
        </p:spPr>
      </p:pic>
      <p:sp>
        <p:nvSpPr>
          <p:cNvPr id="17" name="bg object 17"/>
          <p:cNvSpPr/>
          <p:nvPr/>
        </p:nvSpPr>
        <p:spPr>
          <a:xfrm>
            <a:off x="0" y="5410200"/>
            <a:ext cx="9144000" cy="1447800"/>
          </a:xfrm>
          <a:custGeom>
            <a:avLst/>
            <a:gdLst/>
            <a:ahLst/>
            <a:cxnLst/>
            <a:rect l="l" t="t" r="r" b="b"/>
            <a:pathLst>
              <a:path w="9144000" h="1447800">
                <a:moveTo>
                  <a:pt x="0" y="1164628"/>
                </a:moveTo>
                <a:lnTo>
                  <a:pt x="0" y="1447798"/>
                </a:lnTo>
                <a:lnTo>
                  <a:pt x="9144000" y="1447798"/>
                </a:lnTo>
                <a:lnTo>
                  <a:pt x="9144000" y="1204966"/>
                </a:lnTo>
                <a:lnTo>
                  <a:pt x="2275709" y="1204966"/>
                </a:lnTo>
                <a:lnTo>
                  <a:pt x="0" y="1164628"/>
                </a:lnTo>
                <a:close/>
              </a:path>
              <a:path w="9144000" h="1447800">
                <a:moveTo>
                  <a:pt x="9144000" y="0"/>
                </a:moveTo>
                <a:lnTo>
                  <a:pt x="8884514" y="83982"/>
                </a:lnTo>
                <a:lnTo>
                  <a:pt x="8205092" y="295397"/>
                </a:lnTo>
                <a:lnTo>
                  <a:pt x="7627103" y="463873"/>
                </a:lnTo>
                <a:lnTo>
                  <a:pt x="7135488" y="597309"/>
                </a:lnTo>
                <a:lnTo>
                  <a:pt x="6718557" y="702252"/>
                </a:lnTo>
                <a:lnTo>
                  <a:pt x="6367399" y="784077"/>
                </a:lnTo>
                <a:lnTo>
                  <a:pt x="6027421" y="857038"/>
                </a:lnTo>
                <a:lnTo>
                  <a:pt x="5697130" y="921586"/>
                </a:lnTo>
                <a:lnTo>
                  <a:pt x="5375029" y="978171"/>
                </a:lnTo>
                <a:lnTo>
                  <a:pt x="5104330" y="1020675"/>
                </a:lnTo>
                <a:lnTo>
                  <a:pt x="4837609" y="1057942"/>
                </a:lnTo>
                <a:lnTo>
                  <a:pt x="4530207" y="1095178"/>
                </a:lnTo>
                <a:lnTo>
                  <a:pt x="4225445" y="1126122"/>
                </a:lnTo>
                <a:lnTo>
                  <a:pt x="3921828" y="1151222"/>
                </a:lnTo>
                <a:lnTo>
                  <a:pt x="3574321" y="1173330"/>
                </a:lnTo>
                <a:lnTo>
                  <a:pt x="3224126" y="1189064"/>
                </a:lnTo>
                <a:lnTo>
                  <a:pt x="2824166" y="1199982"/>
                </a:lnTo>
                <a:lnTo>
                  <a:pt x="2275709" y="1204966"/>
                </a:lnTo>
                <a:lnTo>
                  <a:pt x="9144000" y="1204966"/>
                </a:lnTo>
                <a:lnTo>
                  <a:pt x="9144000" y="0"/>
                </a:lnTo>
                <a:close/>
              </a:path>
            </a:pathLst>
          </a:custGeom>
          <a:solidFill>
            <a:srgbClr val="7B7B7B">
              <a:alpha val="45097"/>
            </a:srgbClr>
          </a:solidFill>
        </p:spPr>
        <p:txBody>
          <a:bodyPr wrap="square" lIns="0" tIns="0" rIns="0" bIns="0" rtlCol="0"/>
          <a:lstStyle/>
          <a:p>
            <a:endParaRPr/>
          </a:p>
        </p:txBody>
      </p:sp>
      <p:sp>
        <p:nvSpPr>
          <p:cNvPr id="18" name="bg object 18"/>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2E70A1"/>
          </a:solidFill>
        </p:spPr>
        <p:txBody>
          <a:bodyPr wrap="square" lIns="0" tIns="0" rIns="0" bIns="0" rtlCol="0"/>
          <a:lstStyle/>
          <a:p>
            <a:endParaRPr/>
          </a:p>
        </p:txBody>
      </p:sp>
      <p:sp>
        <p:nvSpPr>
          <p:cNvPr id="2" name="Holder 2"/>
          <p:cNvSpPr>
            <a:spLocks noGrp="1"/>
          </p:cNvSpPr>
          <p:nvPr>
            <p:ph type="ctrTitle"/>
          </p:nvPr>
        </p:nvSpPr>
        <p:spPr>
          <a:xfrm>
            <a:off x="3162680" y="56134"/>
            <a:ext cx="2818638" cy="452120"/>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pic>
        <p:nvPicPr>
          <p:cNvPr id="9" name="Picture 8"/>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200850" y="-1"/>
            <a:ext cx="935322" cy="9117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1D1B11"/>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335523"/>
            <a:ext cx="9144000" cy="1522476"/>
          </a:xfrm>
          <a:prstGeom prst="rect">
            <a:avLst/>
          </a:prstGeom>
        </p:spPr>
      </p:pic>
      <p:sp>
        <p:nvSpPr>
          <p:cNvPr id="17" name="bg object 17"/>
          <p:cNvSpPr/>
          <p:nvPr/>
        </p:nvSpPr>
        <p:spPr>
          <a:xfrm>
            <a:off x="0" y="5410200"/>
            <a:ext cx="9144000" cy="1447800"/>
          </a:xfrm>
          <a:custGeom>
            <a:avLst/>
            <a:gdLst/>
            <a:ahLst/>
            <a:cxnLst/>
            <a:rect l="l" t="t" r="r" b="b"/>
            <a:pathLst>
              <a:path w="9144000" h="1447800">
                <a:moveTo>
                  <a:pt x="0" y="1164628"/>
                </a:moveTo>
                <a:lnTo>
                  <a:pt x="0" y="1447798"/>
                </a:lnTo>
                <a:lnTo>
                  <a:pt x="9144000" y="1447798"/>
                </a:lnTo>
                <a:lnTo>
                  <a:pt x="9144000" y="1204966"/>
                </a:lnTo>
                <a:lnTo>
                  <a:pt x="2275709" y="1204966"/>
                </a:lnTo>
                <a:lnTo>
                  <a:pt x="0" y="1164628"/>
                </a:lnTo>
                <a:close/>
              </a:path>
              <a:path w="9144000" h="1447800">
                <a:moveTo>
                  <a:pt x="9144000" y="0"/>
                </a:moveTo>
                <a:lnTo>
                  <a:pt x="8884514" y="83982"/>
                </a:lnTo>
                <a:lnTo>
                  <a:pt x="8205092" y="295397"/>
                </a:lnTo>
                <a:lnTo>
                  <a:pt x="7627103" y="463873"/>
                </a:lnTo>
                <a:lnTo>
                  <a:pt x="7135488" y="597309"/>
                </a:lnTo>
                <a:lnTo>
                  <a:pt x="6718557" y="702252"/>
                </a:lnTo>
                <a:lnTo>
                  <a:pt x="6367399" y="784077"/>
                </a:lnTo>
                <a:lnTo>
                  <a:pt x="6027421" y="857038"/>
                </a:lnTo>
                <a:lnTo>
                  <a:pt x="5697130" y="921586"/>
                </a:lnTo>
                <a:lnTo>
                  <a:pt x="5375029" y="978171"/>
                </a:lnTo>
                <a:lnTo>
                  <a:pt x="5104330" y="1020675"/>
                </a:lnTo>
                <a:lnTo>
                  <a:pt x="4837609" y="1057942"/>
                </a:lnTo>
                <a:lnTo>
                  <a:pt x="4530207" y="1095178"/>
                </a:lnTo>
                <a:lnTo>
                  <a:pt x="4225445" y="1126122"/>
                </a:lnTo>
                <a:lnTo>
                  <a:pt x="3921828" y="1151222"/>
                </a:lnTo>
                <a:lnTo>
                  <a:pt x="3574321" y="1173330"/>
                </a:lnTo>
                <a:lnTo>
                  <a:pt x="3224126" y="1189064"/>
                </a:lnTo>
                <a:lnTo>
                  <a:pt x="2824166" y="1199982"/>
                </a:lnTo>
                <a:lnTo>
                  <a:pt x="2275709" y="1204966"/>
                </a:lnTo>
                <a:lnTo>
                  <a:pt x="9144000" y="1204966"/>
                </a:lnTo>
                <a:lnTo>
                  <a:pt x="9144000" y="0"/>
                </a:lnTo>
                <a:close/>
              </a:path>
            </a:pathLst>
          </a:custGeom>
          <a:solidFill>
            <a:srgbClr val="7B7B7B">
              <a:alpha val="45097"/>
            </a:srgbClr>
          </a:solidFill>
        </p:spPr>
        <p:txBody>
          <a:bodyPr wrap="square" lIns="0" tIns="0" rIns="0" bIns="0" rtlCol="0"/>
          <a:lstStyle/>
          <a:p>
            <a:endParaRPr/>
          </a:p>
        </p:txBody>
      </p:sp>
      <p:sp>
        <p:nvSpPr>
          <p:cNvPr id="18" name="bg object 18"/>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2E70A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pic>
        <p:nvPicPr>
          <p:cNvPr id="9" name="Picture 8"/>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8218614" y="0"/>
            <a:ext cx="925386" cy="8837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335523"/>
            <a:ext cx="9144000" cy="1522476"/>
          </a:xfrm>
          <a:prstGeom prst="rect">
            <a:avLst/>
          </a:prstGeom>
        </p:spPr>
      </p:pic>
      <p:sp>
        <p:nvSpPr>
          <p:cNvPr id="17" name="bg object 17"/>
          <p:cNvSpPr/>
          <p:nvPr/>
        </p:nvSpPr>
        <p:spPr>
          <a:xfrm>
            <a:off x="0" y="5410200"/>
            <a:ext cx="9144000" cy="1447800"/>
          </a:xfrm>
          <a:custGeom>
            <a:avLst/>
            <a:gdLst/>
            <a:ahLst/>
            <a:cxnLst/>
            <a:rect l="l" t="t" r="r" b="b"/>
            <a:pathLst>
              <a:path w="9144000" h="1447800">
                <a:moveTo>
                  <a:pt x="0" y="1164628"/>
                </a:moveTo>
                <a:lnTo>
                  <a:pt x="0" y="1447798"/>
                </a:lnTo>
                <a:lnTo>
                  <a:pt x="9144000" y="1447798"/>
                </a:lnTo>
                <a:lnTo>
                  <a:pt x="9144000" y="1204966"/>
                </a:lnTo>
                <a:lnTo>
                  <a:pt x="2275709" y="1204966"/>
                </a:lnTo>
                <a:lnTo>
                  <a:pt x="0" y="1164628"/>
                </a:lnTo>
                <a:close/>
              </a:path>
              <a:path w="9144000" h="1447800">
                <a:moveTo>
                  <a:pt x="9144000" y="0"/>
                </a:moveTo>
                <a:lnTo>
                  <a:pt x="8884514" y="83982"/>
                </a:lnTo>
                <a:lnTo>
                  <a:pt x="8205092" y="295397"/>
                </a:lnTo>
                <a:lnTo>
                  <a:pt x="7627103" y="463873"/>
                </a:lnTo>
                <a:lnTo>
                  <a:pt x="7135488" y="597309"/>
                </a:lnTo>
                <a:lnTo>
                  <a:pt x="6718557" y="702252"/>
                </a:lnTo>
                <a:lnTo>
                  <a:pt x="6367399" y="784077"/>
                </a:lnTo>
                <a:lnTo>
                  <a:pt x="6027421" y="857038"/>
                </a:lnTo>
                <a:lnTo>
                  <a:pt x="5697130" y="921586"/>
                </a:lnTo>
                <a:lnTo>
                  <a:pt x="5375029" y="978171"/>
                </a:lnTo>
                <a:lnTo>
                  <a:pt x="5104330" y="1020675"/>
                </a:lnTo>
                <a:lnTo>
                  <a:pt x="4837609" y="1057942"/>
                </a:lnTo>
                <a:lnTo>
                  <a:pt x="4530207" y="1095178"/>
                </a:lnTo>
                <a:lnTo>
                  <a:pt x="4225445" y="1126122"/>
                </a:lnTo>
                <a:lnTo>
                  <a:pt x="3921828" y="1151222"/>
                </a:lnTo>
                <a:lnTo>
                  <a:pt x="3574321" y="1173330"/>
                </a:lnTo>
                <a:lnTo>
                  <a:pt x="3224126" y="1189064"/>
                </a:lnTo>
                <a:lnTo>
                  <a:pt x="2824166" y="1199982"/>
                </a:lnTo>
                <a:lnTo>
                  <a:pt x="2275709" y="1204966"/>
                </a:lnTo>
                <a:lnTo>
                  <a:pt x="9144000" y="1204966"/>
                </a:lnTo>
                <a:lnTo>
                  <a:pt x="9144000" y="0"/>
                </a:lnTo>
                <a:close/>
              </a:path>
            </a:pathLst>
          </a:custGeom>
          <a:solidFill>
            <a:srgbClr val="7B7B7B">
              <a:alpha val="45097"/>
            </a:srgbClr>
          </a:solidFill>
        </p:spPr>
        <p:txBody>
          <a:bodyPr wrap="square" lIns="0" tIns="0" rIns="0" bIns="0" rtlCol="0"/>
          <a:lstStyle/>
          <a:p>
            <a:endParaRPr/>
          </a:p>
        </p:txBody>
      </p:sp>
      <p:sp>
        <p:nvSpPr>
          <p:cNvPr id="18" name="bg object 18"/>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2E70A1"/>
          </a:solidFill>
        </p:spPr>
        <p:txBody>
          <a:bodyPr wrap="square" lIns="0" tIns="0" rIns="0" bIns="0" rtlCol="0"/>
          <a:lstStyle/>
          <a:p>
            <a:endParaRPr/>
          </a:p>
        </p:txBody>
      </p:sp>
      <p:sp>
        <p:nvSpPr>
          <p:cNvPr id="2" name="Holder 2"/>
          <p:cNvSpPr>
            <a:spLocks noGrp="1"/>
          </p:cNvSpPr>
          <p:nvPr>
            <p:ph type="title"/>
          </p:nvPr>
        </p:nvSpPr>
        <p:spPr>
          <a:xfrm>
            <a:off x="2467482" y="132079"/>
            <a:ext cx="4209034" cy="452120"/>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3" name="Holder 3"/>
          <p:cNvSpPr>
            <a:spLocks noGrp="1"/>
          </p:cNvSpPr>
          <p:nvPr>
            <p:ph type="body" idx="1"/>
          </p:nvPr>
        </p:nvSpPr>
        <p:spPr>
          <a:xfrm>
            <a:off x="435965" y="1693545"/>
            <a:ext cx="8202295" cy="3317875"/>
          </a:xfrm>
          <a:prstGeom prst="rect">
            <a:avLst/>
          </a:prstGeom>
        </p:spPr>
        <p:txBody>
          <a:bodyPr wrap="square" lIns="0" tIns="0" rIns="0" bIns="0">
            <a:spAutoFit/>
          </a:bodyPr>
          <a:lstStyle>
            <a:lvl1pPr>
              <a:defRPr sz="2400" b="0" i="0">
                <a:solidFill>
                  <a:srgbClr val="1D1B11"/>
                </a:solidFill>
                <a:latin typeface="Calibri"/>
                <a:cs typeface="Calibri"/>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4/5/2023</a:t>
            </a:fld>
            <a:endParaRPr lang="en-US"/>
          </a:p>
        </p:txBody>
      </p:sp>
      <p:sp>
        <p:nvSpPr>
          <p:cNvPr id="6" name="Holder 6"/>
          <p:cNvSpPr>
            <a:spLocks noGrp="1"/>
          </p:cNvSpPr>
          <p:nvPr>
            <p:ph type="sldNum" sz="quarter" idx="7"/>
          </p:nvPr>
        </p:nvSpPr>
        <p:spPr>
          <a:xfrm>
            <a:off x="8668511" y="6631730"/>
            <a:ext cx="287020" cy="167004"/>
          </a:xfrm>
          <a:prstGeom prst="rect">
            <a:avLst/>
          </a:prstGeom>
        </p:spPr>
        <p:txBody>
          <a:bodyPr wrap="square" lIns="0" tIns="0" rIns="0" bIns="0">
            <a:spAutoFit/>
          </a:bodyPr>
          <a:lstStyle>
            <a:lvl1pPr>
              <a:defRPr sz="1000" b="1" i="0">
                <a:solidFill>
                  <a:schemeClr val="bg1"/>
                </a:solidFill>
                <a:latin typeface="Arial"/>
                <a:cs typeface="Arial"/>
              </a:defRPr>
            </a:lvl1pPr>
          </a:lstStyle>
          <a:p>
            <a:pPr marL="38100">
              <a:lnSpc>
                <a:spcPct val="100000"/>
              </a:lnSpc>
              <a:spcBef>
                <a:spcPts val="40"/>
              </a:spcBef>
            </a:pPr>
            <a:fld id="{81D60167-4931-47E6-BA6A-407CBD079E47}" type="slidenum">
              <a:rPr spc="-5" dirty="0"/>
              <a:pPr marL="38100">
                <a:lnSpc>
                  <a:spcPct val="100000"/>
                </a:lnSpc>
                <a:spcBef>
                  <a:spcPts val="40"/>
                </a:spcBef>
              </a:pPr>
              <a:t>‹#›</a:t>
            </a:fld>
            <a:endParaRPr spc="-5" dirty="0"/>
          </a:p>
        </p:txBody>
      </p:sp>
      <p:pic>
        <p:nvPicPr>
          <p:cNvPr id="10" name="Picture 9"/>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8205818" y="30683"/>
            <a:ext cx="925386" cy="8837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35965" y="1693545"/>
            <a:ext cx="8202295" cy="1354217"/>
          </a:xfrm>
        </p:spPr>
        <p:txBody>
          <a:bodyPr/>
          <a:lstStyle/>
          <a:p>
            <a:pPr algn="ctr"/>
            <a:r>
              <a:rPr lang="en-US" sz="4400" dirty="0" smtClean="0"/>
              <a:t>MICROWAVE &amp; RADAR ENGINEERING</a:t>
            </a:r>
            <a:endParaRPr lang="en-US" sz="4400"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61261"/>
            <a:ext cx="8074025" cy="3317875"/>
          </a:xfrm>
          <a:prstGeom prst="rect">
            <a:avLst/>
          </a:prstGeom>
        </p:spPr>
        <p:txBody>
          <a:bodyPr vert="horz" wrap="square" lIns="0" tIns="12700" rIns="0" bIns="0" rtlCol="0">
            <a:spAutoFit/>
          </a:bodyPr>
          <a:lstStyle/>
          <a:p>
            <a:pPr marL="12700" marR="8255" algn="just">
              <a:lnSpc>
                <a:spcPct val="100000"/>
              </a:lnSpc>
              <a:spcBef>
                <a:spcPts val="100"/>
              </a:spcBef>
            </a:pPr>
            <a:r>
              <a:rPr sz="2400" b="1" i="1" spc="-10" dirty="0">
                <a:latin typeface="Calibri"/>
                <a:cs typeface="Calibri"/>
              </a:rPr>
              <a:t>Communication</a:t>
            </a:r>
            <a:r>
              <a:rPr sz="2400" spc="-10" dirty="0">
                <a:latin typeface="Calibri"/>
                <a:cs typeface="Calibri"/>
              </a:rPr>
              <a:t>:</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used</a:t>
            </a:r>
            <a:r>
              <a:rPr sz="2400" dirty="0">
                <a:latin typeface="Calibri"/>
                <a:cs typeface="Calibri"/>
              </a:rPr>
              <a:t> in</a:t>
            </a:r>
            <a:r>
              <a:rPr sz="2400" spc="5" dirty="0">
                <a:latin typeface="Calibri"/>
                <a:cs typeface="Calibri"/>
              </a:rPr>
              <a:t> </a:t>
            </a:r>
            <a:r>
              <a:rPr sz="2400" spc="-10" dirty="0">
                <a:latin typeface="Calibri"/>
                <a:cs typeface="Calibri"/>
              </a:rPr>
              <a:t>broadcasting</a:t>
            </a:r>
            <a:r>
              <a:rPr sz="2400" spc="-5" dirty="0">
                <a:latin typeface="Calibri"/>
                <a:cs typeface="Calibri"/>
              </a:rPr>
              <a:t> </a:t>
            </a:r>
            <a:r>
              <a:rPr sz="2400" dirty="0">
                <a:latin typeface="Calibri"/>
                <a:cs typeface="Calibri"/>
              </a:rPr>
              <a:t>and </a:t>
            </a:r>
            <a:r>
              <a:rPr sz="2400" spc="5" dirty="0">
                <a:latin typeface="Calibri"/>
                <a:cs typeface="Calibri"/>
              </a:rPr>
              <a:t> </a:t>
            </a:r>
            <a:r>
              <a:rPr sz="2400" spc="-10" dirty="0">
                <a:latin typeface="Calibri"/>
                <a:cs typeface="Calibri"/>
              </a:rPr>
              <a:t>telecommunication</a:t>
            </a:r>
            <a:r>
              <a:rPr sz="2400" spc="-40" dirty="0">
                <a:latin typeface="Calibri"/>
                <a:cs typeface="Calibri"/>
              </a:rPr>
              <a:t> </a:t>
            </a:r>
            <a:r>
              <a:rPr sz="2400" spc="-5" dirty="0">
                <a:latin typeface="Calibri"/>
                <a:cs typeface="Calibri"/>
              </a:rPr>
              <a:t>transmissions.</a:t>
            </a:r>
            <a:endParaRPr sz="2400">
              <a:latin typeface="Calibri"/>
              <a:cs typeface="Calibri"/>
            </a:endParaRPr>
          </a:p>
          <a:p>
            <a:pPr marL="12700" marR="5080" algn="just">
              <a:lnSpc>
                <a:spcPct val="100000"/>
              </a:lnSpc>
              <a:buSzPct val="95833"/>
              <a:buFont typeface="Wingdings"/>
              <a:buChar char=""/>
              <a:tabLst>
                <a:tab pos="255904" algn="l"/>
              </a:tabLst>
            </a:pPr>
            <a:r>
              <a:rPr sz="2400" dirty="0">
                <a:latin typeface="Calibri"/>
                <a:cs typeface="Calibri"/>
              </a:rPr>
              <a:t>As </a:t>
            </a:r>
            <a:r>
              <a:rPr sz="2400" spc="-5" dirty="0">
                <a:latin typeface="Calibri"/>
                <a:cs typeface="Calibri"/>
              </a:rPr>
              <a:t>described </a:t>
            </a:r>
            <a:r>
              <a:rPr sz="2400" spc="-10" dirty="0">
                <a:latin typeface="Calibri"/>
                <a:cs typeface="Calibri"/>
              </a:rPr>
              <a:t>above, </a:t>
            </a:r>
            <a:r>
              <a:rPr sz="2400" spc="-5" dirty="0">
                <a:latin typeface="Calibri"/>
                <a:cs typeface="Calibri"/>
              </a:rPr>
              <a:t>they </a:t>
            </a:r>
            <a:r>
              <a:rPr sz="2400" spc="-20" dirty="0">
                <a:latin typeface="Calibri"/>
                <a:cs typeface="Calibri"/>
              </a:rPr>
              <a:t>have </a:t>
            </a:r>
            <a:r>
              <a:rPr sz="2400" spc="-10" dirty="0">
                <a:latin typeface="Calibri"/>
                <a:cs typeface="Calibri"/>
              </a:rPr>
              <a:t>shorter </a:t>
            </a:r>
            <a:r>
              <a:rPr sz="2400" spc="-15" dirty="0">
                <a:latin typeface="Calibri"/>
                <a:cs typeface="Calibri"/>
              </a:rPr>
              <a:t>wavelengths </a:t>
            </a:r>
            <a:r>
              <a:rPr sz="2400" dirty="0">
                <a:latin typeface="Calibri"/>
                <a:cs typeface="Calibri"/>
              </a:rPr>
              <a:t>and </a:t>
            </a:r>
            <a:r>
              <a:rPr sz="2400" spc="-10" dirty="0">
                <a:latin typeface="Calibri"/>
                <a:cs typeface="Calibri"/>
              </a:rPr>
              <a:t>allows </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use smaller</a:t>
            </a:r>
            <a:r>
              <a:rPr sz="2400" dirty="0">
                <a:latin typeface="Calibri"/>
                <a:cs typeface="Calibri"/>
              </a:rPr>
              <a:t> </a:t>
            </a:r>
            <a:r>
              <a:rPr sz="2400" spc="-10" dirty="0">
                <a:latin typeface="Calibri"/>
                <a:cs typeface="Calibri"/>
              </a:rPr>
              <a:t>antennas. </a:t>
            </a:r>
            <a:r>
              <a:rPr sz="2400" spc="-5" dirty="0">
                <a:latin typeface="Calibri"/>
                <a:cs typeface="Calibri"/>
              </a:rPr>
              <a:t>The </a:t>
            </a:r>
            <a:r>
              <a:rPr sz="2400" dirty="0">
                <a:latin typeface="Calibri"/>
                <a:cs typeface="Calibri"/>
              </a:rPr>
              <a:t>cellular </a:t>
            </a:r>
            <a:r>
              <a:rPr sz="2400" spc="-15" dirty="0">
                <a:latin typeface="Calibri"/>
                <a:cs typeface="Calibri"/>
              </a:rPr>
              <a:t>networks</a:t>
            </a:r>
            <a:r>
              <a:rPr sz="2400" spc="-10" dirty="0">
                <a:latin typeface="Calibri"/>
                <a:cs typeface="Calibri"/>
              </a:rPr>
              <a:t> </a:t>
            </a:r>
            <a:r>
              <a:rPr sz="2400" spc="-20" dirty="0">
                <a:latin typeface="Calibri"/>
                <a:cs typeface="Calibri"/>
              </a:rPr>
              <a:t>like</a:t>
            </a:r>
            <a:r>
              <a:rPr sz="2400" spc="500" dirty="0">
                <a:latin typeface="Calibri"/>
                <a:cs typeface="Calibri"/>
              </a:rPr>
              <a:t> </a:t>
            </a:r>
            <a:r>
              <a:rPr sz="2400" dirty="0">
                <a:latin typeface="Calibri"/>
                <a:cs typeface="Calibri"/>
              </a:rPr>
              <a:t>GSM, also </a:t>
            </a:r>
            <a:r>
              <a:rPr sz="2400" spc="5" dirty="0">
                <a:latin typeface="Calibri"/>
                <a:cs typeface="Calibri"/>
              </a:rPr>
              <a:t> </a:t>
            </a:r>
            <a:r>
              <a:rPr sz="2400" spc="-5" dirty="0">
                <a:latin typeface="Calibri"/>
                <a:cs typeface="Calibri"/>
              </a:rPr>
              <a:t>uses</a:t>
            </a:r>
            <a:endParaRPr sz="2400">
              <a:latin typeface="Calibri"/>
              <a:cs typeface="Calibri"/>
            </a:endParaRPr>
          </a:p>
          <a:p>
            <a:pPr marL="12700" marR="6350" algn="just">
              <a:lnSpc>
                <a:spcPct val="100000"/>
              </a:lnSpc>
              <a:buSzPct val="95833"/>
              <a:buFont typeface="Wingdings"/>
              <a:buChar char=""/>
              <a:tabLst>
                <a:tab pos="255904" algn="l"/>
              </a:tabLst>
            </a:pPr>
            <a:r>
              <a:rPr sz="2400" spc="-20" dirty="0">
                <a:latin typeface="Calibri"/>
                <a:cs typeface="Calibri"/>
              </a:rPr>
              <a:t>Microwave</a:t>
            </a:r>
            <a:r>
              <a:rPr sz="2400" spc="-15" dirty="0">
                <a:latin typeface="Calibri"/>
                <a:cs typeface="Calibri"/>
              </a:rPr>
              <a:t> </a:t>
            </a:r>
            <a:r>
              <a:rPr sz="2400" spc="-5" dirty="0">
                <a:latin typeface="Calibri"/>
                <a:cs typeface="Calibri"/>
              </a:rPr>
              <a:t>frequencies</a:t>
            </a:r>
            <a:r>
              <a:rPr sz="2400" dirty="0">
                <a:latin typeface="Calibri"/>
                <a:cs typeface="Calibri"/>
              </a:rPr>
              <a:t> </a:t>
            </a:r>
            <a:r>
              <a:rPr sz="2400" spc="-5" dirty="0">
                <a:latin typeface="Calibri"/>
                <a:cs typeface="Calibri"/>
              </a:rPr>
              <a:t>of</a:t>
            </a:r>
            <a:r>
              <a:rPr sz="2400" dirty="0">
                <a:latin typeface="Calibri"/>
                <a:cs typeface="Calibri"/>
              </a:rPr>
              <a:t> </a:t>
            </a:r>
            <a:r>
              <a:rPr sz="2400" spc="-20" dirty="0">
                <a:latin typeface="Calibri"/>
                <a:cs typeface="Calibri"/>
              </a:rPr>
              <a:t>range</a:t>
            </a:r>
            <a:r>
              <a:rPr sz="2400" spc="-15" dirty="0">
                <a:latin typeface="Calibri"/>
                <a:cs typeface="Calibri"/>
              </a:rPr>
              <a:t> </a:t>
            </a:r>
            <a:r>
              <a:rPr sz="2400" spc="-5" dirty="0">
                <a:latin typeface="Calibri"/>
                <a:cs typeface="Calibri"/>
              </a:rPr>
              <a:t>1.8</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1.9</a:t>
            </a:r>
            <a:r>
              <a:rPr sz="2400" dirty="0">
                <a:latin typeface="Calibri"/>
                <a:cs typeface="Calibri"/>
              </a:rPr>
              <a:t> GHz</a:t>
            </a:r>
            <a:r>
              <a:rPr sz="2400" spc="5" dirty="0">
                <a:latin typeface="Calibri"/>
                <a:cs typeface="Calibri"/>
              </a:rPr>
              <a:t> </a:t>
            </a:r>
            <a:r>
              <a:rPr sz="2400" spc="-20" dirty="0">
                <a:latin typeface="Calibri"/>
                <a:cs typeface="Calibri"/>
              </a:rPr>
              <a:t>for </a:t>
            </a:r>
            <a:r>
              <a:rPr sz="2400" spc="-15" dirty="0">
                <a:latin typeface="Calibri"/>
                <a:cs typeface="Calibri"/>
              </a:rPr>
              <a:t> </a:t>
            </a:r>
            <a:r>
              <a:rPr sz="2400" spc="-10" dirty="0">
                <a:latin typeface="Calibri"/>
                <a:cs typeface="Calibri"/>
              </a:rPr>
              <a:t>communication.</a:t>
            </a:r>
            <a:r>
              <a:rPr sz="2400" spc="525" dirty="0">
                <a:latin typeface="Calibri"/>
                <a:cs typeface="Calibri"/>
              </a:rPr>
              <a:t> </a:t>
            </a:r>
            <a:r>
              <a:rPr sz="2400" spc="-20" dirty="0">
                <a:latin typeface="Calibri"/>
                <a:cs typeface="Calibri"/>
              </a:rPr>
              <a:t>Microwaves</a:t>
            </a:r>
            <a:r>
              <a:rPr sz="2400" spc="505" dirty="0">
                <a:latin typeface="Calibri"/>
                <a:cs typeface="Calibri"/>
              </a:rPr>
              <a:t> </a:t>
            </a:r>
            <a:r>
              <a:rPr sz="2400" spc="-15" dirty="0">
                <a:latin typeface="Calibri"/>
                <a:cs typeface="Calibri"/>
              </a:rPr>
              <a:t>are</a:t>
            </a:r>
            <a:r>
              <a:rPr sz="2400" spc="515" dirty="0">
                <a:latin typeface="Calibri"/>
                <a:cs typeface="Calibri"/>
              </a:rPr>
              <a:t> </a:t>
            </a:r>
            <a:r>
              <a:rPr sz="2400" dirty="0">
                <a:latin typeface="Calibri"/>
                <a:cs typeface="Calibri"/>
              </a:rPr>
              <a:t>also</a:t>
            </a:r>
            <a:r>
              <a:rPr sz="2400" spc="545" dirty="0">
                <a:latin typeface="Calibri"/>
                <a:cs typeface="Calibri"/>
              </a:rPr>
              <a:t> </a:t>
            </a:r>
            <a:r>
              <a:rPr sz="2400" spc="-5" dirty="0">
                <a:latin typeface="Calibri"/>
                <a:cs typeface="Calibri"/>
              </a:rPr>
              <a:t>used</a:t>
            </a:r>
            <a:r>
              <a:rPr sz="2400" spc="535" dirty="0">
                <a:latin typeface="Calibri"/>
                <a:cs typeface="Calibri"/>
              </a:rPr>
              <a:t> </a:t>
            </a:r>
            <a:r>
              <a:rPr sz="2400" spc="-20" dirty="0">
                <a:latin typeface="Calibri"/>
                <a:cs typeface="Calibri"/>
              </a:rPr>
              <a:t>for</a:t>
            </a:r>
            <a:r>
              <a:rPr sz="2400" spc="505" dirty="0">
                <a:latin typeface="Calibri"/>
                <a:cs typeface="Calibri"/>
              </a:rPr>
              <a:t> </a:t>
            </a:r>
            <a:r>
              <a:rPr sz="2400" spc="-15" dirty="0">
                <a:latin typeface="Calibri"/>
                <a:cs typeface="Calibri"/>
              </a:rPr>
              <a:t>transmitting </a:t>
            </a:r>
            <a:r>
              <a:rPr sz="2400" spc="-530" dirty="0">
                <a:latin typeface="Calibri"/>
                <a:cs typeface="Calibri"/>
              </a:rPr>
              <a:t> </a:t>
            </a:r>
            <a:r>
              <a:rPr sz="2400" dirty="0">
                <a:latin typeface="Calibri"/>
                <a:cs typeface="Calibri"/>
              </a:rPr>
              <a:t>and </a:t>
            </a:r>
            <a:r>
              <a:rPr sz="2400" spc="-5" dirty="0">
                <a:latin typeface="Calibri"/>
                <a:cs typeface="Calibri"/>
              </a:rPr>
              <a:t>receiving </a:t>
            </a:r>
            <a:r>
              <a:rPr sz="2400" dirty="0">
                <a:latin typeface="Calibri"/>
                <a:cs typeface="Calibri"/>
              </a:rPr>
              <a:t>a </a:t>
            </a:r>
            <a:r>
              <a:rPr sz="2400" spc="-5" dirty="0">
                <a:latin typeface="Calibri"/>
                <a:cs typeface="Calibri"/>
              </a:rPr>
              <a:t>signal </a:t>
            </a:r>
            <a:r>
              <a:rPr sz="2400" spc="-15" dirty="0">
                <a:latin typeface="Calibri"/>
                <a:cs typeface="Calibri"/>
              </a:rPr>
              <a:t>from </a:t>
            </a:r>
            <a:r>
              <a:rPr sz="2400" spc="-5" dirty="0">
                <a:latin typeface="Calibri"/>
                <a:cs typeface="Calibri"/>
              </a:rPr>
              <a:t>earth </a:t>
            </a:r>
            <a:r>
              <a:rPr sz="2400" spc="-15" dirty="0">
                <a:latin typeface="Calibri"/>
                <a:cs typeface="Calibri"/>
              </a:rPr>
              <a:t>to </a:t>
            </a:r>
            <a:r>
              <a:rPr sz="2400" spc="-10" dirty="0">
                <a:latin typeface="Calibri"/>
                <a:cs typeface="Calibri"/>
              </a:rPr>
              <a:t>satellite </a:t>
            </a:r>
            <a:r>
              <a:rPr sz="2400" dirty="0">
                <a:latin typeface="Calibri"/>
                <a:cs typeface="Calibri"/>
              </a:rPr>
              <a:t>and </a:t>
            </a:r>
            <a:r>
              <a:rPr sz="2400" spc="-15" dirty="0">
                <a:latin typeface="Calibri"/>
                <a:cs typeface="Calibri"/>
              </a:rPr>
              <a:t>from satellite </a:t>
            </a:r>
            <a:r>
              <a:rPr sz="2400" spc="-40" dirty="0">
                <a:latin typeface="Calibri"/>
                <a:cs typeface="Calibri"/>
              </a:rPr>
              <a:t>to </a:t>
            </a:r>
            <a:r>
              <a:rPr sz="2400" spc="-35" dirty="0">
                <a:latin typeface="Calibri"/>
                <a:cs typeface="Calibri"/>
              </a:rPr>
              <a:t> </a:t>
            </a:r>
            <a:r>
              <a:rPr sz="2400" dirty="0">
                <a:latin typeface="Calibri"/>
                <a:cs typeface="Calibri"/>
              </a:rPr>
              <a:t>earth.</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10</a:t>
            </a:fld>
            <a:endParaRPr sz="1000">
              <a:latin typeface="Arial"/>
              <a:cs typeface="Arial"/>
            </a:endParaRPr>
          </a:p>
        </p:txBody>
      </p:sp>
      <p:sp>
        <p:nvSpPr>
          <p:cNvPr id="3" name="object 3"/>
          <p:cNvSpPr txBox="1"/>
          <p:nvPr/>
        </p:nvSpPr>
        <p:spPr>
          <a:xfrm>
            <a:off x="7445502" y="4753736"/>
            <a:ext cx="1162685" cy="757555"/>
          </a:xfrm>
          <a:prstGeom prst="rect">
            <a:avLst/>
          </a:prstGeom>
        </p:spPr>
        <p:txBody>
          <a:bodyPr vert="horz" wrap="square" lIns="0" tIns="12700" rIns="0" bIns="0" rtlCol="0">
            <a:spAutoFit/>
          </a:bodyPr>
          <a:lstStyle/>
          <a:p>
            <a:pPr marL="12700" marR="5080" indent="133985">
              <a:lnSpc>
                <a:spcPct val="100000"/>
              </a:lnSpc>
              <a:spcBef>
                <a:spcPts val="100"/>
              </a:spcBef>
              <a:tabLst>
                <a:tab pos="558165" algn="l"/>
              </a:tabLst>
            </a:pPr>
            <a:r>
              <a:rPr sz="2400" dirty="0">
                <a:latin typeface="Calibri"/>
                <a:cs typeface="Calibri"/>
              </a:rPr>
              <a:t>in	</a:t>
            </a:r>
            <a:r>
              <a:rPr sz="2400" spc="-540" dirty="0">
                <a:latin typeface="Calibri"/>
                <a:cs typeface="Calibri"/>
              </a:rPr>
              <a:t> their  </a:t>
            </a:r>
            <a:r>
              <a:rPr sz="2400" spc="-50" dirty="0">
                <a:latin typeface="Calibri"/>
                <a:cs typeface="Calibri"/>
              </a:rPr>
              <a:t>f</a:t>
            </a:r>
            <a:r>
              <a:rPr sz="2400" spc="-5" dirty="0">
                <a:latin typeface="Calibri"/>
                <a:cs typeface="Calibri"/>
              </a:rPr>
              <a:t>o</a:t>
            </a:r>
            <a:r>
              <a:rPr sz="2400" dirty="0">
                <a:latin typeface="Calibri"/>
                <a:cs typeface="Calibri"/>
              </a:rPr>
              <a:t>r	their</a:t>
            </a:r>
            <a:endParaRPr sz="2400">
              <a:latin typeface="Calibri"/>
              <a:cs typeface="Calibri"/>
            </a:endParaRPr>
          </a:p>
        </p:txBody>
      </p:sp>
      <p:sp>
        <p:nvSpPr>
          <p:cNvPr id="4" name="object 4"/>
          <p:cNvSpPr txBox="1"/>
          <p:nvPr/>
        </p:nvSpPr>
        <p:spPr>
          <a:xfrm>
            <a:off x="535940" y="4753736"/>
            <a:ext cx="6885940" cy="1123315"/>
          </a:xfrm>
          <a:prstGeom prst="rect">
            <a:avLst/>
          </a:prstGeom>
        </p:spPr>
        <p:txBody>
          <a:bodyPr vert="horz" wrap="square" lIns="0" tIns="12700" rIns="0" bIns="0" rtlCol="0">
            <a:spAutoFit/>
          </a:bodyPr>
          <a:lstStyle/>
          <a:p>
            <a:pPr marL="12700" marR="5080">
              <a:lnSpc>
                <a:spcPct val="100000"/>
              </a:lnSpc>
              <a:spcBef>
                <a:spcPts val="100"/>
              </a:spcBef>
              <a:buSzPct val="95833"/>
              <a:buFont typeface="Wingdings"/>
              <a:buChar char=""/>
              <a:tabLst>
                <a:tab pos="255904" algn="l"/>
                <a:tab pos="1399540" algn="l"/>
                <a:tab pos="1847214" algn="l"/>
                <a:tab pos="2127885" algn="l"/>
                <a:tab pos="2690495" algn="l"/>
                <a:tab pos="3254375" algn="l"/>
                <a:tab pos="3367404" algn="l"/>
                <a:tab pos="4043679" algn="l"/>
                <a:tab pos="4339590" algn="l"/>
                <a:tab pos="4787900" algn="l"/>
                <a:tab pos="4954270" algn="l"/>
                <a:tab pos="5138420" algn="l"/>
                <a:tab pos="5389880" algn="l"/>
                <a:tab pos="5596890" algn="l"/>
                <a:tab pos="6103620" algn="l"/>
              </a:tabLst>
            </a:pPr>
            <a:r>
              <a:rPr sz="2400" dirty="0">
                <a:latin typeface="Calibri"/>
                <a:cs typeface="Calibri"/>
              </a:rPr>
              <a:t>Mili</a:t>
            </a:r>
            <a:r>
              <a:rPr sz="2400" spc="-40" dirty="0">
                <a:latin typeface="Calibri"/>
                <a:cs typeface="Calibri"/>
              </a:rPr>
              <a:t>t</a:t>
            </a:r>
            <a:r>
              <a:rPr sz="2400" dirty="0">
                <a:latin typeface="Calibri"/>
                <a:cs typeface="Calibri"/>
              </a:rPr>
              <a:t>a</a:t>
            </a:r>
            <a:r>
              <a:rPr sz="2400" spc="10" dirty="0">
                <a:latin typeface="Calibri"/>
                <a:cs typeface="Calibri"/>
              </a:rPr>
              <a:t>r</a:t>
            </a:r>
            <a:r>
              <a:rPr sz="2400" dirty="0">
                <a:latin typeface="Calibri"/>
                <a:cs typeface="Calibri"/>
              </a:rPr>
              <a:t>y	</a:t>
            </a:r>
            <a:r>
              <a:rPr sz="2400" spc="-10" dirty="0">
                <a:latin typeface="Calibri"/>
                <a:cs typeface="Calibri"/>
              </a:rPr>
              <a:t>o</a:t>
            </a:r>
            <a:r>
              <a:rPr sz="2400" dirty="0">
                <a:latin typeface="Calibri"/>
                <a:cs typeface="Calibri"/>
              </a:rPr>
              <a:t>r	Ar</a:t>
            </a:r>
            <a:r>
              <a:rPr sz="2400" spc="-40" dirty="0">
                <a:latin typeface="Calibri"/>
                <a:cs typeface="Calibri"/>
              </a:rPr>
              <a:t>m</a:t>
            </a:r>
            <a:r>
              <a:rPr sz="2400" dirty="0">
                <a:latin typeface="Calibri"/>
                <a:cs typeface="Calibri"/>
              </a:rPr>
              <a:t>y	also		m</a:t>
            </a:r>
            <a:r>
              <a:rPr sz="2400" spc="-10" dirty="0">
                <a:latin typeface="Calibri"/>
                <a:cs typeface="Calibri"/>
              </a:rPr>
              <a:t>a</a:t>
            </a:r>
            <a:r>
              <a:rPr sz="2400" spc="-75" dirty="0">
                <a:latin typeface="Calibri"/>
                <a:cs typeface="Calibri"/>
              </a:rPr>
              <a:t>k</a:t>
            </a:r>
            <a:r>
              <a:rPr sz="2400" dirty="0">
                <a:latin typeface="Calibri"/>
                <a:cs typeface="Calibri"/>
              </a:rPr>
              <a:t>es	</a:t>
            </a:r>
            <a:r>
              <a:rPr sz="2400" spc="-5" dirty="0">
                <a:latin typeface="Calibri"/>
                <a:cs typeface="Calibri"/>
              </a:rPr>
              <a:t>us</a:t>
            </a:r>
            <a:r>
              <a:rPr sz="2400" dirty="0">
                <a:latin typeface="Calibri"/>
                <a:cs typeface="Calibri"/>
              </a:rPr>
              <a:t>e		</a:t>
            </a:r>
            <a:r>
              <a:rPr sz="2400" spc="-10" dirty="0">
                <a:latin typeface="Calibri"/>
                <a:cs typeface="Calibri"/>
              </a:rPr>
              <a:t>o</a:t>
            </a:r>
            <a:r>
              <a:rPr sz="2400" dirty="0">
                <a:latin typeface="Calibri"/>
                <a:cs typeface="Calibri"/>
              </a:rPr>
              <a:t>f	Mic</a:t>
            </a:r>
            <a:r>
              <a:rPr sz="2400" spc="-30" dirty="0">
                <a:latin typeface="Calibri"/>
                <a:cs typeface="Calibri"/>
              </a:rPr>
              <a:t>r</a:t>
            </a:r>
            <a:r>
              <a:rPr sz="2400" spc="-20" dirty="0">
                <a:latin typeface="Calibri"/>
                <a:cs typeface="Calibri"/>
              </a:rPr>
              <a:t>o</a:t>
            </a:r>
            <a:r>
              <a:rPr sz="2400" spc="-25" dirty="0">
                <a:latin typeface="Calibri"/>
                <a:cs typeface="Calibri"/>
              </a:rPr>
              <a:t>w</a:t>
            </a:r>
            <a:r>
              <a:rPr sz="2400" spc="-35" dirty="0">
                <a:latin typeface="Calibri"/>
                <a:cs typeface="Calibri"/>
              </a:rPr>
              <a:t>a</a:t>
            </a:r>
            <a:r>
              <a:rPr sz="2400" spc="-30" dirty="0">
                <a:latin typeface="Calibri"/>
                <a:cs typeface="Calibri"/>
              </a:rPr>
              <a:t>v</a:t>
            </a:r>
            <a:r>
              <a:rPr sz="2400" dirty="0">
                <a:latin typeface="Calibri"/>
                <a:cs typeface="Calibri"/>
              </a:rPr>
              <a:t>es  </a:t>
            </a:r>
            <a:r>
              <a:rPr sz="2400" spc="-10" dirty="0">
                <a:latin typeface="Calibri"/>
                <a:cs typeface="Calibri"/>
              </a:rPr>
              <a:t>communication	</a:t>
            </a:r>
            <a:r>
              <a:rPr sz="2400" spc="-20" dirty="0">
                <a:latin typeface="Calibri"/>
                <a:cs typeface="Calibri"/>
              </a:rPr>
              <a:t>system.	</a:t>
            </a:r>
            <a:r>
              <a:rPr sz="2400" spc="-10" dirty="0">
                <a:latin typeface="Calibri"/>
                <a:cs typeface="Calibri"/>
              </a:rPr>
              <a:t>They	</a:t>
            </a:r>
            <a:r>
              <a:rPr sz="2400" spc="-5" dirty="0">
                <a:latin typeface="Calibri"/>
                <a:cs typeface="Calibri"/>
              </a:rPr>
              <a:t>uses	</a:t>
            </a:r>
            <a:r>
              <a:rPr sz="2400" dirty="0">
                <a:latin typeface="Calibri"/>
                <a:cs typeface="Calibri"/>
              </a:rPr>
              <a:t>X		</a:t>
            </a:r>
            <a:r>
              <a:rPr sz="2400" spc="-5" dirty="0">
                <a:latin typeface="Calibri"/>
                <a:cs typeface="Calibri"/>
              </a:rPr>
              <a:t>or	</a:t>
            </a:r>
            <a:r>
              <a:rPr sz="2400" spc="-20" dirty="0">
                <a:latin typeface="Calibri"/>
                <a:cs typeface="Calibri"/>
              </a:rPr>
              <a:t>Ku	</a:t>
            </a:r>
            <a:r>
              <a:rPr sz="2400" spc="-5" dirty="0">
                <a:latin typeface="Calibri"/>
                <a:cs typeface="Calibri"/>
              </a:rPr>
              <a:t>band </a:t>
            </a:r>
            <a:r>
              <a:rPr sz="2400" dirty="0">
                <a:latin typeface="Calibri"/>
                <a:cs typeface="Calibri"/>
              </a:rPr>
              <a:t> </a:t>
            </a:r>
            <a:r>
              <a:rPr sz="2400" spc="-10" dirty="0">
                <a:latin typeface="Calibri"/>
                <a:cs typeface="Calibri"/>
              </a:rPr>
              <a:t>communication.</a:t>
            </a:r>
            <a:endParaRPr sz="2400">
              <a:latin typeface="Calibri"/>
              <a:cs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76525" y="117093"/>
            <a:ext cx="3320415" cy="452120"/>
          </a:xfrm>
          <a:prstGeom prst="rect">
            <a:avLst/>
          </a:prstGeom>
        </p:spPr>
        <p:txBody>
          <a:bodyPr vert="horz" wrap="square" lIns="0" tIns="12065" rIns="0" bIns="0" rtlCol="0">
            <a:spAutoFit/>
          </a:bodyPr>
          <a:lstStyle/>
          <a:p>
            <a:pPr marL="12700">
              <a:lnSpc>
                <a:spcPct val="100000"/>
              </a:lnSpc>
              <a:spcBef>
                <a:spcPts val="95"/>
              </a:spcBef>
            </a:pPr>
            <a:r>
              <a:rPr spc="-15" dirty="0"/>
              <a:t>Operation</a:t>
            </a:r>
            <a:r>
              <a:rPr spc="114" dirty="0"/>
              <a:t> </a:t>
            </a:r>
            <a:r>
              <a:rPr spc="-5" dirty="0">
                <a:latin typeface="Arial"/>
                <a:cs typeface="Arial"/>
              </a:rPr>
              <a:t>of</a:t>
            </a:r>
            <a:r>
              <a:rPr spc="-30" dirty="0">
                <a:latin typeface="Arial"/>
                <a:cs typeface="Arial"/>
              </a:rPr>
              <a:t> </a:t>
            </a:r>
            <a:r>
              <a:rPr spc="-75" dirty="0">
                <a:latin typeface="Arial"/>
                <a:cs typeface="Arial"/>
              </a:rPr>
              <a:t>IMPATT</a:t>
            </a:r>
          </a:p>
        </p:txBody>
      </p:sp>
      <p:pic>
        <p:nvPicPr>
          <p:cNvPr id="4" name="object 4"/>
          <p:cNvPicPr/>
          <p:nvPr/>
        </p:nvPicPr>
        <p:blipFill>
          <a:blip r:embed="rId2" cstate="print"/>
          <a:stretch>
            <a:fillRect/>
          </a:stretch>
        </p:blipFill>
        <p:spPr>
          <a:xfrm>
            <a:off x="390207" y="1120266"/>
            <a:ext cx="118236" cy="124460"/>
          </a:xfrm>
          <a:prstGeom prst="rect">
            <a:avLst/>
          </a:prstGeom>
        </p:spPr>
      </p:pic>
      <p:sp>
        <p:nvSpPr>
          <p:cNvPr id="5" name="object 5"/>
          <p:cNvSpPr txBox="1"/>
          <p:nvPr/>
        </p:nvSpPr>
        <p:spPr>
          <a:xfrm>
            <a:off x="558190" y="942213"/>
            <a:ext cx="8366759" cy="1854835"/>
          </a:xfrm>
          <a:prstGeom prst="rect">
            <a:avLst/>
          </a:prstGeom>
        </p:spPr>
        <p:txBody>
          <a:bodyPr vert="horz" wrap="square" lIns="0" tIns="12700" rIns="0" bIns="0" rtlCol="0">
            <a:spAutoFit/>
          </a:bodyPr>
          <a:lstStyle/>
          <a:p>
            <a:pPr marL="12700" marR="6985" algn="just">
              <a:lnSpc>
                <a:spcPct val="100000"/>
              </a:lnSpc>
              <a:spcBef>
                <a:spcPts val="100"/>
              </a:spcBef>
            </a:pPr>
            <a:r>
              <a:rPr sz="2400" spc="-5" dirty="0">
                <a:latin typeface="Calibri"/>
                <a:cs typeface="Calibri"/>
              </a:rPr>
              <a:t>Such</a:t>
            </a:r>
            <a:r>
              <a:rPr sz="2400" dirty="0">
                <a:latin typeface="Calibri"/>
                <a:cs typeface="Calibri"/>
              </a:rPr>
              <a:t> a </a:t>
            </a:r>
            <a:r>
              <a:rPr sz="2400" spc="-5" dirty="0">
                <a:latin typeface="Calibri"/>
                <a:cs typeface="Calibri"/>
              </a:rPr>
              <a:t>high</a:t>
            </a:r>
            <a:r>
              <a:rPr sz="2400" dirty="0">
                <a:latin typeface="Calibri"/>
                <a:cs typeface="Calibri"/>
              </a:rPr>
              <a:t> </a:t>
            </a:r>
            <a:r>
              <a:rPr sz="2400" spc="-10" dirty="0">
                <a:latin typeface="Calibri"/>
                <a:cs typeface="Calibri"/>
              </a:rPr>
              <a:t>potential</a:t>
            </a:r>
            <a:r>
              <a:rPr sz="2400" spc="-5" dirty="0">
                <a:latin typeface="Calibri"/>
                <a:cs typeface="Calibri"/>
              </a:rPr>
              <a:t> </a:t>
            </a:r>
            <a:r>
              <a:rPr sz="2400" spc="-10" dirty="0">
                <a:latin typeface="Calibri"/>
                <a:cs typeface="Calibri"/>
              </a:rPr>
              <a:t>gradient,</a:t>
            </a:r>
            <a:r>
              <a:rPr sz="2400" spc="-5" dirty="0">
                <a:latin typeface="Calibri"/>
                <a:cs typeface="Calibri"/>
              </a:rPr>
              <a:t> back-biasing</a:t>
            </a:r>
            <a:r>
              <a:rPr sz="240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diode,</a:t>
            </a:r>
            <a:r>
              <a:rPr sz="2400" dirty="0">
                <a:latin typeface="Calibri"/>
                <a:cs typeface="Calibri"/>
              </a:rPr>
              <a:t> </a:t>
            </a:r>
            <a:r>
              <a:rPr sz="2400" spc="-10" dirty="0">
                <a:latin typeface="Calibri"/>
                <a:cs typeface="Calibri"/>
              </a:rPr>
              <a:t>causes</a:t>
            </a:r>
            <a:r>
              <a:rPr sz="2400" spc="520" dirty="0">
                <a:latin typeface="Calibri"/>
                <a:cs typeface="Calibri"/>
              </a:rPr>
              <a:t> </a:t>
            </a:r>
            <a:r>
              <a:rPr sz="2400" dirty="0">
                <a:latin typeface="Calibri"/>
                <a:cs typeface="Calibri"/>
              </a:rPr>
              <a:t>a </a:t>
            </a:r>
            <a:r>
              <a:rPr sz="2400" spc="-530" dirty="0">
                <a:latin typeface="Calibri"/>
                <a:cs typeface="Calibri"/>
              </a:rPr>
              <a:t> </a:t>
            </a:r>
            <a:r>
              <a:rPr sz="2400" spc="-10" dirty="0">
                <a:latin typeface="Calibri"/>
                <a:cs typeface="Calibri"/>
              </a:rPr>
              <a:t>flow </a:t>
            </a:r>
            <a:r>
              <a:rPr sz="2400" spc="-5" dirty="0">
                <a:latin typeface="Calibri"/>
                <a:cs typeface="Calibri"/>
              </a:rPr>
              <a:t>of </a:t>
            </a:r>
            <a:r>
              <a:rPr sz="2400" dirty="0">
                <a:latin typeface="Calibri"/>
                <a:cs typeface="Calibri"/>
              </a:rPr>
              <a:t>minority </a:t>
            </a:r>
            <a:r>
              <a:rPr sz="2400" spc="-15" dirty="0">
                <a:latin typeface="Calibri"/>
                <a:cs typeface="Calibri"/>
              </a:rPr>
              <a:t>carriers </a:t>
            </a:r>
            <a:r>
              <a:rPr sz="2400" spc="-10" dirty="0">
                <a:latin typeface="Calibri"/>
                <a:cs typeface="Calibri"/>
              </a:rPr>
              <a:t>across </a:t>
            </a:r>
            <a:r>
              <a:rPr sz="2400" dirty="0">
                <a:latin typeface="Calibri"/>
                <a:cs typeface="Calibri"/>
              </a:rPr>
              <a:t>the </a:t>
            </a:r>
            <a:r>
              <a:rPr sz="2400" spc="-5" dirty="0">
                <a:latin typeface="Calibri"/>
                <a:cs typeface="Calibri"/>
              </a:rPr>
              <a:t>junction. If </a:t>
            </a:r>
            <a:r>
              <a:rPr sz="2400" dirty="0">
                <a:latin typeface="Calibri"/>
                <a:cs typeface="Calibri"/>
              </a:rPr>
              <a:t>it is </a:t>
            </a:r>
            <a:r>
              <a:rPr sz="2400" spc="-10" dirty="0">
                <a:latin typeface="Calibri"/>
                <a:cs typeface="Calibri"/>
              </a:rPr>
              <a:t>now assumed </a:t>
            </a:r>
            <a:r>
              <a:rPr sz="2400" spc="-5" dirty="0">
                <a:latin typeface="Calibri"/>
                <a:cs typeface="Calibri"/>
              </a:rPr>
              <a:t> </a:t>
            </a:r>
            <a:r>
              <a:rPr sz="2400" spc="-10" dirty="0">
                <a:latin typeface="Calibri"/>
                <a:cs typeface="Calibri"/>
              </a:rPr>
              <a:t>that</a:t>
            </a:r>
            <a:r>
              <a:rPr sz="2400" spc="-35" dirty="0">
                <a:latin typeface="Calibri"/>
                <a:cs typeface="Calibri"/>
              </a:rPr>
              <a:t> </a:t>
            </a:r>
            <a:r>
              <a:rPr sz="2400" spc="-5" dirty="0">
                <a:latin typeface="Calibri"/>
                <a:cs typeface="Calibri"/>
              </a:rPr>
              <a:t>oscillations</a:t>
            </a:r>
            <a:r>
              <a:rPr sz="2400" spc="-15" dirty="0">
                <a:latin typeface="Calibri"/>
                <a:cs typeface="Calibri"/>
              </a:rPr>
              <a:t> exist.</a:t>
            </a:r>
            <a:endParaRPr sz="2400">
              <a:latin typeface="Calibri"/>
              <a:cs typeface="Calibri"/>
            </a:endParaRPr>
          </a:p>
          <a:p>
            <a:pPr marL="12700" marR="5080" algn="just">
              <a:lnSpc>
                <a:spcPct val="100000"/>
              </a:lnSpc>
            </a:pPr>
            <a:r>
              <a:rPr sz="2400" spc="-10" dirty="0">
                <a:latin typeface="Calibri"/>
                <a:cs typeface="Calibri"/>
              </a:rPr>
              <a:t>Now</a:t>
            </a:r>
            <a:r>
              <a:rPr sz="2400" spc="-5" dirty="0">
                <a:latin typeface="Calibri"/>
                <a:cs typeface="Calibri"/>
              </a:rPr>
              <a:t> </a:t>
            </a:r>
            <a:r>
              <a:rPr sz="2400" spc="-15" dirty="0">
                <a:latin typeface="Calibri"/>
                <a:cs typeface="Calibri"/>
              </a:rPr>
              <a:t>we</a:t>
            </a:r>
            <a:r>
              <a:rPr sz="2400" spc="-10" dirty="0">
                <a:latin typeface="Calibri"/>
                <a:cs typeface="Calibri"/>
              </a:rPr>
              <a:t> </a:t>
            </a:r>
            <a:r>
              <a:rPr sz="2400" spc="-15" dirty="0">
                <a:latin typeface="Calibri"/>
                <a:cs typeface="Calibri"/>
              </a:rPr>
              <a:t>may</a:t>
            </a:r>
            <a:r>
              <a:rPr sz="2400" spc="-10" dirty="0">
                <a:latin typeface="Calibri"/>
                <a:cs typeface="Calibri"/>
              </a:rPr>
              <a:t> </a:t>
            </a:r>
            <a:r>
              <a:rPr sz="2400" spc="-5" dirty="0">
                <a:latin typeface="Calibri"/>
                <a:cs typeface="Calibri"/>
              </a:rPr>
              <a:t>consider</a:t>
            </a:r>
            <a:r>
              <a:rPr sz="2400" dirty="0">
                <a:latin typeface="Calibri"/>
                <a:cs typeface="Calibri"/>
              </a:rPr>
              <a:t> the</a:t>
            </a:r>
            <a:r>
              <a:rPr sz="2400" spc="5" dirty="0">
                <a:latin typeface="Calibri"/>
                <a:cs typeface="Calibri"/>
              </a:rPr>
              <a:t> </a:t>
            </a:r>
            <a:r>
              <a:rPr sz="2400" spc="-20" dirty="0">
                <a:latin typeface="Calibri"/>
                <a:cs typeface="Calibri"/>
              </a:rPr>
              <a:t>effect</a:t>
            </a:r>
            <a:r>
              <a:rPr sz="2400" spc="-15" dirty="0">
                <a:latin typeface="Calibri"/>
                <a:cs typeface="Calibri"/>
              </a:rPr>
              <a:t> </a:t>
            </a:r>
            <a:r>
              <a:rPr sz="2400" spc="-5" dirty="0">
                <a:latin typeface="Calibri"/>
                <a:cs typeface="Calibri"/>
              </a:rPr>
              <a:t>of</a:t>
            </a:r>
            <a:r>
              <a:rPr sz="2400" dirty="0">
                <a:latin typeface="Calibri"/>
                <a:cs typeface="Calibri"/>
              </a:rPr>
              <a:t> a</a:t>
            </a:r>
            <a:r>
              <a:rPr sz="2400" spc="5" dirty="0">
                <a:latin typeface="Calibri"/>
                <a:cs typeface="Calibri"/>
              </a:rPr>
              <a:t> </a:t>
            </a:r>
            <a:r>
              <a:rPr sz="2400" spc="-5" dirty="0">
                <a:latin typeface="Calibri"/>
                <a:cs typeface="Calibri"/>
              </a:rPr>
              <a:t>positive</a:t>
            </a:r>
            <a:r>
              <a:rPr sz="2400" dirty="0">
                <a:latin typeface="Calibri"/>
                <a:cs typeface="Calibri"/>
              </a:rPr>
              <a:t> </a:t>
            </a:r>
            <a:r>
              <a:rPr sz="2400" spc="-5" dirty="0">
                <a:latin typeface="Calibri"/>
                <a:cs typeface="Calibri"/>
              </a:rPr>
              <a:t>swing</a:t>
            </a:r>
            <a:r>
              <a:rPr sz="240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dirty="0">
                <a:latin typeface="Calibri"/>
                <a:cs typeface="Calibri"/>
              </a:rPr>
              <a:t>RF </a:t>
            </a:r>
            <a:r>
              <a:rPr sz="2400" spc="-530" dirty="0">
                <a:latin typeface="Calibri"/>
                <a:cs typeface="Calibri"/>
              </a:rPr>
              <a:t> </a:t>
            </a:r>
            <a:r>
              <a:rPr sz="2400" spc="-15" dirty="0">
                <a:latin typeface="Calibri"/>
                <a:cs typeface="Calibri"/>
              </a:rPr>
              <a:t>voltage</a:t>
            </a:r>
            <a:r>
              <a:rPr sz="2400" spc="330" dirty="0">
                <a:latin typeface="Calibri"/>
                <a:cs typeface="Calibri"/>
              </a:rPr>
              <a:t> </a:t>
            </a:r>
            <a:r>
              <a:rPr sz="2400" spc="-5" dirty="0">
                <a:latin typeface="Calibri"/>
                <a:cs typeface="Calibri"/>
              </a:rPr>
              <a:t>superimposed</a:t>
            </a:r>
            <a:r>
              <a:rPr sz="2400" spc="295" dirty="0">
                <a:latin typeface="Calibri"/>
                <a:cs typeface="Calibri"/>
              </a:rPr>
              <a:t> </a:t>
            </a:r>
            <a:r>
              <a:rPr sz="2400" spc="-5" dirty="0">
                <a:latin typeface="Calibri"/>
                <a:cs typeface="Calibri"/>
              </a:rPr>
              <a:t>on</a:t>
            </a:r>
            <a:r>
              <a:rPr sz="2400" spc="290" dirty="0">
                <a:latin typeface="Calibri"/>
                <a:cs typeface="Calibri"/>
              </a:rPr>
              <a:t> </a:t>
            </a:r>
            <a:r>
              <a:rPr sz="2400" spc="-10" dirty="0">
                <a:latin typeface="Calibri"/>
                <a:cs typeface="Calibri"/>
              </a:rPr>
              <a:t>top</a:t>
            </a:r>
            <a:r>
              <a:rPr sz="2400" spc="270" dirty="0">
                <a:latin typeface="Calibri"/>
                <a:cs typeface="Calibri"/>
              </a:rPr>
              <a:t> </a:t>
            </a:r>
            <a:r>
              <a:rPr sz="2400" spc="-5" dirty="0">
                <a:latin typeface="Calibri"/>
                <a:cs typeface="Calibri"/>
              </a:rPr>
              <a:t>of</a:t>
            </a:r>
            <a:r>
              <a:rPr sz="2400" spc="275" dirty="0">
                <a:latin typeface="Calibri"/>
                <a:cs typeface="Calibri"/>
              </a:rPr>
              <a:t> </a:t>
            </a:r>
            <a:r>
              <a:rPr sz="2400" dirty="0">
                <a:latin typeface="Calibri"/>
                <a:cs typeface="Calibri"/>
              </a:rPr>
              <a:t>the</a:t>
            </a:r>
            <a:r>
              <a:rPr sz="2400" spc="280" dirty="0">
                <a:latin typeface="Calibri"/>
                <a:cs typeface="Calibri"/>
              </a:rPr>
              <a:t> </a:t>
            </a:r>
            <a:r>
              <a:rPr sz="2400" spc="-5" dirty="0">
                <a:latin typeface="Calibri"/>
                <a:cs typeface="Calibri"/>
              </a:rPr>
              <a:t>high</a:t>
            </a:r>
            <a:r>
              <a:rPr sz="2400" spc="275" dirty="0">
                <a:latin typeface="Calibri"/>
                <a:cs typeface="Calibri"/>
              </a:rPr>
              <a:t> </a:t>
            </a:r>
            <a:r>
              <a:rPr sz="2400" spc="-5" dirty="0">
                <a:latin typeface="Calibri"/>
                <a:cs typeface="Calibri"/>
              </a:rPr>
              <a:t>DC</a:t>
            </a:r>
            <a:r>
              <a:rPr sz="2400" spc="280" dirty="0">
                <a:latin typeface="Calibri"/>
                <a:cs typeface="Calibri"/>
              </a:rPr>
              <a:t> </a:t>
            </a:r>
            <a:r>
              <a:rPr sz="2400" spc="-15" dirty="0">
                <a:latin typeface="Calibri"/>
                <a:cs typeface="Calibri"/>
              </a:rPr>
              <a:t>voltage</a:t>
            </a:r>
            <a:endParaRPr sz="2400">
              <a:latin typeface="Calibri"/>
              <a:cs typeface="Calibri"/>
            </a:endParaRPr>
          </a:p>
        </p:txBody>
      </p:sp>
      <p:pic>
        <p:nvPicPr>
          <p:cNvPr id="6" name="object 6"/>
          <p:cNvPicPr/>
          <p:nvPr/>
        </p:nvPicPr>
        <p:blipFill>
          <a:blip r:embed="rId2" cstate="print"/>
          <a:stretch>
            <a:fillRect/>
          </a:stretch>
        </p:blipFill>
        <p:spPr>
          <a:xfrm>
            <a:off x="390207" y="2217547"/>
            <a:ext cx="118236" cy="124460"/>
          </a:xfrm>
          <a:prstGeom prst="rect">
            <a:avLst/>
          </a:prstGeom>
        </p:spPr>
      </p:pic>
      <p:pic>
        <p:nvPicPr>
          <p:cNvPr id="7" name="object 7"/>
          <p:cNvPicPr/>
          <p:nvPr/>
        </p:nvPicPr>
        <p:blipFill>
          <a:blip r:embed="rId3" cstate="print"/>
          <a:stretch>
            <a:fillRect/>
          </a:stretch>
        </p:blipFill>
        <p:spPr>
          <a:xfrm>
            <a:off x="1071562" y="2786062"/>
            <a:ext cx="5857875" cy="3460750"/>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100</a:t>
            </a:fld>
            <a:endParaRPr spc="-5"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5301" y="115265"/>
            <a:ext cx="4605020" cy="452120"/>
          </a:xfrm>
          <a:prstGeom prst="rect">
            <a:avLst/>
          </a:prstGeom>
        </p:spPr>
        <p:txBody>
          <a:bodyPr vert="horz" wrap="square" lIns="0" tIns="12065" rIns="0" bIns="0" rtlCol="0">
            <a:spAutoFit/>
          </a:bodyPr>
          <a:lstStyle/>
          <a:p>
            <a:pPr marL="12700">
              <a:lnSpc>
                <a:spcPct val="100000"/>
              </a:lnSpc>
              <a:spcBef>
                <a:spcPts val="95"/>
              </a:spcBef>
            </a:pPr>
            <a:r>
              <a:rPr spc="-15" dirty="0"/>
              <a:t>Equivalent</a:t>
            </a:r>
            <a:r>
              <a:rPr spc="135" dirty="0"/>
              <a:t> </a:t>
            </a:r>
            <a:r>
              <a:rPr spc="-5" dirty="0">
                <a:latin typeface="Arial"/>
                <a:cs typeface="Arial"/>
              </a:rPr>
              <a:t>Circuit</a:t>
            </a:r>
            <a:r>
              <a:rPr spc="-10" dirty="0">
                <a:latin typeface="Arial"/>
                <a:cs typeface="Arial"/>
              </a:rPr>
              <a:t> </a:t>
            </a:r>
            <a:r>
              <a:rPr spc="-5" dirty="0">
                <a:latin typeface="Arial"/>
                <a:cs typeface="Arial"/>
              </a:rPr>
              <a:t>of</a:t>
            </a:r>
            <a:r>
              <a:rPr spc="-10" dirty="0">
                <a:latin typeface="Arial"/>
                <a:cs typeface="Arial"/>
              </a:rPr>
              <a:t> </a:t>
            </a:r>
            <a:r>
              <a:rPr spc="-75" dirty="0">
                <a:latin typeface="Arial"/>
                <a:cs typeface="Arial"/>
              </a:rPr>
              <a:t>IMPATT</a:t>
            </a:r>
          </a:p>
        </p:txBody>
      </p:sp>
      <p:pic>
        <p:nvPicPr>
          <p:cNvPr id="4" name="object 4"/>
          <p:cNvPicPr/>
          <p:nvPr/>
        </p:nvPicPr>
        <p:blipFill>
          <a:blip r:embed="rId2" cstate="print"/>
          <a:stretch>
            <a:fillRect/>
          </a:stretch>
        </p:blipFill>
        <p:spPr>
          <a:xfrm>
            <a:off x="533082" y="1048766"/>
            <a:ext cx="118237" cy="124460"/>
          </a:xfrm>
          <a:prstGeom prst="rect">
            <a:avLst/>
          </a:prstGeom>
        </p:spPr>
      </p:pic>
      <p:sp>
        <p:nvSpPr>
          <p:cNvPr id="5" name="object 5"/>
          <p:cNvSpPr txBox="1"/>
          <p:nvPr/>
        </p:nvSpPr>
        <p:spPr>
          <a:xfrm>
            <a:off x="701141" y="870584"/>
            <a:ext cx="7891145" cy="75755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A</a:t>
            </a:r>
            <a:r>
              <a:rPr sz="2400" spc="-30" dirty="0">
                <a:latin typeface="Calibri"/>
                <a:cs typeface="Calibri"/>
              </a:rPr>
              <a:t> </a:t>
            </a:r>
            <a:r>
              <a:rPr sz="2400" spc="-5" dirty="0">
                <a:latin typeface="Calibri"/>
                <a:cs typeface="Calibri"/>
              </a:rPr>
              <a:t>simplified</a:t>
            </a:r>
            <a:r>
              <a:rPr sz="2400" spc="-10" dirty="0">
                <a:latin typeface="Calibri"/>
                <a:cs typeface="Calibri"/>
              </a:rPr>
              <a:t> equivalent</a:t>
            </a:r>
            <a:r>
              <a:rPr sz="2400" spc="-5" dirty="0">
                <a:latin typeface="Calibri"/>
                <a:cs typeface="Calibri"/>
              </a:rPr>
              <a:t> circuit</a:t>
            </a:r>
            <a:r>
              <a:rPr sz="2400" spc="-30" dirty="0">
                <a:latin typeface="Calibri"/>
                <a:cs typeface="Calibri"/>
              </a:rPr>
              <a:t> </a:t>
            </a:r>
            <a:r>
              <a:rPr sz="2400" spc="-20" dirty="0">
                <a:latin typeface="Calibri"/>
                <a:cs typeface="Calibri"/>
              </a:rPr>
              <a:t>for</a:t>
            </a:r>
            <a:r>
              <a:rPr sz="2400" spc="-10" dirty="0">
                <a:latin typeface="Calibri"/>
                <a:cs typeface="Calibri"/>
              </a:rPr>
              <a:t> </a:t>
            </a:r>
            <a:r>
              <a:rPr sz="2400" spc="-60" dirty="0">
                <a:latin typeface="Calibri"/>
                <a:cs typeface="Calibri"/>
              </a:rPr>
              <a:t>IMPATT</a:t>
            </a:r>
            <a:r>
              <a:rPr sz="2400" spc="5" dirty="0">
                <a:latin typeface="Calibri"/>
                <a:cs typeface="Calibri"/>
              </a:rPr>
              <a:t> </a:t>
            </a:r>
            <a:r>
              <a:rPr sz="2400" spc="-5" dirty="0">
                <a:latin typeface="Calibri"/>
                <a:cs typeface="Calibri"/>
              </a:rPr>
              <a:t>diode</a:t>
            </a:r>
            <a:r>
              <a:rPr sz="2400" spc="-10" dirty="0">
                <a:latin typeface="Calibri"/>
                <a:cs typeface="Calibri"/>
              </a:rPr>
              <a:t> </a:t>
            </a:r>
            <a:r>
              <a:rPr sz="2400" dirty="0">
                <a:latin typeface="Calibri"/>
                <a:cs typeface="Calibri"/>
              </a:rPr>
              <a:t>chip is</a:t>
            </a:r>
            <a:r>
              <a:rPr sz="2400" spc="-20" dirty="0">
                <a:latin typeface="Calibri"/>
                <a:cs typeface="Calibri"/>
              </a:rPr>
              <a:t> </a:t>
            </a:r>
            <a:r>
              <a:rPr sz="2400" spc="-10" dirty="0">
                <a:latin typeface="Calibri"/>
                <a:cs typeface="Calibri"/>
              </a:rPr>
              <a:t>shown</a:t>
            </a:r>
            <a:r>
              <a:rPr sz="2400" dirty="0">
                <a:latin typeface="Calibri"/>
                <a:cs typeface="Calibri"/>
              </a:rPr>
              <a:t> in </a:t>
            </a:r>
            <a:r>
              <a:rPr sz="2400" spc="-530" dirty="0">
                <a:latin typeface="Calibri"/>
                <a:cs typeface="Calibri"/>
              </a:rPr>
              <a:t> </a:t>
            </a:r>
            <a:r>
              <a:rPr sz="2400" spc="-5" dirty="0">
                <a:latin typeface="Calibri"/>
                <a:cs typeface="Calibri"/>
              </a:rPr>
              <a:t>Fig.</a:t>
            </a:r>
            <a:endParaRPr sz="2400">
              <a:latin typeface="Calibri"/>
              <a:cs typeface="Calibri"/>
            </a:endParaRPr>
          </a:p>
        </p:txBody>
      </p:sp>
      <p:pic>
        <p:nvPicPr>
          <p:cNvPr id="6" name="object 6"/>
          <p:cNvPicPr/>
          <p:nvPr/>
        </p:nvPicPr>
        <p:blipFill>
          <a:blip r:embed="rId3" cstate="print"/>
          <a:stretch>
            <a:fillRect/>
          </a:stretch>
        </p:blipFill>
        <p:spPr>
          <a:xfrm>
            <a:off x="1357375" y="1214374"/>
            <a:ext cx="4429125" cy="2143125"/>
          </a:xfrm>
          <a:prstGeom prst="rect">
            <a:avLst/>
          </a:prstGeom>
        </p:spPr>
      </p:pic>
      <p:pic>
        <p:nvPicPr>
          <p:cNvPr id="7" name="object 7"/>
          <p:cNvPicPr/>
          <p:nvPr/>
        </p:nvPicPr>
        <p:blipFill>
          <a:blip r:embed="rId2" cstate="print"/>
          <a:stretch>
            <a:fillRect/>
          </a:stretch>
        </p:blipFill>
        <p:spPr>
          <a:xfrm>
            <a:off x="390207" y="3477640"/>
            <a:ext cx="118236" cy="124459"/>
          </a:xfrm>
          <a:prstGeom prst="rect">
            <a:avLst/>
          </a:prstGeom>
        </p:spPr>
      </p:pic>
      <p:sp>
        <p:nvSpPr>
          <p:cNvPr id="8" name="object 8"/>
          <p:cNvSpPr txBox="1"/>
          <p:nvPr/>
        </p:nvSpPr>
        <p:spPr>
          <a:xfrm>
            <a:off x="293014" y="3300221"/>
            <a:ext cx="8672195" cy="2952115"/>
          </a:xfrm>
          <a:prstGeom prst="rect">
            <a:avLst/>
          </a:prstGeom>
        </p:spPr>
        <p:txBody>
          <a:bodyPr vert="horz" wrap="square" lIns="0" tIns="12700" rIns="0" bIns="0" rtlCol="0">
            <a:spAutoFit/>
          </a:bodyPr>
          <a:lstStyle/>
          <a:p>
            <a:pPr marL="277495" marR="393065">
              <a:lnSpc>
                <a:spcPct val="100000"/>
              </a:lnSpc>
              <a:spcBef>
                <a:spcPts val="100"/>
              </a:spcBef>
            </a:pPr>
            <a:r>
              <a:rPr sz="2400" spc="-15" dirty="0">
                <a:latin typeface="Calibri"/>
                <a:cs typeface="Calibri"/>
              </a:rPr>
              <a:t>Typically</a:t>
            </a:r>
            <a:r>
              <a:rPr sz="2400" spc="-30" dirty="0">
                <a:latin typeface="Calibri"/>
                <a:cs typeface="Calibri"/>
              </a:rPr>
              <a:t> </a:t>
            </a:r>
            <a:r>
              <a:rPr sz="2400" spc="-15" dirty="0">
                <a:latin typeface="Calibri"/>
                <a:cs typeface="Calibri"/>
              </a:rPr>
              <a:t>negative</a:t>
            </a:r>
            <a:r>
              <a:rPr sz="2400" dirty="0">
                <a:latin typeface="Calibri"/>
                <a:cs typeface="Calibri"/>
              </a:rPr>
              <a:t> </a:t>
            </a:r>
            <a:r>
              <a:rPr sz="2400" spc="-10" dirty="0">
                <a:latin typeface="Calibri"/>
                <a:cs typeface="Calibri"/>
              </a:rPr>
              <a:t>resistance varies</a:t>
            </a:r>
            <a:r>
              <a:rPr sz="2400" spc="-5" dirty="0">
                <a:latin typeface="Calibri"/>
                <a:cs typeface="Calibri"/>
              </a:rPr>
              <a:t> </a:t>
            </a:r>
            <a:r>
              <a:rPr sz="2400" spc="-10" dirty="0">
                <a:latin typeface="Calibri"/>
                <a:cs typeface="Calibri"/>
              </a:rPr>
              <a:t>between</a:t>
            </a:r>
            <a:r>
              <a:rPr sz="2400" spc="20" dirty="0">
                <a:latin typeface="Calibri"/>
                <a:cs typeface="Calibri"/>
              </a:rPr>
              <a:t> </a:t>
            </a:r>
            <a:r>
              <a:rPr sz="2400" spc="-5" dirty="0">
                <a:latin typeface="Calibri"/>
                <a:cs typeface="Calibri"/>
              </a:rPr>
              <a:t>-0.7</a:t>
            </a:r>
            <a:r>
              <a:rPr sz="2400" spc="-10" dirty="0">
                <a:latin typeface="Calibri"/>
                <a:cs typeface="Calibri"/>
              </a:rPr>
              <a:t> </a:t>
            </a:r>
            <a:r>
              <a:rPr sz="2400" dirty="0">
                <a:latin typeface="Calibri"/>
                <a:cs typeface="Calibri"/>
              </a:rPr>
              <a:t>Ω</a:t>
            </a:r>
            <a:r>
              <a:rPr sz="2400" spc="-5" dirty="0">
                <a:latin typeface="Calibri"/>
                <a:cs typeface="Calibri"/>
              </a:rPr>
              <a:t> </a:t>
            </a:r>
            <a:r>
              <a:rPr sz="2400" dirty="0">
                <a:latin typeface="Calibri"/>
                <a:cs typeface="Calibri"/>
              </a:rPr>
              <a:t>and</a:t>
            </a:r>
            <a:r>
              <a:rPr sz="2400" spc="-5" dirty="0">
                <a:latin typeface="Calibri"/>
                <a:cs typeface="Calibri"/>
              </a:rPr>
              <a:t> -2</a:t>
            </a:r>
            <a:r>
              <a:rPr sz="2400" spc="-10" dirty="0">
                <a:latin typeface="Calibri"/>
                <a:cs typeface="Calibri"/>
              </a:rPr>
              <a:t> </a:t>
            </a:r>
            <a:r>
              <a:rPr sz="2400" spc="-5" dirty="0">
                <a:latin typeface="Calibri"/>
                <a:cs typeface="Calibri"/>
              </a:rPr>
              <a:t>Ω, </a:t>
            </a:r>
            <a:r>
              <a:rPr sz="2400" dirty="0">
                <a:latin typeface="Calibri"/>
                <a:cs typeface="Calibri"/>
              </a:rPr>
              <a:t>and </a:t>
            </a:r>
            <a:r>
              <a:rPr sz="2400" spc="-530" dirty="0">
                <a:latin typeface="Calibri"/>
                <a:cs typeface="Calibri"/>
              </a:rPr>
              <a:t> </a:t>
            </a:r>
            <a:r>
              <a:rPr sz="2400" spc="-5" dirty="0">
                <a:latin typeface="Calibri"/>
                <a:cs typeface="Calibri"/>
              </a:rPr>
              <a:t>capacitance</a:t>
            </a:r>
            <a:r>
              <a:rPr sz="2400" spc="-50" dirty="0">
                <a:latin typeface="Calibri"/>
                <a:cs typeface="Calibri"/>
              </a:rPr>
              <a:t> </a:t>
            </a:r>
            <a:r>
              <a:rPr sz="2400" spc="-15" dirty="0">
                <a:latin typeface="Calibri"/>
                <a:cs typeface="Calibri"/>
              </a:rPr>
              <a:t>ranges</a:t>
            </a:r>
            <a:r>
              <a:rPr sz="2400" dirty="0">
                <a:latin typeface="Calibri"/>
                <a:cs typeface="Calibri"/>
              </a:rPr>
              <a:t> </a:t>
            </a:r>
            <a:r>
              <a:rPr sz="2400" spc="-15" dirty="0">
                <a:latin typeface="Calibri"/>
                <a:cs typeface="Calibri"/>
              </a:rPr>
              <a:t>from</a:t>
            </a:r>
            <a:r>
              <a:rPr sz="2400" spc="-20" dirty="0">
                <a:latin typeface="Calibri"/>
                <a:cs typeface="Calibri"/>
              </a:rPr>
              <a:t> </a:t>
            </a:r>
            <a:r>
              <a:rPr sz="2400" spc="-5" dirty="0">
                <a:latin typeface="Calibri"/>
                <a:cs typeface="Calibri"/>
              </a:rPr>
              <a:t>0.2</a:t>
            </a:r>
            <a:r>
              <a:rPr sz="2400" spc="-10" dirty="0">
                <a:latin typeface="Calibri"/>
                <a:cs typeface="Calibri"/>
              </a:rPr>
              <a:t> </a:t>
            </a:r>
            <a:r>
              <a:rPr sz="2400" spc="-15" dirty="0">
                <a:latin typeface="Calibri"/>
                <a:cs typeface="Calibri"/>
              </a:rPr>
              <a:t>to</a:t>
            </a:r>
            <a:r>
              <a:rPr sz="2400" spc="-5" dirty="0">
                <a:latin typeface="Calibri"/>
                <a:cs typeface="Calibri"/>
              </a:rPr>
              <a:t> </a:t>
            </a:r>
            <a:r>
              <a:rPr sz="2400" spc="-10" dirty="0">
                <a:latin typeface="Calibri"/>
                <a:cs typeface="Calibri"/>
              </a:rPr>
              <a:t>0.6</a:t>
            </a:r>
            <a:r>
              <a:rPr sz="2400" spc="-5" dirty="0">
                <a:latin typeface="Calibri"/>
                <a:cs typeface="Calibri"/>
              </a:rPr>
              <a:t> </a:t>
            </a:r>
            <a:r>
              <a:rPr sz="2400" spc="-80" dirty="0">
                <a:latin typeface="Calibri"/>
                <a:cs typeface="Calibri"/>
              </a:rPr>
              <a:t>pF.</a:t>
            </a:r>
            <a:endParaRPr sz="2400">
              <a:latin typeface="Calibri"/>
              <a:cs typeface="Calibri"/>
            </a:endParaRPr>
          </a:p>
          <a:p>
            <a:pPr marL="12700">
              <a:lnSpc>
                <a:spcPct val="100000"/>
              </a:lnSpc>
            </a:pPr>
            <a:r>
              <a:rPr sz="2400" spc="-10" dirty="0">
                <a:latin typeface="Calibri"/>
                <a:cs typeface="Calibri"/>
              </a:rPr>
              <a:t>where</a:t>
            </a:r>
            <a:endParaRPr sz="2400">
              <a:latin typeface="Calibri"/>
              <a:cs typeface="Calibri"/>
            </a:endParaRPr>
          </a:p>
          <a:p>
            <a:pPr marL="277495" marR="5080" indent="-265430" algn="just">
              <a:lnSpc>
                <a:spcPct val="100000"/>
              </a:lnSpc>
            </a:pPr>
            <a:r>
              <a:rPr sz="2400" dirty="0">
                <a:latin typeface="Calibri"/>
                <a:cs typeface="Calibri"/>
              </a:rPr>
              <a:t>Rd = </a:t>
            </a:r>
            <a:r>
              <a:rPr sz="2400" spc="-5" dirty="0">
                <a:latin typeface="Calibri"/>
                <a:cs typeface="Calibri"/>
              </a:rPr>
              <a:t>Diode </a:t>
            </a:r>
            <a:r>
              <a:rPr sz="2400" spc="-15" dirty="0">
                <a:latin typeface="Calibri"/>
                <a:cs typeface="Calibri"/>
              </a:rPr>
              <a:t>negative </a:t>
            </a:r>
            <a:r>
              <a:rPr sz="2400" spc="-10" dirty="0">
                <a:latin typeface="Calibri"/>
                <a:cs typeface="Calibri"/>
              </a:rPr>
              <a:t>resistance consisting </a:t>
            </a:r>
            <a:r>
              <a:rPr sz="2400" spc="-5" dirty="0">
                <a:latin typeface="Calibri"/>
                <a:cs typeface="Calibri"/>
              </a:rPr>
              <a:t>of </a:t>
            </a:r>
            <a:r>
              <a:rPr sz="2400" dirty="0">
                <a:latin typeface="Calibri"/>
                <a:cs typeface="Calibri"/>
              </a:rPr>
              <a:t>the series lead </a:t>
            </a:r>
            <a:r>
              <a:rPr sz="2400" spc="-10" dirty="0">
                <a:latin typeface="Calibri"/>
                <a:cs typeface="Calibri"/>
              </a:rPr>
              <a:t>resistance </a:t>
            </a:r>
            <a:r>
              <a:rPr sz="2400" spc="-5" dirty="0">
                <a:latin typeface="Calibri"/>
                <a:cs typeface="Calibri"/>
              </a:rPr>
              <a:t> </a:t>
            </a:r>
            <a:r>
              <a:rPr sz="2400" dirty="0">
                <a:latin typeface="Calibri"/>
                <a:cs typeface="Calibri"/>
              </a:rPr>
              <a:t>Rs and the </a:t>
            </a:r>
            <a:r>
              <a:rPr sz="2400" spc="-15" dirty="0">
                <a:latin typeface="Calibri"/>
                <a:cs typeface="Calibri"/>
              </a:rPr>
              <a:t>negative </a:t>
            </a:r>
            <a:r>
              <a:rPr sz="2400" spc="-10" dirty="0">
                <a:latin typeface="Calibri"/>
                <a:cs typeface="Calibri"/>
              </a:rPr>
              <a:t>resistance </a:t>
            </a:r>
            <a:r>
              <a:rPr sz="2400" dirty="0">
                <a:latin typeface="Calibri"/>
                <a:cs typeface="Calibri"/>
              </a:rPr>
              <a:t>- Rj </a:t>
            </a:r>
            <a:r>
              <a:rPr sz="2400" spc="-5" dirty="0">
                <a:latin typeface="Calibri"/>
                <a:cs typeface="Calibri"/>
              </a:rPr>
              <a:t>due </a:t>
            </a:r>
            <a:r>
              <a:rPr sz="2400" spc="-15" dirty="0">
                <a:latin typeface="Calibri"/>
                <a:cs typeface="Calibri"/>
              </a:rPr>
              <a:t>to </a:t>
            </a:r>
            <a:r>
              <a:rPr sz="2400" dirty="0">
                <a:latin typeface="Calibri"/>
                <a:cs typeface="Calibri"/>
              </a:rPr>
              <a:t>impact </a:t>
            </a:r>
            <a:r>
              <a:rPr sz="2400" spc="-10" dirty="0">
                <a:latin typeface="Calibri"/>
                <a:cs typeface="Calibri"/>
              </a:rPr>
              <a:t>avalanche process. </a:t>
            </a:r>
            <a:r>
              <a:rPr sz="2400" spc="-530" dirty="0">
                <a:latin typeface="Calibri"/>
                <a:cs typeface="Calibri"/>
              </a:rPr>
              <a:t> </a:t>
            </a:r>
            <a:r>
              <a:rPr sz="2400" dirty="0">
                <a:latin typeface="Calibri"/>
                <a:cs typeface="Calibri"/>
              </a:rPr>
              <a:t>Cj=</a:t>
            </a:r>
            <a:r>
              <a:rPr sz="2400" spc="-30" dirty="0">
                <a:latin typeface="Calibri"/>
                <a:cs typeface="Calibri"/>
              </a:rPr>
              <a:t> </a:t>
            </a:r>
            <a:r>
              <a:rPr sz="2400" dirty="0">
                <a:latin typeface="Calibri"/>
                <a:cs typeface="Calibri"/>
              </a:rPr>
              <a:t>Junction</a:t>
            </a:r>
            <a:r>
              <a:rPr sz="2400" spc="-20" dirty="0">
                <a:latin typeface="Calibri"/>
                <a:cs typeface="Calibri"/>
              </a:rPr>
              <a:t> </a:t>
            </a:r>
            <a:r>
              <a:rPr sz="2400" spc="-5" dirty="0">
                <a:latin typeface="Calibri"/>
                <a:cs typeface="Calibri"/>
              </a:rPr>
              <a:t>capacitance.</a:t>
            </a:r>
            <a:endParaRPr sz="2400">
              <a:latin typeface="Calibri"/>
              <a:cs typeface="Calibri"/>
            </a:endParaRPr>
          </a:p>
          <a:p>
            <a:pPr marL="277495" marR="4640580" algn="just">
              <a:lnSpc>
                <a:spcPct val="100000"/>
              </a:lnSpc>
            </a:pPr>
            <a:r>
              <a:rPr sz="2400" spc="-5" dirty="0">
                <a:latin typeface="Calibri"/>
                <a:cs typeface="Calibri"/>
              </a:rPr>
              <a:t>Lp= </a:t>
            </a:r>
            <a:r>
              <a:rPr sz="2400" spc="-20" dirty="0">
                <a:latin typeface="Calibri"/>
                <a:cs typeface="Calibri"/>
              </a:rPr>
              <a:t>Package </a:t>
            </a:r>
            <a:r>
              <a:rPr sz="2400" dirty="0">
                <a:latin typeface="Calibri"/>
                <a:cs typeface="Calibri"/>
              </a:rPr>
              <a:t>lead </a:t>
            </a:r>
            <a:r>
              <a:rPr sz="2400" spc="-5" dirty="0">
                <a:latin typeface="Calibri"/>
                <a:cs typeface="Calibri"/>
              </a:rPr>
              <a:t>inductance. </a:t>
            </a:r>
            <a:r>
              <a:rPr sz="2400" dirty="0">
                <a:latin typeface="Calibri"/>
                <a:cs typeface="Calibri"/>
              </a:rPr>
              <a:t> </a:t>
            </a:r>
            <a:r>
              <a:rPr sz="2400" spc="-5" dirty="0">
                <a:latin typeface="Calibri"/>
                <a:cs typeface="Calibri"/>
              </a:rPr>
              <a:t>Cp=</a:t>
            </a:r>
            <a:r>
              <a:rPr sz="2400" spc="-40" dirty="0">
                <a:latin typeface="Calibri"/>
                <a:cs typeface="Calibri"/>
              </a:rPr>
              <a:t> </a:t>
            </a:r>
            <a:r>
              <a:rPr sz="2400" spc="-20" dirty="0">
                <a:latin typeface="Calibri"/>
                <a:cs typeface="Calibri"/>
              </a:rPr>
              <a:t>Package</a:t>
            </a:r>
            <a:r>
              <a:rPr sz="2400" spc="-35" dirty="0">
                <a:latin typeface="Calibri"/>
                <a:cs typeface="Calibri"/>
              </a:rPr>
              <a:t> </a:t>
            </a:r>
            <a:r>
              <a:rPr sz="2400" dirty="0">
                <a:latin typeface="Calibri"/>
                <a:cs typeface="Calibri"/>
              </a:rPr>
              <a:t>lead</a:t>
            </a:r>
            <a:r>
              <a:rPr sz="2400" spc="-20" dirty="0">
                <a:latin typeface="Calibri"/>
                <a:cs typeface="Calibri"/>
              </a:rPr>
              <a:t> </a:t>
            </a:r>
            <a:r>
              <a:rPr sz="2400" spc="-5" dirty="0">
                <a:latin typeface="Calibri"/>
                <a:cs typeface="Calibri"/>
              </a:rPr>
              <a:t>capacitance.</a:t>
            </a:r>
            <a:endParaRPr sz="24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101</a:t>
            </a:fld>
            <a:endParaRPr spc="-5"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22729" y="115265"/>
            <a:ext cx="4627880" cy="452120"/>
          </a:xfrm>
          <a:prstGeom prst="rect">
            <a:avLst/>
          </a:prstGeom>
        </p:spPr>
        <p:txBody>
          <a:bodyPr vert="horz" wrap="square" lIns="0" tIns="12065" rIns="0" bIns="0" rtlCol="0">
            <a:spAutoFit/>
          </a:bodyPr>
          <a:lstStyle/>
          <a:p>
            <a:pPr marL="12700">
              <a:lnSpc>
                <a:spcPct val="100000"/>
              </a:lnSpc>
              <a:spcBef>
                <a:spcPts val="95"/>
              </a:spcBef>
            </a:pPr>
            <a:r>
              <a:rPr spc="-20" dirty="0"/>
              <a:t>Advantages</a:t>
            </a:r>
            <a:r>
              <a:rPr spc="145" dirty="0"/>
              <a:t> </a:t>
            </a:r>
            <a:r>
              <a:rPr spc="-5" dirty="0">
                <a:latin typeface="Arial"/>
                <a:cs typeface="Arial"/>
              </a:rPr>
              <a:t>of </a:t>
            </a:r>
            <a:r>
              <a:rPr spc="-75" dirty="0">
                <a:latin typeface="Arial"/>
                <a:cs typeface="Arial"/>
              </a:rPr>
              <a:t>IMPATT</a:t>
            </a:r>
            <a:r>
              <a:rPr spc="5" dirty="0">
                <a:latin typeface="Arial"/>
                <a:cs typeface="Arial"/>
              </a:rPr>
              <a:t> </a:t>
            </a:r>
            <a:r>
              <a:rPr spc="-5" dirty="0">
                <a:latin typeface="Arial"/>
                <a:cs typeface="Arial"/>
              </a:rPr>
              <a:t>Diode</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102</a:t>
            </a:fld>
            <a:endParaRPr spc="-5" dirty="0"/>
          </a:p>
        </p:txBody>
      </p:sp>
      <p:sp>
        <p:nvSpPr>
          <p:cNvPr id="4" name="object 4"/>
          <p:cNvSpPr txBox="1"/>
          <p:nvPr/>
        </p:nvSpPr>
        <p:spPr>
          <a:xfrm>
            <a:off x="293014" y="1156461"/>
            <a:ext cx="8559165" cy="756920"/>
          </a:xfrm>
          <a:prstGeom prst="rect">
            <a:avLst/>
          </a:prstGeom>
        </p:spPr>
        <p:txBody>
          <a:bodyPr vert="horz" wrap="square" lIns="0" tIns="12700" rIns="0" bIns="0" rtlCol="0">
            <a:spAutoFit/>
          </a:bodyPr>
          <a:lstStyle/>
          <a:p>
            <a:pPr marL="277495" marR="5080" indent="-265430">
              <a:lnSpc>
                <a:spcPct val="100000"/>
              </a:lnSpc>
              <a:spcBef>
                <a:spcPts val="100"/>
              </a:spcBef>
              <a:buFont typeface="Wingdings"/>
              <a:buChar char=""/>
              <a:tabLst>
                <a:tab pos="278130" algn="l"/>
                <a:tab pos="1390650" algn="l"/>
                <a:tab pos="1792605" algn="l"/>
                <a:tab pos="2400935" algn="l"/>
                <a:tab pos="2755900" algn="l"/>
                <a:tab pos="2989580" algn="l"/>
                <a:tab pos="3420745" algn="l"/>
                <a:tab pos="3946525" algn="l"/>
                <a:tab pos="4552950" algn="l"/>
                <a:tab pos="4812030" algn="l"/>
                <a:tab pos="5153660" algn="l"/>
                <a:tab pos="5236210" algn="l"/>
                <a:tab pos="5821045" algn="l"/>
                <a:tab pos="5962015" algn="l"/>
                <a:tab pos="6720840" algn="l"/>
                <a:tab pos="7265034" algn="l"/>
                <a:tab pos="8290559" algn="l"/>
              </a:tabLst>
            </a:pPr>
            <a:r>
              <a:rPr sz="2400" dirty="0">
                <a:latin typeface="Calibri"/>
                <a:cs typeface="Calibri"/>
              </a:rPr>
              <a:t>IM</a:t>
            </a:r>
            <a:r>
              <a:rPr sz="2400" spc="-190" dirty="0">
                <a:latin typeface="Calibri"/>
                <a:cs typeface="Calibri"/>
              </a:rPr>
              <a:t>PA</a:t>
            </a:r>
            <a:r>
              <a:rPr sz="2400" spc="40" dirty="0">
                <a:latin typeface="Calibri"/>
                <a:cs typeface="Calibri"/>
              </a:rPr>
              <a:t>T</a:t>
            </a:r>
            <a:r>
              <a:rPr sz="2400" dirty="0">
                <a:latin typeface="Calibri"/>
                <a:cs typeface="Calibri"/>
              </a:rPr>
              <a:t>T	</a:t>
            </a:r>
            <a:r>
              <a:rPr sz="2400" spc="-5" dirty="0">
                <a:latin typeface="Calibri"/>
                <a:cs typeface="Calibri"/>
              </a:rPr>
              <a:t>di</a:t>
            </a:r>
            <a:r>
              <a:rPr sz="2400" dirty="0">
                <a:latin typeface="Calibri"/>
                <a:cs typeface="Calibri"/>
              </a:rPr>
              <a:t>o</a:t>
            </a:r>
            <a:r>
              <a:rPr sz="2400" spc="-5" dirty="0">
                <a:latin typeface="Calibri"/>
                <a:cs typeface="Calibri"/>
              </a:rPr>
              <a:t>de</a:t>
            </a:r>
            <a:r>
              <a:rPr sz="2400" dirty="0">
                <a:latin typeface="Calibri"/>
                <a:cs typeface="Calibri"/>
              </a:rPr>
              <a:t>s	a</a:t>
            </a:r>
            <a:r>
              <a:rPr sz="2400" spc="-35" dirty="0">
                <a:latin typeface="Calibri"/>
                <a:cs typeface="Calibri"/>
              </a:rPr>
              <a:t>r</a:t>
            </a:r>
            <a:r>
              <a:rPr sz="2400" dirty="0">
                <a:latin typeface="Calibri"/>
                <a:cs typeface="Calibri"/>
              </a:rPr>
              <a:t>e	</a:t>
            </a:r>
            <a:r>
              <a:rPr sz="2400" spc="-25" dirty="0">
                <a:latin typeface="Calibri"/>
                <a:cs typeface="Calibri"/>
              </a:rPr>
              <a:t>a</a:t>
            </a:r>
            <a:r>
              <a:rPr sz="2400" dirty="0">
                <a:latin typeface="Calibri"/>
                <a:cs typeface="Calibri"/>
              </a:rPr>
              <a:t>t	</a:t>
            </a:r>
            <a:r>
              <a:rPr sz="2400" spc="-5" dirty="0">
                <a:latin typeface="Calibri"/>
                <a:cs typeface="Calibri"/>
              </a:rPr>
              <a:t>p</a:t>
            </a:r>
            <a:r>
              <a:rPr sz="2400" spc="-35" dirty="0">
                <a:latin typeface="Calibri"/>
                <a:cs typeface="Calibri"/>
              </a:rPr>
              <a:t>r</a:t>
            </a:r>
            <a:r>
              <a:rPr sz="2400" dirty="0">
                <a:latin typeface="Calibri"/>
                <a:cs typeface="Calibri"/>
              </a:rPr>
              <a:t>es</a:t>
            </a:r>
            <a:r>
              <a:rPr sz="2400" spc="5" dirty="0">
                <a:latin typeface="Calibri"/>
                <a:cs typeface="Calibri"/>
              </a:rPr>
              <a:t>e</a:t>
            </a:r>
            <a:r>
              <a:rPr sz="2400" spc="-25" dirty="0">
                <a:latin typeface="Calibri"/>
                <a:cs typeface="Calibri"/>
              </a:rPr>
              <a:t>n</a:t>
            </a:r>
            <a:r>
              <a:rPr sz="2400" dirty="0">
                <a:latin typeface="Calibri"/>
                <a:cs typeface="Calibri"/>
              </a:rPr>
              <a:t>t	</a:t>
            </a:r>
            <a:r>
              <a:rPr sz="2400" spc="-15" dirty="0">
                <a:latin typeface="Calibri"/>
                <a:cs typeface="Calibri"/>
              </a:rPr>
              <a:t>t</a:t>
            </a:r>
            <a:r>
              <a:rPr sz="2400" spc="-5" dirty="0">
                <a:latin typeface="Calibri"/>
                <a:cs typeface="Calibri"/>
              </a:rPr>
              <a:t>h</a:t>
            </a:r>
            <a:r>
              <a:rPr sz="2400" dirty="0">
                <a:latin typeface="Calibri"/>
                <a:cs typeface="Calibri"/>
              </a:rPr>
              <a:t>e	mo</a:t>
            </a:r>
            <a:r>
              <a:rPr sz="2400" spc="-30" dirty="0">
                <a:latin typeface="Calibri"/>
                <a:cs typeface="Calibri"/>
              </a:rPr>
              <a:t>s</a:t>
            </a:r>
            <a:r>
              <a:rPr sz="2400" dirty="0">
                <a:latin typeface="Calibri"/>
                <a:cs typeface="Calibri"/>
              </a:rPr>
              <a:t>t		</a:t>
            </a:r>
            <a:r>
              <a:rPr sz="2400" spc="-5" dirty="0">
                <a:latin typeface="Calibri"/>
                <a:cs typeface="Calibri"/>
              </a:rPr>
              <a:t>p</a:t>
            </a:r>
            <a:r>
              <a:rPr sz="2400" spc="-20" dirty="0">
                <a:latin typeface="Calibri"/>
                <a:cs typeface="Calibri"/>
              </a:rPr>
              <a:t>o</a:t>
            </a:r>
            <a:r>
              <a:rPr sz="2400" spc="-25" dirty="0">
                <a:latin typeface="Calibri"/>
                <a:cs typeface="Calibri"/>
              </a:rPr>
              <a:t>w</a:t>
            </a:r>
            <a:r>
              <a:rPr sz="2400" dirty="0">
                <a:latin typeface="Calibri"/>
                <a:cs typeface="Calibri"/>
              </a:rPr>
              <a:t>er</a:t>
            </a:r>
            <a:r>
              <a:rPr sz="2400" spc="5" dirty="0">
                <a:latin typeface="Calibri"/>
                <a:cs typeface="Calibri"/>
              </a:rPr>
              <a:t>f</a:t>
            </a:r>
            <a:r>
              <a:rPr sz="2400" spc="-5" dirty="0">
                <a:latin typeface="Calibri"/>
                <a:cs typeface="Calibri"/>
              </a:rPr>
              <a:t>u</a:t>
            </a:r>
            <a:r>
              <a:rPr sz="2400" dirty="0">
                <a:latin typeface="Calibri"/>
                <a:cs typeface="Calibri"/>
              </a:rPr>
              <a:t>l	</a:t>
            </a:r>
            <a:r>
              <a:rPr sz="2400" spc="-5" dirty="0">
                <a:latin typeface="Calibri"/>
                <a:cs typeface="Calibri"/>
              </a:rPr>
              <a:t>so</a:t>
            </a:r>
            <a:r>
              <a:rPr sz="2400" spc="-10" dirty="0">
                <a:latin typeface="Calibri"/>
                <a:cs typeface="Calibri"/>
              </a:rPr>
              <a:t>l</a:t>
            </a:r>
            <a:r>
              <a:rPr sz="2400" dirty="0">
                <a:latin typeface="Calibri"/>
                <a:cs typeface="Calibri"/>
              </a:rPr>
              <a:t>id</a:t>
            </a:r>
            <a:r>
              <a:rPr sz="2400" spc="-5" dirty="0">
                <a:latin typeface="Calibri"/>
                <a:cs typeface="Calibri"/>
              </a:rPr>
              <a:t>-</a:t>
            </a:r>
            <a:r>
              <a:rPr sz="2400" spc="-30" dirty="0">
                <a:latin typeface="Calibri"/>
                <a:cs typeface="Calibri"/>
              </a:rPr>
              <a:t>s</a:t>
            </a:r>
            <a:r>
              <a:rPr sz="2400" spc="-25" dirty="0">
                <a:latin typeface="Calibri"/>
                <a:cs typeface="Calibri"/>
              </a:rPr>
              <a:t>tat</a:t>
            </a:r>
            <a:r>
              <a:rPr sz="2400" dirty="0">
                <a:latin typeface="Calibri"/>
                <a:cs typeface="Calibri"/>
              </a:rPr>
              <a:t>e  mic</a:t>
            </a:r>
            <a:r>
              <a:rPr sz="2400" spc="-40" dirty="0">
                <a:latin typeface="Calibri"/>
                <a:cs typeface="Calibri"/>
              </a:rPr>
              <a:t>r</a:t>
            </a:r>
            <a:r>
              <a:rPr sz="2400" spc="-20" dirty="0">
                <a:latin typeface="Calibri"/>
                <a:cs typeface="Calibri"/>
              </a:rPr>
              <a:t>o</a:t>
            </a:r>
            <a:r>
              <a:rPr sz="2400" spc="-25" dirty="0">
                <a:latin typeface="Calibri"/>
                <a:cs typeface="Calibri"/>
              </a:rPr>
              <a:t>w</a:t>
            </a:r>
            <a:r>
              <a:rPr sz="2400" spc="-35" dirty="0">
                <a:latin typeface="Calibri"/>
                <a:cs typeface="Calibri"/>
              </a:rPr>
              <a:t>a</a:t>
            </a:r>
            <a:r>
              <a:rPr sz="2400" spc="-30" dirty="0">
                <a:latin typeface="Calibri"/>
                <a:cs typeface="Calibri"/>
              </a:rPr>
              <a:t>v</a:t>
            </a:r>
            <a:r>
              <a:rPr sz="2400" dirty="0">
                <a:latin typeface="Calibri"/>
                <a:cs typeface="Calibri"/>
              </a:rPr>
              <a:t>e	</a:t>
            </a:r>
            <a:r>
              <a:rPr sz="2400" spc="-5" dirty="0">
                <a:latin typeface="Calibri"/>
                <a:cs typeface="Calibri"/>
              </a:rPr>
              <a:t>p</a:t>
            </a:r>
            <a:r>
              <a:rPr sz="2400" spc="-20" dirty="0">
                <a:latin typeface="Calibri"/>
                <a:cs typeface="Calibri"/>
              </a:rPr>
              <a:t>o</a:t>
            </a:r>
            <a:r>
              <a:rPr sz="2400" spc="-25" dirty="0">
                <a:latin typeface="Calibri"/>
                <a:cs typeface="Calibri"/>
              </a:rPr>
              <a:t>w</a:t>
            </a:r>
            <a:r>
              <a:rPr sz="2400" dirty="0">
                <a:latin typeface="Calibri"/>
                <a:cs typeface="Calibri"/>
              </a:rPr>
              <a:t>er	</a:t>
            </a:r>
            <a:r>
              <a:rPr sz="2400" spc="-5" dirty="0">
                <a:latin typeface="Calibri"/>
                <a:cs typeface="Calibri"/>
              </a:rPr>
              <a:t>sou</a:t>
            </a:r>
            <a:r>
              <a:rPr sz="2400" spc="-30" dirty="0">
                <a:latin typeface="Calibri"/>
                <a:cs typeface="Calibri"/>
              </a:rPr>
              <a:t>r</a:t>
            </a:r>
            <a:r>
              <a:rPr sz="2400" dirty="0">
                <a:latin typeface="Calibri"/>
                <a:cs typeface="Calibri"/>
              </a:rPr>
              <a:t>c</a:t>
            </a:r>
            <a:r>
              <a:rPr sz="2400" spc="5" dirty="0">
                <a:latin typeface="Calibri"/>
                <a:cs typeface="Calibri"/>
              </a:rPr>
              <a:t>e</a:t>
            </a:r>
            <a:r>
              <a:rPr sz="2400" dirty="0">
                <a:latin typeface="Calibri"/>
                <a:cs typeface="Calibri"/>
              </a:rPr>
              <a:t>s.	</a:t>
            </a:r>
            <a:r>
              <a:rPr sz="2400" spc="-5" dirty="0">
                <a:latin typeface="Calibri"/>
                <a:cs typeface="Calibri"/>
              </a:rPr>
              <a:t>Som</a:t>
            </a:r>
            <a:r>
              <a:rPr sz="2400" dirty="0">
                <a:latin typeface="Calibri"/>
                <a:cs typeface="Calibri"/>
              </a:rPr>
              <a:t>e	</a:t>
            </a:r>
            <a:r>
              <a:rPr sz="2400" spc="-10" dirty="0">
                <a:latin typeface="Calibri"/>
                <a:cs typeface="Calibri"/>
              </a:rPr>
              <a:t>o</a:t>
            </a:r>
            <a:r>
              <a:rPr sz="2400" dirty="0">
                <a:latin typeface="Calibri"/>
                <a:cs typeface="Calibri"/>
              </a:rPr>
              <a:t>f		the	maj</a:t>
            </a:r>
            <a:r>
              <a:rPr sz="2400" spc="-10" dirty="0">
                <a:latin typeface="Calibri"/>
                <a:cs typeface="Calibri"/>
              </a:rPr>
              <a:t>o</a:t>
            </a:r>
            <a:r>
              <a:rPr sz="2400" dirty="0">
                <a:latin typeface="Calibri"/>
                <a:cs typeface="Calibri"/>
              </a:rPr>
              <a:t>r	ad</a:t>
            </a:r>
            <a:r>
              <a:rPr sz="2400" spc="-40" dirty="0">
                <a:latin typeface="Calibri"/>
                <a:cs typeface="Calibri"/>
              </a:rPr>
              <a:t>v</a:t>
            </a:r>
            <a:r>
              <a:rPr sz="2400" dirty="0">
                <a:latin typeface="Calibri"/>
                <a:cs typeface="Calibri"/>
              </a:rPr>
              <a:t>a</a:t>
            </a:r>
            <a:r>
              <a:rPr sz="2400" spc="-25" dirty="0">
                <a:latin typeface="Calibri"/>
                <a:cs typeface="Calibri"/>
              </a:rPr>
              <a:t>nt</a:t>
            </a:r>
            <a:r>
              <a:rPr sz="2400" dirty="0">
                <a:latin typeface="Calibri"/>
                <a:cs typeface="Calibri"/>
              </a:rPr>
              <a:t>a</a:t>
            </a:r>
            <a:r>
              <a:rPr sz="2400" spc="-25" dirty="0">
                <a:latin typeface="Calibri"/>
                <a:cs typeface="Calibri"/>
              </a:rPr>
              <a:t>g</a:t>
            </a:r>
            <a:r>
              <a:rPr sz="2400" dirty="0">
                <a:latin typeface="Calibri"/>
                <a:cs typeface="Calibri"/>
              </a:rPr>
              <a:t>es	</a:t>
            </a:r>
            <a:r>
              <a:rPr sz="2400" spc="-10" dirty="0">
                <a:latin typeface="Calibri"/>
                <a:cs typeface="Calibri"/>
              </a:rPr>
              <a:t>of</a:t>
            </a:r>
            <a:endParaRPr sz="2400">
              <a:latin typeface="Calibri"/>
              <a:cs typeface="Calibri"/>
            </a:endParaRPr>
          </a:p>
        </p:txBody>
      </p:sp>
      <p:sp>
        <p:nvSpPr>
          <p:cNvPr id="5" name="object 5"/>
          <p:cNvSpPr txBox="1"/>
          <p:nvPr/>
        </p:nvSpPr>
        <p:spPr>
          <a:xfrm>
            <a:off x="558190" y="1888058"/>
            <a:ext cx="7364730" cy="757555"/>
          </a:xfrm>
          <a:prstGeom prst="rect">
            <a:avLst/>
          </a:prstGeom>
        </p:spPr>
        <p:txBody>
          <a:bodyPr vert="horz" wrap="square" lIns="0" tIns="12700" rIns="0" bIns="0" rtlCol="0">
            <a:spAutoFit/>
          </a:bodyPr>
          <a:lstStyle/>
          <a:p>
            <a:pPr marL="12700">
              <a:lnSpc>
                <a:spcPct val="100000"/>
              </a:lnSpc>
              <a:spcBef>
                <a:spcPts val="100"/>
              </a:spcBef>
              <a:tabLst>
                <a:tab pos="4017010" algn="l"/>
              </a:tabLst>
            </a:pPr>
            <a:r>
              <a:rPr sz="2400" spc="-60" dirty="0">
                <a:latin typeface="Calibri"/>
                <a:cs typeface="Calibri"/>
              </a:rPr>
              <a:t>IMPATT	</a:t>
            </a:r>
            <a:r>
              <a:rPr sz="2400" spc="-5" dirty="0">
                <a:latin typeface="Calibri"/>
                <a:cs typeface="Calibri"/>
              </a:rPr>
              <a:t>diode</a:t>
            </a:r>
            <a:endParaRPr sz="2400">
              <a:latin typeface="Calibri"/>
              <a:cs typeface="Calibri"/>
            </a:endParaRPr>
          </a:p>
          <a:p>
            <a:pPr marL="12700">
              <a:lnSpc>
                <a:spcPct val="100000"/>
              </a:lnSpc>
              <a:tabLst>
                <a:tab pos="501650" algn="l"/>
                <a:tab pos="1582420" algn="l"/>
                <a:tab pos="3032125" algn="l"/>
                <a:tab pos="3989070" algn="l"/>
                <a:tab pos="4649470" algn="l"/>
                <a:tab pos="5701030" algn="l"/>
                <a:tab pos="6371590" algn="l"/>
                <a:tab pos="6889750" algn="l"/>
              </a:tabLst>
            </a:pPr>
            <a:r>
              <a:rPr sz="2400" spc="-5" dirty="0">
                <a:latin typeface="Calibri"/>
                <a:cs typeface="Calibri"/>
              </a:rPr>
              <a:t>1</a:t>
            </a:r>
            <a:r>
              <a:rPr sz="2400" dirty="0">
                <a:latin typeface="Calibri"/>
                <a:cs typeface="Calibri"/>
              </a:rPr>
              <a:t>.	</a:t>
            </a:r>
            <a:r>
              <a:rPr sz="2400" spc="-5" dirty="0">
                <a:latin typeface="Calibri"/>
                <a:cs typeface="Calibri"/>
              </a:rPr>
              <a:t>High</a:t>
            </a:r>
            <a:r>
              <a:rPr sz="2400" dirty="0">
                <a:latin typeface="Calibri"/>
                <a:cs typeface="Calibri"/>
              </a:rPr>
              <a:t>er	</a:t>
            </a:r>
            <a:r>
              <a:rPr sz="2400" spc="-5" dirty="0">
                <a:latin typeface="Calibri"/>
                <a:cs typeface="Calibri"/>
              </a:rPr>
              <a:t>ope</a:t>
            </a:r>
            <a:r>
              <a:rPr sz="2400" spc="-50" dirty="0">
                <a:latin typeface="Calibri"/>
                <a:cs typeface="Calibri"/>
              </a:rPr>
              <a:t>r</a:t>
            </a:r>
            <a:r>
              <a:rPr sz="2400" spc="-25" dirty="0">
                <a:latin typeface="Calibri"/>
                <a:cs typeface="Calibri"/>
              </a:rPr>
              <a:t>a</a:t>
            </a:r>
            <a:r>
              <a:rPr sz="2400" dirty="0">
                <a:latin typeface="Calibri"/>
                <a:cs typeface="Calibri"/>
              </a:rPr>
              <a:t>ting	</a:t>
            </a:r>
            <a:r>
              <a:rPr sz="2400" spc="-45" dirty="0">
                <a:latin typeface="Calibri"/>
                <a:cs typeface="Calibri"/>
              </a:rPr>
              <a:t>r</a:t>
            </a:r>
            <a:r>
              <a:rPr sz="2400" dirty="0">
                <a:latin typeface="Calibri"/>
                <a:cs typeface="Calibri"/>
              </a:rPr>
              <a:t>an</a:t>
            </a:r>
            <a:r>
              <a:rPr sz="2400" spc="-25" dirty="0">
                <a:latin typeface="Calibri"/>
                <a:cs typeface="Calibri"/>
              </a:rPr>
              <a:t>g</a:t>
            </a:r>
            <a:r>
              <a:rPr sz="2400" dirty="0">
                <a:latin typeface="Calibri"/>
                <a:cs typeface="Calibri"/>
              </a:rPr>
              <a:t>e	a</a:t>
            </a:r>
            <a:r>
              <a:rPr sz="2400" spc="-35" dirty="0">
                <a:latin typeface="Calibri"/>
                <a:cs typeface="Calibri"/>
              </a:rPr>
              <a:t>r</a:t>
            </a:r>
            <a:r>
              <a:rPr sz="2400" dirty="0">
                <a:latin typeface="Calibri"/>
                <a:cs typeface="Calibri"/>
              </a:rPr>
              <a:t>e	</a:t>
            </a:r>
            <a:r>
              <a:rPr sz="2400" spc="-5" dirty="0">
                <a:latin typeface="Calibri"/>
                <a:cs typeface="Calibri"/>
              </a:rPr>
              <a:t>o</a:t>
            </a:r>
            <a:r>
              <a:rPr sz="2400" spc="-20" dirty="0">
                <a:latin typeface="Calibri"/>
                <a:cs typeface="Calibri"/>
              </a:rPr>
              <a:t>b</a:t>
            </a:r>
            <a:r>
              <a:rPr sz="2400" spc="-25" dirty="0">
                <a:latin typeface="Calibri"/>
                <a:cs typeface="Calibri"/>
              </a:rPr>
              <a:t>t</a:t>
            </a:r>
            <a:r>
              <a:rPr sz="2400" dirty="0">
                <a:latin typeface="Calibri"/>
                <a:cs typeface="Calibri"/>
              </a:rPr>
              <a:t>ain	</a:t>
            </a:r>
            <a:r>
              <a:rPr sz="2400" spc="-10" dirty="0">
                <a:latin typeface="Calibri"/>
                <a:cs typeface="Calibri"/>
              </a:rPr>
              <a:t>(</a:t>
            </a:r>
            <a:r>
              <a:rPr sz="2400" spc="-5" dirty="0">
                <a:latin typeface="Calibri"/>
                <a:cs typeface="Calibri"/>
              </a:rPr>
              <a:t>u</a:t>
            </a:r>
            <a:r>
              <a:rPr sz="2400" dirty="0">
                <a:latin typeface="Calibri"/>
                <a:cs typeface="Calibri"/>
              </a:rPr>
              <a:t>p	</a:t>
            </a:r>
            <a:r>
              <a:rPr sz="2400" spc="-25" dirty="0">
                <a:latin typeface="Calibri"/>
                <a:cs typeface="Calibri"/>
              </a:rPr>
              <a:t>t</a:t>
            </a:r>
            <a:r>
              <a:rPr sz="2400" dirty="0">
                <a:latin typeface="Calibri"/>
                <a:cs typeface="Calibri"/>
              </a:rPr>
              <a:t>o	</a:t>
            </a:r>
            <a:r>
              <a:rPr sz="2400" spc="-5" dirty="0">
                <a:latin typeface="Calibri"/>
                <a:cs typeface="Calibri"/>
              </a:rPr>
              <a:t>100</a:t>
            </a:r>
            <a:endParaRPr sz="2400">
              <a:latin typeface="Calibri"/>
              <a:cs typeface="Calibri"/>
            </a:endParaRPr>
          </a:p>
        </p:txBody>
      </p:sp>
      <p:sp>
        <p:nvSpPr>
          <p:cNvPr id="6" name="object 6"/>
          <p:cNvSpPr txBox="1"/>
          <p:nvPr/>
        </p:nvSpPr>
        <p:spPr>
          <a:xfrm>
            <a:off x="8155305" y="1888058"/>
            <a:ext cx="698500" cy="757555"/>
          </a:xfrm>
          <a:prstGeom prst="rect">
            <a:avLst/>
          </a:prstGeom>
        </p:spPr>
        <p:txBody>
          <a:bodyPr vert="horz" wrap="square" lIns="0" tIns="12700" rIns="0" bIns="0" rtlCol="0">
            <a:spAutoFit/>
          </a:bodyPr>
          <a:lstStyle/>
          <a:p>
            <a:pPr marL="200025">
              <a:lnSpc>
                <a:spcPct val="100000"/>
              </a:lnSpc>
              <a:spcBef>
                <a:spcPts val="100"/>
              </a:spcBef>
            </a:pPr>
            <a:r>
              <a:rPr sz="2400" dirty="0">
                <a:latin typeface="Calibri"/>
                <a:cs typeface="Calibri"/>
              </a:rPr>
              <a:t>a</a:t>
            </a:r>
            <a:r>
              <a:rPr sz="2400" spc="-35" dirty="0">
                <a:latin typeface="Calibri"/>
                <a:cs typeface="Calibri"/>
              </a:rPr>
              <a:t>r</a:t>
            </a:r>
            <a:r>
              <a:rPr sz="2400" spc="5" dirty="0">
                <a:latin typeface="Calibri"/>
                <a:cs typeface="Calibri"/>
              </a:rPr>
              <a:t>e</a:t>
            </a:r>
            <a:r>
              <a:rPr sz="2400" dirty="0">
                <a:latin typeface="Calibri"/>
                <a:cs typeface="Calibri"/>
              </a:rPr>
              <a:t>:</a:t>
            </a:r>
            <a:endParaRPr sz="2400">
              <a:latin typeface="Calibri"/>
              <a:cs typeface="Calibri"/>
            </a:endParaRPr>
          </a:p>
          <a:p>
            <a:pPr marL="12700">
              <a:lnSpc>
                <a:spcPct val="100000"/>
              </a:lnSpc>
            </a:pPr>
            <a:r>
              <a:rPr sz="2400" dirty="0">
                <a:latin typeface="Calibri"/>
                <a:cs typeface="Calibri"/>
              </a:rPr>
              <a:t>GHz</a:t>
            </a:r>
            <a:r>
              <a:rPr sz="2400" spc="5" dirty="0">
                <a:latin typeface="Calibri"/>
                <a:cs typeface="Calibri"/>
              </a:rPr>
              <a:t>)</a:t>
            </a:r>
            <a:r>
              <a:rPr sz="2400" dirty="0">
                <a:latin typeface="Calibri"/>
                <a:cs typeface="Calibri"/>
              </a:rPr>
              <a:t>.</a:t>
            </a:r>
            <a:endParaRPr sz="2400">
              <a:latin typeface="Calibri"/>
              <a:cs typeface="Calibri"/>
            </a:endParaRPr>
          </a:p>
        </p:txBody>
      </p:sp>
      <p:sp>
        <p:nvSpPr>
          <p:cNvPr id="7" name="object 7"/>
          <p:cNvSpPr txBox="1"/>
          <p:nvPr/>
        </p:nvSpPr>
        <p:spPr>
          <a:xfrm>
            <a:off x="558190" y="2619883"/>
            <a:ext cx="8295005" cy="1854835"/>
          </a:xfrm>
          <a:prstGeom prst="rect">
            <a:avLst/>
          </a:prstGeom>
        </p:spPr>
        <p:txBody>
          <a:bodyPr vert="horz" wrap="square" lIns="0" tIns="12700" rIns="0" bIns="0" rtlCol="0">
            <a:spAutoFit/>
          </a:bodyPr>
          <a:lstStyle/>
          <a:p>
            <a:pPr marL="12700" marR="7620">
              <a:lnSpc>
                <a:spcPct val="100000"/>
              </a:lnSpc>
              <a:spcBef>
                <a:spcPts val="100"/>
              </a:spcBef>
            </a:pPr>
            <a:r>
              <a:rPr sz="2400" spc="-5" dirty="0">
                <a:latin typeface="Calibri"/>
                <a:cs typeface="Calibri"/>
              </a:rPr>
              <a:t>2.</a:t>
            </a:r>
            <a:r>
              <a:rPr sz="2400" spc="210" dirty="0">
                <a:latin typeface="Calibri"/>
                <a:cs typeface="Calibri"/>
              </a:rPr>
              <a:t> </a:t>
            </a:r>
            <a:r>
              <a:rPr sz="2400" spc="-10" dirty="0">
                <a:latin typeface="Calibri"/>
                <a:cs typeface="Calibri"/>
              </a:rPr>
              <a:t>Above</a:t>
            </a:r>
            <a:r>
              <a:rPr sz="2400" spc="225" dirty="0">
                <a:latin typeface="Calibri"/>
                <a:cs typeface="Calibri"/>
              </a:rPr>
              <a:t> </a:t>
            </a:r>
            <a:r>
              <a:rPr sz="2400" dirty="0">
                <a:latin typeface="Calibri"/>
                <a:cs typeface="Calibri"/>
              </a:rPr>
              <a:t>about</a:t>
            </a:r>
            <a:r>
              <a:rPr sz="2400" spc="215" dirty="0">
                <a:latin typeface="Calibri"/>
                <a:cs typeface="Calibri"/>
              </a:rPr>
              <a:t> </a:t>
            </a:r>
            <a:r>
              <a:rPr sz="2400" spc="-5" dirty="0">
                <a:latin typeface="Calibri"/>
                <a:cs typeface="Calibri"/>
              </a:rPr>
              <a:t>20</a:t>
            </a:r>
            <a:r>
              <a:rPr sz="2400" spc="220" dirty="0">
                <a:latin typeface="Calibri"/>
                <a:cs typeface="Calibri"/>
              </a:rPr>
              <a:t> </a:t>
            </a:r>
            <a:r>
              <a:rPr sz="2400" dirty="0">
                <a:latin typeface="Calibri"/>
                <a:cs typeface="Calibri"/>
              </a:rPr>
              <a:t>GHz,</a:t>
            </a:r>
            <a:r>
              <a:rPr sz="2400" spc="235" dirty="0">
                <a:latin typeface="Calibri"/>
                <a:cs typeface="Calibri"/>
              </a:rPr>
              <a:t> </a:t>
            </a:r>
            <a:r>
              <a:rPr sz="2400" dirty="0">
                <a:latin typeface="Calibri"/>
                <a:cs typeface="Calibri"/>
              </a:rPr>
              <a:t>the</a:t>
            </a:r>
            <a:r>
              <a:rPr sz="2400" spc="229" dirty="0">
                <a:latin typeface="Calibri"/>
                <a:cs typeface="Calibri"/>
              </a:rPr>
              <a:t> </a:t>
            </a:r>
            <a:r>
              <a:rPr sz="2400" spc="-60" dirty="0">
                <a:latin typeface="Calibri"/>
                <a:cs typeface="Calibri"/>
              </a:rPr>
              <a:t>IMPATT</a:t>
            </a:r>
            <a:r>
              <a:rPr sz="2400" spc="240" dirty="0">
                <a:latin typeface="Calibri"/>
                <a:cs typeface="Calibri"/>
              </a:rPr>
              <a:t> </a:t>
            </a:r>
            <a:r>
              <a:rPr sz="2400" spc="-5" dirty="0">
                <a:latin typeface="Calibri"/>
                <a:cs typeface="Calibri"/>
              </a:rPr>
              <a:t>diode</a:t>
            </a:r>
            <a:r>
              <a:rPr sz="2400" spc="240" dirty="0">
                <a:latin typeface="Calibri"/>
                <a:cs typeface="Calibri"/>
              </a:rPr>
              <a:t> </a:t>
            </a:r>
            <a:r>
              <a:rPr sz="2400" spc="-10" dirty="0">
                <a:latin typeface="Calibri"/>
                <a:cs typeface="Calibri"/>
              </a:rPr>
              <a:t>produces</a:t>
            </a:r>
            <a:r>
              <a:rPr sz="2400" spc="240" dirty="0">
                <a:latin typeface="Calibri"/>
                <a:cs typeface="Calibri"/>
              </a:rPr>
              <a:t> </a:t>
            </a:r>
            <a:r>
              <a:rPr sz="2400" dirty="0">
                <a:latin typeface="Calibri"/>
                <a:cs typeface="Calibri"/>
              </a:rPr>
              <a:t>a</a:t>
            </a:r>
            <a:r>
              <a:rPr sz="2400" spc="225" dirty="0">
                <a:latin typeface="Calibri"/>
                <a:cs typeface="Calibri"/>
              </a:rPr>
              <a:t> </a:t>
            </a:r>
            <a:r>
              <a:rPr sz="2400" spc="-10" dirty="0">
                <a:latin typeface="Calibri"/>
                <a:cs typeface="Calibri"/>
              </a:rPr>
              <a:t>higher</a:t>
            </a:r>
            <a:r>
              <a:rPr sz="2400" spc="235" dirty="0">
                <a:latin typeface="Calibri"/>
                <a:cs typeface="Calibri"/>
              </a:rPr>
              <a:t> </a:t>
            </a:r>
            <a:r>
              <a:rPr sz="2400" dirty="0">
                <a:latin typeface="Calibri"/>
                <a:cs typeface="Calibri"/>
              </a:rPr>
              <a:t>CW </a:t>
            </a:r>
            <a:r>
              <a:rPr sz="2400" spc="-530" dirty="0">
                <a:latin typeface="Calibri"/>
                <a:cs typeface="Calibri"/>
              </a:rPr>
              <a:t> </a:t>
            </a:r>
            <a:r>
              <a:rPr sz="2400" spc="-10" dirty="0">
                <a:latin typeface="Calibri"/>
                <a:cs typeface="Calibri"/>
              </a:rPr>
              <a:t>power </a:t>
            </a:r>
            <a:r>
              <a:rPr sz="2400" spc="-5" dirty="0">
                <a:latin typeface="Calibri"/>
                <a:cs typeface="Calibri"/>
              </a:rPr>
              <a:t>output</a:t>
            </a:r>
            <a:r>
              <a:rPr sz="2400" spc="-10" dirty="0">
                <a:latin typeface="Calibri"/>
                <a:cs typeface="Calibri"/>
              </a:rPr>
              <a:t> </a:t>
            </a:r>
            <a:r>
              <a:rPr sz="2400" spc="-5" dirty="0">
                <a:latin typeface="Calibri"/>
                <a:cs typeface="Calibri"/>
              </a:rPr>
              <a:t>per</a:t>
            </a:r>
            <a:r>
              <a:rPr sz="2400" spc="5" dirty="0">
                <a:latin typeface="Calibri"/>
                <a:cs typeface="Calibri"/>
              </a:rPr>
              <a:t> </a:t>
            </a:r>
            <a:r>
              <a:rPr sz="2400" spc="-5" dirty="0">
                <a:latin typeface="Calibri"/>
                <a:cs typeface="Calibri"/>
              </a:rPr>
              <a:t>unit </a:t>
            </a:r>
            <a:r>
              <a:rPr sz="2400" dirty="0">
                <a:latin typeface="Calibri"/>
                <a:cs typeface="Calibri"/>
              </a:rPr>
              <a:t>than</a:t>
            </a:r>
            <a:r>
              <a:rPr sz="2400" spc="-15" dirty="0">
                <a:latin typeface="Calibri"/>
                <a:cs typeface="Calibri"/>
              </a:rPr>
              <a:t> </a:t>
            </a:r>
            <a:r>
              <a:rPr sz="2400" spc="-20" dirty="0">
                <a:latin typeface="Calibri"/>
                <a:cs typeface="Calibri"/>
              </a:rPr>
              <a:t>any</a:t>
            </a:r>
            <a:r>
              <a:rPr sz="2400" dirty="0">
                <a:latin typeface="Calibri"/>
                <a:cs typeface="Calibri"/>
              </a:rPr>
              <a:t> </a:t>
            </a:r>
            <a:r>
              <a:rPr sz="2400" spc="-5" dirty="0">
                <a:latin typeface="Calibri"/>
                <a:cs typeface="Calibri"/>
              </a:rPr>
              <a:t>other</a:t>
            </a:r>
            <a:r>
              <a:rPr sz="2400" dirty="0">
                <a:latin typeface="Calibri"/>
                <a:cs typeface="Calibri"/>
              </a:rPr>
              <a:t> </a:t>
            </a:r>
            <a:r>
              <a:rPr sz="2400" spc="-10" dirty="0">
                <a:latin typeface="Calibri"/>
                <a:cs typeface="Calibri"/>
              </a:rPr>
              <a:t>semiconductor </a:t>
            </a:r>
            <a:r>
              <a:rPr sz="2400" spc="-5" dirty="0">
                <a:latin typeface="Calibri"/>
                <a:cs typeface="Calibri"/>
              </a:rPr>
              <a:t>device.</a:t>
            </a:r>
            <a:endParaRPr sz="2400">
              <a:latin typeface="Calibri"/>
              <a:cs typeface="Calibri"/>
            </a:endParaRPr>
          </a:p>
          <a:p>
            <a:pPr>
              <a:lnSpc>
                <a:spcPct val="100000"/>
              </a:lnSpc>
              <a:spcBef>
                <a:spcPts val="10"/>
              </a:spcBef>
            </a:pPr>
            <a:endParaRPr sz="2350">
              <a:latin typeface="Calibri"/>
              <a:cs typeface="Calibri"/>
            </a:endParaRPr>
          </a:p>
          <a:p>
            <a:pPr marL="12700" marR="5080" indent="8890">
              <a:lnSpc>
                <a:spcPct val="100000"/>
              </a:lnSpc>
              <a:tabLst>
                <a:tab pos="980440" algn="l"/>
                <a:tab pos="2308225" algn="l"/>
                <a:tab pos="3144520" algn="l"/>
                <a:tab pos="3695065" algn="l"/>
                <a:tab pos="4091304" algn="l"/>
                <a:tab pos="4688840" algn="l"/>
                <a:tab pos="5421630" algn="l"/>
                <a:tab pos="5990590" algn="l"/>
                <a:tab pos="6440170" algn="l"/>
                <a:tab pos="7682865" algn="l"/>
              </a:tabLst>
            </a:pPr>
            <a:r>
              <a:rPr sz="2400" spc="-5" dirty="0">
                <a:latin typeface="Calibri"/>
                <a:cs typeface="Calibri"/>
              </a:rPr>
              <a:t>High</a:t>
            </a:r>
            <a:r>
              <a:rPr sz="2400" dirty="0">
                <a:latin typeface="Calibri"/>
                <a:cs typeface="Calibri"/>
              </a:rPr>
              <a:t>er	</a:t>
            </a:r>
            <a:r>
              <a:rPr sz="2400" spc="-5" dirty="0">
                <a:latin typeface="Calibri"/>
                <a:cs typeface="Calibri"/>
              </a:rPr>
              <a:t>ope</a:t>
            </a:r>
            <a:r>
              <a:rPr sz="2400" spc="-50" dirty="0">
                <a:latin typeface="Calibri"/>
                <a:cs typeface="Calibri"/>
              </a:rPr>
              <a:t>r</a:t>
            </a:r>
            <a:r>
              <a:rPr sz="2400" spc="-25" dirty="0">
                <a:latin typeface="Calibri"/>
                <a:cs typeface="Calibri"/>
              </a:rPr>
              <a:t>a</a:t>
            </a:r>
            <a:r>
              <a:rPr sz="2400" dirty="0">
                <a:latin typeface="Calibri"/>
                <a:cs typeface="Calibri"/>
              </a:rPr>
              <a:t>ting	</a:t>
            </a:r>
            <a:r>
              <a:rPr sz="2400" spc="-45" dirty="0">
                <a:latin typeface="Calibri"/>
                <a:cs typeface="Calibri"/>
              </a:rPr>
              <a:t>r</a:t>
            </a:r>
            <a:r>
              <a:rPr sz="2400" dirty="0">
                <a:latin typeface="Calibri"/>
                <a:cs typeface="Calibri"/>
              </a:rPr>
              <a:t>an</a:t>
            </a:r>
            <a:r>
              <a:rPr sz="2400" spc="-25" dirty="0">
                <a:latin typeface="Calibri"/>
                <a:cs typeface="Calibri"/>
              </a:rPr>
              <a:t>g</a:t>
            </a:r>
            <a:r>
              <a:rPr sz="2400" dirty="0">
                <a:latin typeface="Calibri"/>
                <a:cs typeface="Calibri"/>
              </a:rPr>
              <a:t>e	</a:t>
            </a:r>
            <a:r>
              <a:rPr sz="2400" spc="-5" dirty="0">
                <a:latin typeface="Calibri"/>
                <a:cs typeface="Calibri"/>
              </a:rPr>
              <a:t>(u</a:t>
            </a:r>
            <a:r>
              <a:rPr sz="2400" dirty="0">
                <a:latin typeface="Calibri"/>
                <a:cs typeface="Calibri"/>
              </a:rPr>
              <a:t>p	</a:t>
            </a:r>
            <a:r>
              <a:rPr sz="2400" spc="-25" dirty="0">
                <a:latin typeface="Calibri"/>
                <a:cs typeface="Calibri"/>
              </a:rPr>
              <a:t>t</a:t>
            </a:r>
            <a:r>
              <a:rPr sz="2400" dirty="0">
                <a:latin typeface="Calibri"/>
                <a:cs typeface="Calibri"/>
              </a:rPr>
              <a:t>o	1</a:t>
            </a:r>
            <a:r>
              <a:rPr sz="2400" spc="-25" dirty="0">
                <a:latin typeface="Calibri"/>
                <a:cs typeface="Calibri"/>
              </a:rPr>
              <a:t>0</a:t>
            </a:r>
            <a:r>
              <a:rPr sz="2400" dirty="0">
                <a:latin typeface="Calibri"/>
                <a:cs typeface="Calibri"/>
              </a:rPr>
              <a:t>0	GHz)	</a:t>
            </a:r>
            <a:r>
              <a:rPr sz="2400" spc="-20" dirty="0">
                <a:latin typeface="Calibri"/>
                <a:cs typeface="Calibri"/>
              </a:rPr>
              <a:t>c</a:t>
            </a:r>
            <a:r>
              <a:rPr sz="2400" dirty="0">
                <a:latin typeface="Calibri"/>
                <a:cs typeface="Calibri"/>
              </a:rPr>
              <a:t>an	</a:t>
            </a:r>
            <a:r>
              <a:rPr sz="2400" spc="-5" dirty="0">
                <a:latin typeface="Calibri"/>
                <a:cs typeface="Calibri"/>
              </a:rPr>
              <a:t>b</a:t>
            </a:r>
            <a:r>
              <a:rPr sz="2400" dirty="0">
                <a:latin typeface="Calibri"/>
                <a:cs typeface="Calibri"/>
              </a:rPr>
              <a:t>e	</a:t>
            </a:r>
            <a:r>
              <a:rPr sz="2400" spc="-5" dirty="0">
                <a:latin typeface="Calibri"/>
                <a:cs typeface="Calibri"/>
              </a:rPr>
              <a:t>o</a:t>
            </a:r>
            <a:r>
              <a:rPr sz="2400" spc="-20" dirty="0">
                <a:latin typeface="Calibri"/>
                <a:cs typeface="Calibri"/>
              </a:rPr>
              <a:t>b</a:t>
            </a:r>
            <a:r>
              <a:rPr sz="2400" spc="-25" dirty="0">
                <a:latin typeface="Calibri"/>
                <a:cs typeface="Calibri"/>
              </a:rPr>
              <a:t>t</a:t>
            </a:r>
            <a:r>
              <a:rPr sz="2400" dirty="0">
                <a:latin typeface="Calibri"/>
                <a:cs typeface="Calibri"/>
              </a:rPr>
              <a:t>ained	</a:t>
            </a:r>
            <a:r>
              <a:rPr sz="2400" spc="-5" dirty="0">
                <a:latin typeface="Calibri"/>
                <a:cs typeface="Calibri"/>
              </a:rPr>
              <a:t>f</a:t>
            </a:r>
            <a:r>
              <a:rPr sz="2400" spc="-35" dirty="0">
                <a:latin typeface="Calibri"/>
                <a:cs typeface="Calibri"/>
              </a:rPr>
              <a:t>r</a:t>
            </a:r>
            <a:r>
              <a:rPr sz="2400" spc="-5" dirty="0">
                <a:latin typeface="Calibri"/>
                <a:cs typeface="Calibri"/>
              </a:rPr>
              <a:t>om  </a:t>
            </a:r>
            <a:r>
              <a:rPr sz="2400" spc="-60" dirty="0">
                <a:latin typeface="Calibri"/>
                <a:cs typeface="Calibri"/>
              </a:rPr>
              <a:t>IMPATT</a:t>
            </a:r>
            <a:r>
              <a:rPr sz="2400" dirty="0">
                <a:latin typeface="Calibri"/>
                <a:cs typeface="Calibri"/>
              </a:rPr>
              <a:t> </a:t>
            </a:r>
            <a:r>
              <a:rPr sz="2400" spc="-5" dirty="0">
                <a:latin typeface="Calibri"/>
                <a:cs typeface="Calibri"/>
              </a:rPr>
              <a:t>diode.</a:t>
            </a:r>
            <a:endParaRPr sz="24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87092" y="115265"/>
            <a:ext cx="4899660" cy="452120"/>
          </a:xfrm>
          <a:prstGeom prst="rect">
            <a:avLst/>
          </a:prstGeom>
        </p:spPr>
        <p:txBody>
          <a:bodyPr vert="horz" wrap="square" lIns="0" tIns="12065" rIns="0" bIns="0" rtlCol="0">
            <a:spAutoFit/>
          </a:bodyPr>
          <a:lstStyle/>
          <a:p>
            <a:pPr marL="12700">
              <a:lnSpc>
                <a:spcPct val="100000"/>
              </a:lnSpc>
              <a:spcBef>
                <a:spcPts val="95"/>
              </a:spcBef>
            </a:pPr>
            <a:r>
              <a:rPr spc="-15" dirty="0"/>
              <a:t>Disadvantage</a:t>
            </a:r>
            <a:r>
              <a:rPr spc="140" dirty="0"/>
              <a:t> </a:t>
            </a:r>
            <a:r>
              <a:rPr spc="-5" dirty="0">
                <a:latin typeface="Arial"/>
                <a:cs typeface="Arial"/>
              </a:rPr>
              <a:t>of</a:t>
            </a:r>
            <a:r>
              <a:rPr spc="-15" dirty="0">
                <a:latin typeface="Arial"/>
                <a:cs typeface="Arial"/>
              </a:rPr>
              <a:t> </a:t>
            </a:r>
            <a:r>
              <a:rPr spc="-75" dirty="0">
                <a:latin typeface="Arial"/>
                <a:cs typeface="Arial"/>
              </a:rPr>
              <a:t>IMPATT</a:t>
            </a:r>
            <a:r>
              <a:rPr spc="-5" dirty="0">
                <a:latin typeface="Arial"/>
                <a:cs typeface="Arial"/>
              </a:rPr>
              <a:t> Diode</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103</a:t>
            </a:fld>
            <a:endParaRPr spc="-5" dirty="0"/>
          </a:p>
        </p:txBody>
      </p:sp>
      <p:sp>
        <p:nvSpPr>
          <p:cNvPr id="4" name="object 4"/>
          <p:cNvSpPr txBox="1"/>
          <p:nvPr/>
        </p:nvSpPr>
        <p:spPr>
          <a:xfrm>
            <a:off x="364642" y="1042161"/>
            <a:ext cx="8274050" cy="2220595"/>
          </a:xfrm>
          <a:prstGeom prst="rect">
            <a:avLst/>
          </a:prstGeom>
        </p:spPr>
        <p:txBody>
          <a:bodyPr vert="horz" wrap="square" lIns="0" tIns="12700" rIns="0" bIns="0" rtlCol="0">
            <a:spAutoFit/>
          </a:bodyPr>
          <a:lstStyle/>
          <a:p>
            <a:pPr marL="255270" indent="-243204" algn="just">
              <a:lnSpc>
                <a:spcPct val="100000"/>
              </a:lnSpc>
              <a:spcBef>
                <a:spcPts val="100"/>
              </a:spcBef>
              <a:buSzPct val="95833"/>
              <a:buFont typeface="Wingdings"/>
              <a:buChar char=""/>
              <a:tabLst>
                <a:tab pos="255904" algn="l"/>
              </a:tabLst>
            </a:pPr>
            <a:r>
              <a:rPr sz="2400" spc="-5" dirty="0">
                <a:latin typeface="Calibri"/>
                <a:cs typeface="Calibri"/>
              </a:rPr>
              <a:t>The</a:t>
            </a:r>
            <a:r>
              <a:rPr sz="2400" spc="635" dirty="0">
                <a:latin typeface="Calibri"/>
                <a:cs typeface="Calibri"/>
              </a:rPr>
              <a:t>   </a:t>
            </a:r>
            <a:r>
              <a:rPr sz="2400" dirty="0">
                <a:latin typeface="Calibri"/>
                <a:cs typeface="Calibri"/>
              </a:rPr>
              <a:t>major     </a:t>
            </a:r>
            <a:r>
              <a:rPr sz="2400" spc="295" dirty="0">
                <a:latin typeface="Calibri"/>
                <a:cs typeface="Calibri"/>
              </a:rPr>
              <a:t> </a:t>
            </a:r>
            <a:r>
              <a:rPr sz="2400" spc="-15" dirty="0">
                <a:latin typeface="Calibri"/>
                <a:cs typeface="Calibri"/>
              </a:rPr>
              <a:t>disadvantages</a:t>
            </a:r>
            <a:r>
              <a:rPr sz="2400" spc="640" dirty="0">
                <a:latin typeface="Calibri"/>
                <a:cs typeface="Calibri"/>
              </a:rPr>
              <a:t>   </a:t>
            </a:r>
            <a:r>
              <a:rPr sz="2400" spc="-5" dirty="0">
                <a:latin typeface="Calibri"/>
                <a:cs typeface="Calibri"/>
              </a:rPr>
              <a:t>of</a:t>
            </a:r>
            <a:r>
              <a:rPr sz="2400" spc="635" dirty="0">
                <a:latin typeface="Calibri"/>
                <a:cs typeface="Calibri"/>
              </a:rPr>
              <a:t>   </a:t>
            </a:r>
            <a:r>
              <a:rPr sz="2400" spc="-60" dirty="0">
                <a:latin typeface="Calibri"/>
                <a:cs typeface="Calibri"/>
              </a:rPr>
              <a:t>IMPATT</a:t>
            </a:r>
            <a:r>
              <a:rPr sz="2400" spc="640" dirty="0">
                <a:latin typeface="Calibri"/>
                <a:cs typeface="Calibri"/>
              </a:rPr>
              <a:t>   </a:t>
            </a:r>
            <a:r>
              <a:rPr sz="2400" spc="-5" dirty="0">
                <a:latin typeface="Calibri"/>
                <a:cs typeface="Calibri"/>
              </a:rPr>
              <a:t>diode</a:t>
            </a:r>
            <a:r>
              <a:rPr sz="2400" spc="635" dirty="0">
                <a:latin typeface="Calibri"/>
                <a:cs typeface="Calibri"/>
              </a:rPr>
              <a:t>  </a:t>
            </a:r>
            <a:r>
              <a:rPr sz="2400" spc="640" dirty="0">
                <a:latin typeface="Calibri"/>
                <a:cs typeface="Calibri"/>
              </a:rPr>
              <a:t> </a:t>
            </a:r>
            <a:r>
              <a:rPr sz="2400" spc="-10" dirty="0">
                <a:latin typeface="Calibri"/>
                <a:cs typeface="Calibri"/>
              </a:rPr>
              <a:t>are:</a:t>
            </a:r>
            <a:endParaRPr sz="2400">
              <a:latin typeface="Calibri"/>
              <a:cs typeface="Calibri"/>
            </a:endParaRPr>
          </a:p>
          <a:p>
            <a:pPr marL="189230" marR="5080" lvl="1" algn="just">
              <a:lnSpc>
                <a:spcPct val="100000"/>
              </a:lnSpc>
              <a:buAutoNum type="arabicPeriod"/>
              <a:tabLst>
                <a:tab pos="528320" algn="l"/>
                <a:tab pos="4072890" algn="l"/>
                <a:tab pos="7298055" algn="l"/>
              </a:tabLst>
            </a:pPr>
            <a:r>
              <a:rPr sz="2400" spc="-5" dirty="0">
                <a:latin typeface="Calibri"/>
                <a:cs typeface="Calibri"/>
              </a:rPr>
              <a:t>Since </a:t>
            </a:r>
            <a:r>
              <a:rPr sz="2400" spc="-10" dirty="0">
                <a:latin typeface="Calibri"/>
                <a:cs typeface="Calibri"/>
              </a:rPr>
              <a:t>DC power</a:t>
            </a:r>
            <a:r>
              <a:rPr sz="2400" spc="-5" dirty="0">
                <a:latin typeface="Calibri"/>
                <a:cs typeface="Calibri"/>
              </a:rPr>
              <a:t> </a:t>
            </a:r>
            <a:r>
              <a:rPr sz="2400" dirty="0">
                <a:latin typeface="Calibri"/>
                <a:cs typeface="Calibri"/>
              </a:rPr>
              <a:t>is </a:t>
            </a:r>
            <a:r>
              <a:rPr sz="2400" spc="-15" dirty="0">
                <a:latin typeface="Calibri"/>
                <a:cs typeface="Calibri"/>
              </a:rPr>
              <a:t>drawn</a:t>
            </a:r>
            <a:r>
              <a:rPr sz="2400" spc="-10" dirty="0">
                <a:latin typeface="Calibri"/>
                <a:cs typeface="Calibri"/>
              </a:rPr>
              <a:t> </a:t>
            </a:r>
            <a:r>
              <a:rPr sz="2400" spc="-5" dirty="0">
                <a:latin typeface="Calibri"/>
                <a:cs typeface="Calibri"/>
              </a:rPr>
              <a:t>due </a:t>
            </a:r>
            <a:r>
              <a:rPr sz="2400" spc="-15" dirty="0">
                <a:latin typeface="Calibri"/>
                <a:cs typeface="Calibri"/>
              </a:rPr>
              <a:t>to </a:t>
            </a:r>
            <a:r>
              <a:rPr sz="2400" dirty="0">
                <a:latin typeface="Calibri"/>
                <a:cs typeface="Calibri"/>
              </a:rPr>
              <a:t>induced </a:t>
            </a:r>
            <a:r>
              <a:rPr sz="2400" spc="-5" dirty="0">
                <a:latin typeface="Calibri"/>
                <a:cs typeface="Calibri"/>
              </a:rPr>
              <a:t>electron </a:t>
            </a:r>
            <a:r>
              <a:rPr sz="2400" spc="-10" dirty="0">
                <a:latin typeface="Calibri"/>
                <a:cs typeface="Calibri"/>
              </a:rPr>
              <a:t>current</a:t>
            </a:r>
            <a:r>
              <a:rPr sz="2400" spc="520" dirty="0">
                <a:latin typeface="Calibri"/>
                <a:cs typeface="Calibri"/>
              </a:rPr>
              <a:t> </a:t>
            </a:r>
            <a:r>
              <a:rPr sz="2400" dirty="0">
                <a:latin typeface="Calibri"/>
                <a:cs typeface="Calibri"/>
              </a:rPr>
              <a:t>in </a:t>
            </a:r>
            <a:r>
              <a:rPr sz="2400" spc="5" dirty="0">
                <a:latin typeface="Calibri"/>
                <a:cs typeface="Calibri"/>
              </a:rPr>
              <a:t> </a:t>
            </a:r>
            <a:r>
              <a:rPr sz="2400" dirty="0">
                <a:latin typeface="Calibri"/>
                <a:cs typeface="Calibri"/>
              </a:rPr>
              <a:t>the </a:t>
            </a:r>
            <a:r>
              <a:rPr sz="2400" spc="-10" dirty="0">
                <a:latin typeface="Calibri"/>
                <a:cs typeface="Calibri"/>
              </a:rPr>
              <a:t>external circuit, </a:t>
            </a:r>
            <a:r>
              <a:rPr sz="2400" spc="-60" dirty="0">
                <a:latin typeface="Calibri"/>
                <a:cs typeface="Calibri"/>
              </a:rPr>
              <a:t>IMPATT </a:t>
            </a:r>
            <a:r>
              <a:rPr sz="2400" spc="-5" dirty="0">
                <a:latin typeface="Calibri"/>
                <a:cs typeface="Calibri"/>
              </a:rPr>
              <a:t>diode </a:t>
            </a:r>
            <a:r>
              <a:rPr sz="2400" dirty="0">
                <a:latin typeface="Calibri"/>
                <a:cs typeface="Calibri"/>
              </a:rPr>
              <a:t>has </a:t>
            </a:r>
            <a:r>
              <a:rPr sz="2400" spc="-10" dirty="0">
                <a:latin typeface="Calibri"/>
                <a:cs typeface="Calibri"/>
              </a:rPr>
              <a:t>low efficiency </a:t>
            </a:r>
            <a:r>
              <a:rPr sz="2400" spc="-5" dirty="0">
                <a:latin typeface="Calibri"/>
                <a:cs typeface="Calibri"/>
              </a:rPr>
              <a:t>(RF </a:t>
            </a:r>
            <a:r>
              <a:rPr sz="2400" spc="-10" dirty="0">
                <a:latin typeface="Calibri"/>
                <a:cs typeface="Calibri"/>
              </a:rPr>
              <a:t>power </a:t>
            </a:r>
            <a:r>
              <a:rPr sz="2400" spc="-5" dirty="0">
                <a:latin typeface="Calibri"/>
                <a:cs typeface="Calibri"/>
              </a:rPr>
              <a:t> o</a:t>
            </a:r>
            <a:r>
              <a:rPr sz="2400" spc="-10" dirty="0">
                <a:latin typeface="Calibri"/>
                <a:cs typeface="Calibri"/>
              </a:rPr>
              <a:t>u</a:t>
            </a:r>
            <a:r>
              <a:rPr sz="2400" dirty="0">
                <a:latin typeface="Calibri"/>
                <a:cs typeface="Calibri"/>
              </a:rPr>
              <a:t>tput</a:t>
            </a:r>
            <a:r>
              <a:rPr sz="2400" spc="-10" dirty="0">
                <a:latin typeface="Calibri"/>
                <a:cs typeface="Calibri"/>
              </a:rPr>
              <a:t>/</a:t>
            </a:r>
            <a:r>
              <a:rPr sz="2400" spc="-5" dirty="0">
                <a:latin typeface="Calibri"/>
                <a:cs typeface="Calibri"/>
              </a:rPr>
              <a:t>D</a:t>
            </a:r>
            <a:r>
              <a:rPr sz="2400" dirty="0">
                <a:latin typeface="Calibri"/>
                <a:cs typeface="Calibri"/>
              </a:rPr>
              <a:t>C	input	</a:t>
            </a:r>
            <a:r>
              <a:rPr sz="2400" spc="-5" dirty="0">
                <a:latin typeface="Calibri"/>
                <a:cs typeface="Calibri"/>
              </a:rPr>
              <a:t>p</a:t>
            </a:r>
            <a:r>
              <a:rPr sz="2400" spc="-25" dirty="0">
                <a:latin typeface="Calibri"/>
                <a:cs typeface="Calibri"/>
              </a:rPr>
              <a:t>o</a:t>
            </a:r>
            <a:r>
              <a:rPr sz="2400" spc="-30" dirty="0">
                <a:latin typeface="Calibri"/>
                <a:cs typeface="Calibri"/>
              </a:rPr>
              <a:t>w</a:t>
            </a:r>
            <a:r>
              <a:rPr sz="2400" dirty="0">
                <a:latin typeface="Calibri"/>
                <a:cs typeface="Calibri"/>
              </a:rPr>
              <a:t>er</a:t>
            </a:r>
            <a:r>
              <a:rPr sz="2400" spc="5" dirty="0">
                <a:latin typeface="Calibri"/>
                <a:cs typeface="Calibri"/>
              </a:rPr>
              <a:t>)</a:t>
            </a:r>
            <a:r>
              <a:rPr sz="2400" dirty="0">
                <a:latin typeface="Calibri"/>
                <a:cs typeface="Calibri"/>
              </a:rPr>
              <a:t>.</a:t>
            </a:r>
            <a:endParaRPr sz="2400">
              <a:latin typeface="Calibri"/>
              <a:cs typeface="Calibri"/>
            </a:endParaRPr>
          </a:p>
          <a:p>
            <a:pPr marL="189230" marR="5715" lvl="1" algn="just">
              <a:lnSpc>
                <a:spcPct val="100000"/>
              </a:lnSpc>
              <a:buAutoNum type="arabicPeriod"/>
              <a:tabLst>
                <a:tab pos="492759" algn="l"/>
              </a:tabLst>
            </a:pPr>
            <a:r>
              <a:rPr sz="2400" spc="-60" dirty="0">
                <a:latin typeface="Calibri"/>
                <a:cs typeface="Calibri"/>
              </a:rPr>
              <a:t>Tend </a:t>
            </a:r>
            <a:r>
              <a:rPr sz="2400" spc="-15" dirty="0">
                <a:latin typeface="Calibri"/>
                <a:cs typeface="Calibri"/>
              </a:rPr>
              <a:t>to </a:t>
            </a:r>
            <a:r>
              <a:rPr sz="2400" spc="-5" dirty="0">
                <a:latin typeface="Calibri"/>
                <a:cs typeface="Calibri"/>
              </a:rPr>
              <a:t>be </a:t>
            </a:r>
            <a:r>
              <a:rPr sz="2400" spc="-15" dirty="0">
                <a:latin typeface="Calibri"/>
                <a:cs typeface="Calibri"/>
              </a:rPr>
              <a:t>noisy </a:t>
            </a:r>
            <a:r>
              <a:rPr sz="2400" spc="-5" dirty="0">
                <a:latin typeface="Calibri"/>
                <a:cs typeface="Calibri"/>
              </a:rPr>
              <a:t>due primarily </a:t>
            </a:r>
            <a:r>
              <a:rPr sz="2400" spc="-15" dirty="0">
                <a:latin typeface="Calibri"/>
                <a:cs typeface="Calibri"/>
              </a:rPr>
              <a:t>to </a:t>
            </a:r>
            <a:r>
              <a:rPr sz="2400" dirty="0">
                <a:latin typeface="Calibri"/>
                <a:cs typeface="Calibri"/>
              </a:rPr>
              <a:t>the </a:t>
            </a:r>
            <a:r>
              <a:rPr sz="2400" spc="-10" dirty="0">
                <a:latin typeface="Calibri"/>
                <a:cs typeface="Calibri"/>
              </a:rPr>
              <a:t>avalanche process </a:t>
            </a:r>
            <a:r>
              <a:rPr sz="2400" spc="-5" dirty="0">
                <a:latin typeface="Calibri"/>
                <a:cs typeface="Calibri"/>
              </a:rPr>
              <a:t>and </a:t>
            </a:r>
            <a:r>
              <a:rPr sz="2400" spc="-25" dirty="0">
                <a:latin typeface="Calibri"/>
                <a:cs typeface="Calibri"/>
              </a:rPr>
              <a:t>to </a:t>
            </a:r>
            <a:r>
              <a:rPr sz="2400" spc="-20" dirty="0">
                <a:latin typeface="Calibri"/>
                <a:cs typeface="Calibri"/>
              </a:rPr>
              <a:t> </a:t>
            </a:r>
            <a:r>
              <a:rPr sz="2400" dirty="0">
                <a:latin typeface="Calibri"/>
                <a:cs typeface="Calibri"/>
              </a:rPr>
              <a:t>the</a:t>
            </a:r>
            <a:r>
              <a:rPr sz="2400" spc="55" dirty="0">
                <a:latin typeface="Calibri"/>
                <a:cs typeface="Calibri"/>
              </a:rPr>
              <a:t> </a:t>
            </a:r>
            <a:r>
              <a:rPr sz="2400" spc="-5" dirty="0">
                <a:latin typeface="Calibri"/>
                <a:cs typeface="Calibri"/>
              </a:rPr>
              <a:t>high</a:t>
            </a:r>
            <a:r>
              <a:rPr sz="2400" spc="55" dirty="0">
                <a:latin typeface="Calibri"/>
                <a:cs typeface="Calibri"/>
              </a:rPr>
              <a:t> </a:t>
            </a:r>
            <a:r>
              <a:rPr sz="2400" spc="-5" dirty="0">
                <a:latin typeface="Calibri"/>
                <a:cs typeface="Calibri"/>
              </a:rPr>
              <a:t>level</a:t>
            </a:r>
            <a:r>
              <a:rPr sz="2400" spc="60" dirty="0">
                <a:latin typeface="Calibri"/>
                <a:cs typeface="Calibri"/>
              </a:rPr>
              <a:t> </a:t>
            </a:r>
            <a:r>
              <a:rPr sz="2400" spc="-5" dirty="0">
                <a:latin typeface="Calibri"/>
                <a:cs typeface="Calibri"/>
              </a:rPr>
              <a:t>of</a:t>
            </a:r>
            <a:r>
              <a:rPr sz="2400" spc="55" dirty="0">
                <a:latin typeface="Calibri"/>
                <a:cs typeface="Calibri"/>
              </a:rPr>
              <a:t> </a:t>
            </a:r>
            <a:r>
              <a:rPr sz="2400" spc="-10" dirty="0">
                <a:latin typeface="Calibri"/>
                <a:cs typeface="Calibri"/>
              </a:rPr>
              <a:t>operating</a:t>
            </a:r>
            <a:r>
              <a:rPr sz="2400" spc="55" dirty="0">
                <a:latin typeface="Calibri"/>
                <a:cs typeface="Calibri"/>
              </a:rPr>
              <a:t> </a:t>
            </a:r>
            <a:r>
              <a:rPr sz="2400" spc="-10" dirty="0">
                <a:latin typeface="Calibri"/>
                <a:cs typeface="Calibri"/>
              </a:rPr>
              <a:t>current.</a:t>
            </a:r>
            <a:r>
              <a:rPr sz="2400" spc="50" dirty="0">
                <a:latin typeface="Calibri"/>
                <a:cs typeface="Calibri"/>
              </a:rPr>
              <a:t> </a:t>
            </a:r>
            <a:r>
              <a:rPr sz="2400" dirty="0">
                <a:latin typeface="Calibri"/>
                <a:cs typeface="Calibri"/>
              </a:rPr>
              <a:t>A</a:t>
            </a:r>
            <a:r>
              <a:rPr sz="2400" spc="55" dirty="0">
                <a:latin typeface="Calibri"/>
                <a:cs typeface="Calibri"/>
              </a:rPr>
              <a:t> </a:t>
            </a:r>
            <a:r>
              <a:rPr sz="2400" spc="-5" dirty="0">
                <a:latin typeface="Calibri"/>
                <a:cs typeface="Calibri"/>
              </a:rPr>
              <a:t>typical</a:t>
            </a:r>
            <a:r>
              <a:rPr sz="2400" spc="60" dirty="0">
                <a:latin typeface="Calibri"/>
                <a:cs typeface="Calibri"/>
              </a:rPr>
              <a:t> </a:t>
            </a:r>
            <a:r>
              <a:rPr sz="2400" spc="-10" dirty="0">
                <a:latin typeface="Calibri"/>
                <a:cs typeface="Calibri"/>
              </a:rPr>
              <a:t>noise</a:t>
            </a:r>
            <a:r>
              <a:rPr sz="2400" spc="55" dirty="0">
                <a:latin typeface="Calibri"/>
                <a:cs typeface="Calibri"/>
              </a:rPr>
              <a:t> </a:t>
            </a:r>
            <a:r>
              <a:rPr sz="2400" spc="-10" dirty="0">
                <a:latin typeface="Calibri"/>
                <a:cs typeface="Calibri"/>
              </a:rPr>
              <a:t>figure</a:t>
            </a:r>
            <a:r>
              <a:rPr sz="2400" spc="65" dirty="0">
                <a:latin typeface="Calibri"/>
                <a:cs typeface="Calibri"/>
              </a:rPr>
              <a:t> </a:t>
            </a:r>
            <a:r>
              <a:rPr sz="2400" dirty="0">
                <a:latin typeface="Calibri"/>
                <a:cs typeface="Calibri"/>
              </a:rPr>
              <a:t>is</a:t>
            </a:r>
            <a:r>
              <a:rPr sz="2400" spc="60" dirty="0">
                <a:latin typeface="Calibri"/>
                <a:cs typeface="Calibri"/>
              </a:rPr>
              <a:t> </a:t>
            </a:r>
            <a:r>
              <a:rPr sz="2400" spc="-5" dirty="0">
                <a:latin typeface="Calibri"/>
                <a:cs typeface="Calibri"/>
              </a:rPr>
              <a:t>30</a:t>
            </a:r>
            <a:r>
              <a:rPr sz="2400" spc="50" dirty="0">
                <a:latin typeface="Calibri"/>
                <a:cs typeface="Calibri"/>
              </a:rPr>
              <a:t> </a:t>
            </a:r>
            <a:r>
              <a:rPr sz="2400" spc="-5" dirty="0">
                <a:latin typeface="Calibri"/>
                <a:cs typeface="Calibri"/>
              </a:rPr>
              <a:t>dB</a:t>
            </a:r>
            <a:endParaRPr sz="2400">
              <a:latin typeface="Calibri"/>
              <a:cs typeface="Calibri"/>
            </a:endParaRPr>
          </a:p>
        </p:txBody>
      </p:sp>
      <p:sp>
        <p:nvSpPr>
          <p:cNvPr id="5" name="object 5"/>
          <p:cNvSpPr txBox="1"/>
          <p:nvPr/>
        </p:nvSpPr>
        <p:spPr>
          <a:xfrm>
            <a:off x="541426" y="3237103"/>
            <a:ext cx="3816350" cy="391160"/>
          </a:xfrm>
          <a:prstGeom prst="rect">
            <a:avLst/>
          </a:prstGeom>
        </p:spPr>
        <p:txBody>
          <a:bodyPr vert="horz" wrap="square" lIns="0" tIns="12700" rIns="0" bIns="0" rtlCol="0">
            <a:spAutoFit/>
          </a:bodyPr>
          <a:lstStyle/>
          <a:p>
            <a:pPr marL="12700">
              <a:lnSpc>
                <a:spcPct val="100000"/>
              </a:lnSpc>
              <a:spcBef>
                <a:spcPts val="100"/>
              </a:spcBef>
              <a:tabLst>
                <a:tab pos="1266825" algn="l"/>
                <a:tab pos="1971039" algn="l"/>
                <a:tab pos="3234690" algn="l"/>
              </a:tabLst>
            </a:pPr>
            <a:r>
              <a:rPr sz="2400" dirty="0">
                <a:latin typeface="Calibri"/>
                <a:cs typeface="Calibri"/>
              </a:rPr>
              <a:t>which	is	</a:t>
            </a:r>
            <a:r>
              <a:rPr sz="2400" spc="-25" dirty="0">
                <a:latin typeface="Calibri"/>
                <a:cs typeface="Calibri"/>
              </a:rPr>
              <a:t>w</a:t>
            </a:r>
            <a:r>
              <a:rPr sz="2400" spc="-5" dirty="0">
                <a:latin typeface="Calibri"/>
                <a:cs typeface="Calibri"/>
              </a:rPr>
              <a:t>o</a:t>
            </a:r>
            <a:r>
              <a:rPr sz="2400" spc="-40" dirty="0">
                <a:latin typeface="Calibri"/>
                <a:cs typeface="Calibri"/>
              </a:rPr>
              <a:t>r</a:t>
            </a:r>
            <a:r>
              <a:rPr sz="2400" spc="-5" dirty="0">
                <a:latin typeface="Calibri"/>
                <a:cs typeface="Calibri"/>
              </a:rPr>
              <a:t>s</a:t>
            </a:r>
            <a:r>
              <a:rPr sz="2400" dirty="0">
                <a:latin typeface="Calibri"/>
                <a:cs typeface="Calibri"/>
              </a:rPr>
              <a:t>e	than</a:t>
            </a:r>
            <a:endParaRPr sz="2400">
              <a:latin typeface="Calibri"/>
              <a:cs typeface="Calibri"/>
            </a:endParaRPr>
          </a:p>
        </p:txBody>
      </p:sp>
      <p:sp>
        <p:nvSpPr>
          <p:cNvPr id="6" name="object 6"/>
          <p:cNvSpPr txBox="1"/>
          <p:nvPr/>
        </p:nvSpPr>
        <p:spPr>
          <a:xfrm>
            <a:off x="541426" y="3602812"/>
            <a:ext cx="3888740" cy="391795"/>
          </a:xfrm>
          <a:prstGeom prst="rect">
            <a:avLst/>
          </a:prstGeom>
        </p:spPr>
        <p:txBody>
          <a:bodyPr vert="horz" wrap="square" lIns="0" tIns="12700" rIns="0" bIns="0" rtlCol="0">
            <a:spAutoFit/>
          </a:bodyPr>
          <a:lstStyle/>
          <a:p>
            <a:pPr marL="12700">
              <a:lnSpc>
                <a:spcPct val="100000"/>
              </a:lnSpc>
              <a:spcBef>
                <a:spcPts val="100"/>
              </a:spcBef>
              <a:tabLst>
                <a:tab pos="594360" algn="l"/>
                <a:tab pos="1771650" algn="l"/>
                <a:tab pos="2312670" algn="l"/>
                <a:tab pos="3609340" algn="l"/>
              </a:tabLst>
            </a:pPr>
            <a:r>
              <a:rPr sz="2400" spc="-10" dirty="0">
                <a:latin typeface="Calibri"/>
                <a:cs typeface="Calibri"/>
              </a:rPr>
              <a:t>3</a:t>
            </a:r>
            <a:r>
              <a:rPr sz="2400" dirty="0">
                <a:latin typeface="Calibri"/>
                <a:cs typeface="Calibri"/>
              </a:rPr>
              <a:t>.	</a:t>
            </a:r>
            <a:r>
              <a:rPr sz="2400" spc="-150" dirty="0">
                <a:latin typeface="Calibri"/>
                <a:cs typeface="Calibri"/>
              </a:rPr>
              <a:t>T</a:t>
            </a:r>
            <a:r>
              <a:rPr sz="2400" spc="-5" dirty="0">
                <a:latin typeface="Calibri"/>
                <a:cs typeface="Calibri"/>
              </a:rPr>
              <a:t>unin</a:t>
            </a:r>
            <a:r>
              <a:rPr sz="2400" dirty="0">
                <a:latin typeface="Calibri"/>
                <a:cs typeface="Calibri"/>
              </a:rPr>
              <a:t>g	is	</a:t>
            </a:r>
            <a:r>
              <a:rPr sz="2400" spc="-5" dirty="0">
                <a:latin typeface="Calibri"/>
                <a:cs typeface="Calibri"/>
              </a:rPr>
              <a:t>di</a:t>
            </a:r>
            <a:r>
              <a:rPr sz="2400" spc="-30" dirty="0">
                <a:latin typeface="Calibri"/>
                <a:cs typeface="Calibri"/>
              </a:rPr>
              <a:t>f</a:t>
            </a:r>
            <a:r>
              <a:rPr sz="2400" spc="-5" dirty="0">
                <a:latin typeface="Calibri"/>
                <a:cs typeface="Calibri"/>
              </a:rPr>
              <a:t>ficul</a:t>
            </a:r>
            <a:r>
              <a:rPr sz="2400" dirty="0">
                <a:latin typeface="Calibri"/>
                <a:cs typeface="Calibri"/>
              </a:rPr>
              <a:t>t	as</a:t>
            </a:r>
            <a:endParaRPr sz="2400">
              <a:latin typeface="Calibri"/>
              <a:cs typeface="Calibri"/>
            </a:endParaRPr>
          </a:p>
        </p:txBody>
      </p:sp>
      <p:sp>
        <p:nvSpPr>
          <p:cNvPr id="7" name="object 7"/>
          <p:cNvSpPr txBox="1"/>
          <p:nvPr/>
        </p:nvSpPr>
        <p:spPr>
          <a:xfrm>
            <a:off x="4755896" y="3237103"/>
            <a:ext cx="1721485" cy="757555"/>
          </a:xfrm>
          <a:prstGeom prst="rect">
            <a:avLst/>
          </a:prstGeom>
        </p:spPr>
        <p:txBody>
          <a:bodyPr vert="horz" wrap="square" lIns="0" tIns="12700" rIns="0" bIns="0" rtlCol="0">
            <a:spAutoFit/>
          </a:bodyPr>
          <a:lstStyle/>
          <a:p>
            <a:pPr marL="12700" marR="5080" indent="92710">
              <a:lnSpc>
                <a:spcPct val="100000"/>
              </a:lnSpc>
              <a:spcBef>
                <a:spcPts val="100"/>
              </a:spcBef>
              <a:tabLst>
                <a:tab pos="1128395" algn="l"/>
                <a:tab pos="1454150" algn="l"/>
              </a:tabLst>
            </a:pPr>
            <a:r>
              <a:rPr sz="2400" spc="-10" dirty="0">
                <a:latin typeface="Calibri"/>
                <a:cs typeface="Calibri"/>
              </a:rPr>
              <a:t>that	of </a:t>
            </a:r>
            <a:r>
              <a:rPr sz="2400" spc="-5" dirty="0">
                <a:latin typeface="Calibri"/>
                <a:cs typeface="Calibri"/>
              </a:rPr>
              <a:t> </a:t>
            </a:r>
            <a:r>
              <a:rPr sz="2400" spc="-35" dirty="0">
                <a:latin typeface="Calibri"/>
                <a:cs typeface="Calibri"/>
              </a:rPr>
              <a:t>c</a:t>
            </a:r>
            <a:r>
              <a:rPr sz="2400" spc="-5" dirty="0">
                <a:latin typeface="Calibri"/>
                <a:cs typeface="Calibri"/>
              </a:rPr>
              <a:t>ompa</a:t>
            </a:r>
            <a:r>
              <a:rPr sz="2400" spc="-45" dirty="0">
                <a:latin typeface="Calibri"/>
                <a:cs typeface="Calibri"/>
              </a:rPr>
              <a:t>r</a:t>
            </a:r>
            <a:r>
              <a:rPr sz="2400" dirty="0">
                <a:latin typeface="Calibri"/>
                <a:cs typeface="Calibri"/>
              </a:rPr>
              <a:t>e		</a:t>
            </a:r>
            <a:r>
              <a:rPr sz="2400" spc="-40" dirty="0">
                <a:latin typeface="Calibri"/>
                <a:cs typeface="Calibri"/>
              </a:rPr>
              <a:t>to</a:t>
            </a:r>
            <a:endParaRPr sz="2400">
              <a:latin typeface="Calibri"/>
              <a:cs typeface="Calibri"/>
            </a:endParaRPr>
          </a:p>
        </p:txBody>
      </p:sp>
      <p:sp>
        <p:nvSpPr>
          <p:cNvPr id="8" name="object 8"/>
          <p:cNvSpPr txBox="1"/>
          <p:nvPr/>
        </p:nvSpPr>
        <p:spPr>
          <a:xfrm>
            <a:off x="6641338" y="3237103"/>
            <a:ext cx="865505" cy="757555"/>
          </a:xfrm>
          <a:prstGeom prst="rect">
            <a:avLst/>
          </a:prstGeom>
        </p:spPr>
        <p:txBody>
          <a:bodyPr vert="horz" wrap="square" lIns="0" tIns="12700" rIns="0" bIns="0" rtlCol="0">
            <a:spAutoFit/>
          </a:bodyPr>
          <a:lstStyle/>
          <a:p>
            <a:pPr marL="178435" marR="5080" indent="-166370">
              <a:lnSpc>
                <a:spcPct val="100000"/>
              </a:lnSpc>
              <a:spcBef>
                <a:spcPts val="100"/>
              </a:spcBef>
            </a:pPr>
            <a:r>
              <a:rPr sz="2400" dirty="0">
                <a:latin typeface="Calibri"/>
                <a:cs typeface="Calibri"/>
              </a:rPr>
              <a:t>Gunn </a:t>
            </a:r>
            <a:r>
              <a:rPr sz="2400" spc="5" dirty="0">
                <a:latin typeface="Calibri"/>
                <a:cs typeface="Calibri"/>
              </a:rPr>
              <a:t> </a:t>
            </a:r>
            <a:r>
              <a:rPr sz="2400" dirty="0">
                <a:latin typeface="Calibri"/>
                <a:cs typeface="Calibri"/>
              </a:rPr>
              <a:t>Gunn</a:t>
            </a:r>
            <a:endParaRPr sz="2400">
              <a:latin typeface="Calibri"/>
              <a:cs typeface="Calibri"/>
            </a:endParaRPr>
          </a:p>
        </p:txBody>
      </p:sp>
      <p:sp>
        <p:nvSpPr>
          <p:cNvPr id="9" name="object 9"/>
          <p:cNvSpPr txBox="1"/>
          <p:nvPr/>
        </p:nvSpPr>
        <p:spPr>
          <a:xfrm>
            <a:off x="7831963" y="3237103"/>
            <a:ext cx="805180" cy="757555"/>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Calibri"/>
                <a:cs typeface="Calibri"/>
              </a:rPr>
              <a:t>diod</a:t>
            </a:r>
            <a:r>
              <a:rPr sz="2400" dirty="0">
                <a:latin typeface="Calibri"/>
                <a:cs typeface="Calibri"/>
              </a:rPr>
              <a:t>e.  </a:t>
            </a:r>
            <a:r>
              <a:rPr sz="2400" spc="-5" dirty="0">
                <a:latin typeface="Calibri"/>
                <a:cs typeface="Calibri"/>
              </a:rPr>
              <a:t>di</a:t>
            </a:r>
            <a:r>
              <a:rPr sz="2400" spc="-10" dirty="0">
                <a:latin typeface="Calibri"/>
                <a:cs typeface="Calibri"/>
              </a:rPr>
              <a:t>o</a:t>
            </a:r>
            <a:r>
              <a:rPr sz="2400" spc="-5" dirty="0">
                <a:latin typeface="Calibri"/>
                <a:cs typeface="Calibri"/>
              </a:rPr>
              <a:t>d</a:t>
            </a:r>
            <a:r>
              <a:rPr sz="2400" spc="5" dirty="0">
                <a:latin typeface="Calibri"/>
                <a:cs typeface="Calibri"/>
              </a:rPr>
              <a:t>e</a:t>
            </a:r>
            <a:r>
              <a:rPr sz="2400" dirty="0">
                <a:latin typeface="Calibri"/>
                <a:cs typeface="Calibri"/>
              </a:rPr>
              <a:t>.</a:t>
            </a:r>
            <a:endParaRPr sz="2400">
              <a:latin typeface="Calibri"/>
              <a:cs typeface="Calibri"/>
            </a:endParaRPr>
          </a:p>
        </p:txBody>
      </p:sp>
      <p:sp>
        <p:nvSpPr>
          <p:cNvPr id="10" name="object 10"/>
          <p:cNvSpPr txBox="1"/>
          <p:nvPr/>
        </p:nvSpPr>
        <p:spPr>
          <a:xfrm>
            <a:off x="541426" y="3968877"/>
            <a:ext cx="809561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4.</a:t>
            </a:r>
            <a:r>
              <a:rPr sz="2400" spc="215" dirty="0">
                <a:latin typeface="Calibri"/>
                <a:cs typeface="Calibri"/>
              </a:rPr>
              <a:t> </a:t>
            </a:r>
            <a:r>
              <a:rPr sz="2400" spc="-114" dirty="0">
                <a:latin typeface="Calibri"/>
                <a:cs typeface="Calibri"/>
              </a:rPr>
              <a:t>To</a:t>
            </a:r>
            <a:r>
              <a:rPr sz="2400" spc="229" dirty="0">
                <a:latin typeface="Calibri"/>
                <a:cs typeface="Calibri"/>
              </a:rPr>
              <a:t> </a:t>
            </a:r>
            <a:r>
              <a:rPr sz="2400" dirty="0">
                <a:latin typeface="Calibri"/>
                <a:cs typeface="Calibri"/>
              </a:rPr>
              <a:t>run</a:t>
            </a:r>
            <a:r>
              <a:rPr sz="2400" spc="220" dirty="0">
                <a:latin typeface="Calibri"/>
                <a:cs typeface="Calibri"/>
              </a:rPr>
              <a:t> </a:t>
            </a:r>
            <a:r>
              <a:rPr sz="2400" dirty="0">
                <a:latin typeface="Calibri"/>
                <a:cs typeface="Calibri"/>
              </a:rPr>
              <a:t>an</a:t>
            </a:r>
            <a:r>
              <a:rPr sz="2400" spc="235" dirty="0">
                <a:latin typeface="Calibri"/>
                <a:cs typeface="Calibri"/>
              </a:rPr>
              <a:t> </a:t>
            </a:r>
            <a:r>
              <a:rPr sz="2400" spc="-60" dirty="0">
                <a:latin typeface="Calibri"/>
                <a:cs typeface="Calibri"/>
              </a:rPr>
              <a:t>IMPATT</a:t>
            </a:r>
            <a:r>
              <a:rPr sz="2400" spc="220" dirty="0">
                <a:latin typeface="Calibri"/>
                <a:cs typeface="Calibri"/>
              </a:rPr>
              <a:t> </a:t>
            </a:r>
            <a:r>
              <a:rPr sz="2400" spc="-5" dirty="0">
                <a:latin typeface="Calibri"/>
                <a:cs typeface="Calibri"/>
              </a:rPr>
              <a:t>diode,</a:t>
            </a:r>
            <a:r>
              <a:rPr sz="2400" spc="240" dirty="0">
                <a:latin typeface="Calibri"/>
                <a:cs typeface="Calibri"/>
              </a:rPr>
              <a:t> </a:t>
            </a:r>
            <a:r>
              <a:rPr sz="2400" dirty="0">
                <a:latin typeface="Calibri"/>
                <a:cs typeface="Calibri"/>
              </a:rPr>
              <a:t>a</a:t>
            </a:r>
            <a:r>
              <a:rPr sz="2400" spc="225" dirty="0">
                <a:latin typeface="Calibri"/>
                <a:cs typeface="Calibri"/>
              </a:rPr>
              <a:t> </a:t>
            </a:r>
            <a:r>
              <a:rPr sz="2400" spc="-10" dirty="0">
                <a:latin typeface="Calibri"/>
                <a:cs typeface="Calibri"/>
              </a:rPr>
              <a:t>relatively</a:t>
            </a:r>
            <a:r>
              <a:rPr sz="2400" spc="235" dirty="0">
                <a:latin typeface="Calibri"/>
                <a:cs typeface="Calibri"/>
              </a:rPr>
              <a:t> </a:t>
            </a:r>
            <a:r>
              <a:rPr sz="2400" spc="-5" dirty="0">
                <a:latin typeface="Calibri"/>
                <a:cs typeface="Calibri"/>
              </a:rPr>
              <a:t>high</a:t>
            </a:r>
            <a:r>
              <a:rPr sz="2400" spc="225" dirty="0">
                <a:latin typeface="Calibri"/>
                <a:cs typeface="Calibri"/>
              </a:rPr>
              <a:t> </a:t>
            </a:r>
            <a:r>
              <a:rPr sz="2400" spc="-15" dirty="0">
                <a:latin typeface="Calibri"/>
                <a:cs typeface="Calibri"/>
              </a:rPr>
              <a:t>voltage</a:t>
            </a:r>
            <a:r>
              <a:rPr sz="2400" spc="235" dirty="0">
                <a:latin typeface="Calibri"/>
                <a:cs typeface="Calibri"/>
              </a:rPr>
              <a:t> </a:t>
            </a:r>
            <a:r>
              <a:rPr sz="2400" dirty="0">
                <a:latin typeface="Calibri"/>
                <a:cs typeface="Calibri"/>
              </a:rPr>
              <a:t>is</a:t>
            </a:r>
            <a:r>
              <a:rPr sz="2400" spc="225" dirty="0">
                <a:latin typeface="Calibri"/>
                <a:cs typeface="Calibri"/>
              </a:rPr>
              <a:t> </a:t>
            </a:r>
            <a:r>
              <a:rPr sz="2400" spc="-10" dirty="0">
                <a:latin typeface="Calibri"/>
                <a:cs typeface="Calibri"/>
              </a:rPr>
              <a:t>required.</a:t>
            </a:r>
            <a:endParaRPr sz="240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68245" y="115265"/>
            <a:ext cx="4736465" cy="452120"/>
          </a:xfrm>
          <a:prstGeom prst="rect">
            <a:avLst/>
          </a:prstGeom>
        </p:spPr>
        <p:txBody>
          <a:bodyPr vert="horz" wrap="square" lIns="0" tIns="12065" rIns="0" bIns="0" rtlCol="0">
            <a:spAutoFit/>
          </a:bodyPr>
          <a:lstStyle/>
          <a:p>
            <a:pPr marL="12700">
              <a:lnSpc>
                <a:spcPct val="100000"/>
              </a:lnSpc>
              <a:spcBef>
                <a:spcPts val="95"/>
              </a:spcBef>
            </a:pPr>
            <a:r>
              <a:rPr spc="-10" dirty="0"/>
              <a:t>Applications</a:t>
            </a:r>
            <a:r>
              <a:rPr spc="135" dirty="0"/>
              <a:t> </a:t>
            </a:r>
            <a:r>
              <a:rPr spc="-5" dirty="0">
                <a:latin typeface="Arial"/>
                <a:cs typeface="Arial"/>
              </a:rPr>
              <a:t>of </a:t>
            </a:r>
            <a:r>
              <a:rPr spc="-75" dirty="0">
                <a:latin typeface="Arial"/>
                <a:cs typeface="Arial"/>
              </a:rPr>
              <a:t>IMPATT</a:t>
            </a:r>
            <a:r>
              <a:rPr spc="-10" dirty="0">
                <a:latin typeface="Arial"/>
                <a:cs typeface="Arial"/>
              </a:rPr>
              <a:t> </a:t>
            </a:r>
            <a:r>
              <a:rPr spc="-5" dirty="0">
                <a:latin typeface="Arial"/>
                <a:cs typeface="Arial"/>
              </a:rPr>
              <a:t>Diode</a:t>
            </a:r>
          </a:p>
        </p:txBody>
      </p:sp>
      <p:pic>
        <p:nvPicPr>
          <p:cNvPr id="4" name="object 4"/>
          <p:cNvPicPr/>
          <p:nvPr/>
        </p:nvPicPr>
        <p:blipFill>
          <a:blip r:embed="rId2" cstate="print"/>
          <a:stretch>
            <a:fillRect/>
          </a:stretch>
        </p:blipFill>
        <p:spPr>
          <a:xfrm>
            <a:off x="461644" y="1263141"/>
            <a:ext cx="118236" cy="124460"/>
          </a:xfrm>
          <a:prstGeom prst="rect">
            <a:avLst/>
          </a:prstGeom>
        </p:spPr>
      </p:pic>
      <p:sp>
        <p:nvSpPr>
          <p:cNvPr id="5" name="object 5"/>
          <p:cNvSpPr txBox="1"/>
          <p:nvPr/>
        </p:nvSpPr>
        <p:spPr>
          <a:xfrm>
            <a:off x="541426" y="1084910"/>
            <a:ext cx="7961630" cy="2952115"/>
          </a:xfrm>
          <a:prstGeom prst="rect">
            <a:avLst/>
          </a:prstGeom>
        </p:spPr>
        <p:txBody>
          <a:bodyPr vert="horz" wrap="square" lIns="0" tIns="12700" rIns="0" bIns="0" rtlCol="0">
            <a:spAutoFit/>
          </a:bodyPr>
          <a:lstStyle/>
          <a:p>
            <a:pPr marL="48895">
              <a:lnSpc>
                <a:spcPct val="100000"/>
              </a:lnSpc>
              <a:spcBef>
                <a:spcPts val="100"/>
              </a:spcBef>
            </a:pPr>
            <a:r>
              <a:rPr sz="2400" spc="-60" dirty="0">
                <a:latin typeface="Calibri"/>
                <a:cs typeface="Calibri"/>
              </a:rPr>
              <a:t>IMPATT</a:t>
            </a:r>
            <a:r>
              <a:rPr sz="2400" spc="-10" dirty="0">
                <a:latin typeface="Calibri"/>
                <a:cs typeface="Calibri"/>
              </a:rPr>
              <a:t> </a:t>
            </a:r>
            <a:r>
              <a:rPr sz="2400" spc="-5" dirty="0">
                <a:latin typeface="Calibri"/>
                <a:cs typeface="Calibri"/>
              </a:rPr>
              <a:t>diodes</a:t>
            </a:r>
            <a:r>
              <a:rPr sz="2400" spc="-15" dirty="0">
                <a:latin typeface="Calibri"/>
                <a:cs typeface="Calibri"/>
              </a:rPr>
              <a:t> are</a:t>
            </a:r>
            <a:r>
              <a:rPr sz="2400" dirty="0">
                <a:latin typeface="Calibri"/>
                <a:cs typeface="Calibri"/>
              </a:rPr>
              <a:t> </a:t>
            </a:r>
            <a:r>
              <a:rPr sz="2400" spc="-5" dirty="0">
                <a:latin typeface="Calibri"/>
                <a:cs typeface="Calibri"/>
              </a:rPr>
              <a:t>used </a:t>
            </a:r>
            <a:r>
              <a:rPr sz="2400" dirty="0">
                <a:latin typeface="Calibri"/>
                <a:cs typeface="Calibri"/>
              </a:rPr>
              <a:t>as</a:t>
            </a:r>
            <a:r>
              <a:rPr sz="2400" spc="-10" dirty="0">
                <a:latin typeface="Calibri"/>
                <a:cs typeface="Calibri"/>
              </a:rPr>
              <a:t> </a:t>
            </a:r>
            <a:r>
              <a:rPr sz="2400" spc="-20" dirty="0">
                <a:latin typeface="Calibri"/>
                <a:cs typeface="Calibri"/>
              </a:rPr>
              <a:t>microwave</a:t>
            </a:r>
            <a:r>
              <a:rPr sz="2400" spc="-25" dirty="0">
                <a:latin typeface="Calibri"/>
                <a:cs typeface="Calibri"/>
              </a:rPr>
              <a:t> </a:t>
            </a:r>
            <a:r>
              <a:rPr sz="2400" spc="-10" dirty="0">
                <a:latin typeface="Calibri"/>
                <a:cs typeface="Calibri"/>
              </a:rPr>
              <a:t>oscillators</a:t>
            </a:r>
            <a:r>
              <a:rPr sz="2400" spc="-35" dirty="0">
                <a:latin typeface="Calibri"/>
                <a:cs typeface="Calibri"/>
              </a:rPr>
              <a:t> </a:t>
            </a:r>
            <a:r>
              <a:rPr sz="2400" spc="-5" dirty="0">
                <a:latin typeface="Calibri"/>
                <a:cs typeface="Calibri"/>
              </a:rPr>
              <a:t>such </a:t>
            </a:r>
            <a:r>
              <a:rPr sz="2400" dirty="0">
                <a:latin typeface="Calibri"/>
                <a:cs typeface="Calibri"/>
              </a:rPr>
              <a:t>as:</a:t>
            </a:r>
            <a:endParaRPr sz="2400">
              <a:latin typeface="Calibri"/>
              <a:cs typeface="Calibri"/>
            </a:endParaRPr>
          </a:p>
          <a:p>
            <a:pPr marL="12700" marR="5080">
              <a:lnSpc>
                <a:spcPct val="100000"/>
              </a:lnSpc>
              <a:buAutoNum type="arabicPeriod"/>
              <a:tabLst>
                <a:tab pos="310515" algn="l"/>
              </a:tabLst>
            </a:pPr>
            <a:r>
              <a:rPr sz="2400" spc="-5" dirty="0">
                <a:latin typeface="Calibri"/>
                <a:cs typeface="Calibri"/>
              </a:rPr>
              <a:t>Used </a:t>
            </a:r>
            <a:r>
              <a:rPr sz="2400" dirty="0">
                <a:latin typeface="Calibri"/>
                <a:cs typeface="Calibri"/>
              </a:rPr>
              <a:t>in</a:t>
            </a:r>
            <a:r>
              <a:rPr sz="2400" spc="-5" dirty="0">
                <a:latin typeface="Calibri"/>
                <a:cs typeface="Calibri"/>
              </a:rPr>
              <a:t> final </a:t>
            </a:r>
            <a:r>
              <a:rPr sz="2400" spc="-10" dirty="0">
                <a:latin typeface="Calibri"/>
                <a:cs typeface="Calibri"/>
              </a:rPr>
              <a:t>power</a:t>
            </a:r>
            <a:r>
              <a:rPr sz="2400" spc="-5" dirty="0">
                <a:latin typeface="Calibri"/>
                <a:cs typeface="Calibri"/>
              </a:rPr>
              <a:t> </a:t>
            </a:r>
            <a:r>
              <a:rPr sz="2400" spc="-15" dirty="0">
                <a:latin typeface="Calibri"/>
                <a:cs typeface="Calibri"/>
              </a:rPr>
              <a:t>stage</a:t>
            </a:r>
            <a:r>
              <a:rPr sz="2400" spc="-1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solid </a:t>
            </a:r>
            <a:r>
              <a:rPr sz="2400" spc="-25" dirty="0">
                <a:latin typeface="Calibri"/>
                <a:cs typeface="Calibri"/>
              </a:rPr>
              <a:t>state</a:t>
            </a:r>
            <a:r>
              <a:rPr sz="2400" spc="-15" dirty="0">
                <a:latin typeface="Calibri"/>
                <a:cs typeface="Calibri"/>
              </a:rPr>
              <a:t> </a:t>
            </a:r>
            <a:r>
              <a:rPr sz="2400" spc="-20" dirty="0">
                <a:latin typeface="Calibri"/>
                <a:cs typeface="Calibri"/>
              </a:rPr>
              <a:t>microwave </a:t>
            </a:r>
            <a:r>
              <a:rPr sz="2400" spc="-10" dirty="0">
                <a:latin typeface="Calibri"/>
                <a:cs typeface="Calibri"/>
              </a:rPr>
              <a:t>transmitter </a:t>
            </a:r>
            <a:r>
              <a:rPr sz="2400" spc="-530" dirty="0">
                <a:latin typeface="Calibri"/>
                <a:cs typeface="Calibri"/>
              </a:rPr>
              <a:t> </a:t>
            </a:r>
            <a:r>
              <a:rPr sz="2400" spc="-20" dirty="0">
                <a:latin typeface="Calibri"/>
                <a:cs typeface="Calibri"/>
              </a:rPr>
              <a:t>for</a:t>
            </a:r>
            <a:r>
              <a:rPr sz="2400" spc="-25" dirty="0">
                <a:latin typeface="Calibri"/>
                <a:cs typeface="Calibri"/>
              </a:rPr>
              <a:t> </a:t>
            </a:r>
            <a:r>
              <a:rPr sz="2400" spc="-10" dirty="0">
                <a:latin typeface="Calibri"/>
                <a:cs typeface="Calibri"/>
              </a:rPr>
              <a:t>communication</a:t>
            </a:r>
            <a:r>
              <a:rPr sz="2400" spc="-35" dirty="0">
                <a:latin typeface="Calibri"/>
                <a:cs typeface="Calibri"/>
              </a:rPr>
              <a:t> </a:t>
            </a:r>
            <a:r>
              <a:rPr sz="2400" spc="-5" dirty="0">
                <a:latin typeface="Calibri"/>
                <a:cs typeface="Calibri"/>
              </a:rPr>
              <a:t>purpose.</a:t>
            </a:r>
            <a:endParaRPr sz="2400">
              <a:latin typeface="Calibri"/>
              <a:cs typeface="Calibri"/>
            </a:endParaRPr>
          </a:p>
          <a:p>
            <a:pPr marL="309880" indent="-297815">
              <a:lnSpc>
                <a:spcPct val="100000"/>
              </a:lnSpc>
              <a:buAutoNum type="arabicPeriod"/>
              <a:tabLst>
                <a:tab pos="310515" algn="l"/>
              </a:tabLst>
            </a:pPr>
            <a:r>
              <a:rPr sz="2400" spc="-5" dirty="0">
                <a:latin typeface="Calibri"/>
                <a:cs typeface="Calibri"/>
              </a:rPr>
              <a:t>Used</a:t>
            </a:r>
            <a:r>
              <a:rPr sz="2400" spc="-10" dirty="0">
                <a:latin typeface="Calibri"/>
                <a:cs typeface="Calibri"/>
              </a:rPr>
              <a:t> </a:t>
            </a:r>
            <a:r>
              <a:rPr sz="2400" dirty="0">
                <a:latin typeface="Calibri"/>
                <a:cs typeface="Calibri"/>
              </a:rPr>
              <a:t>in</a:t>
            </a:r>
            <a:r>
              <a:rPr sz="2400" spc="-10" dirty="0">
                <a:latin typeface="Calibri"/>
                <a:cs typeface="Calibri"/>
              </a:rPr>
              <a:t> transmitter</a:t>
            </a:r>
            <a:r>
              <a:rPr sz="2400" spc="-30" dirty="0">
                <a:latin typeface="Calibri"/>
                <a:cs typeface="Calibri"/>
              </a:rPr>
              <a:t> </a:t>
            </a:r>
            <a:r>
              <a:rPr sz="2400" spc="-5" dirty="0">
                <a:latin typeface="Calibri"/>
                <a:cs typeface="Calibri"/>
              </a:rPr>
              <a:t>of</a:t>
            </a:r>
            <a:r>
              <a:rPr sz="2400" spc="-15" dirty="0">
                <a:latin typeface="Calibri"/>
                <a:cs typeface="Calibri"/>
              </a:rPr>
              <a:t> </a:t>
            </a:r>
            <a:r>
              <a:rPr sz="2400" spc="-10" dirty="0">
                <a:latin typeface="Calibri"/>
                <a:cs typeface="Calibri"/>
              </a:rPr>
              <a:t>TV</a:t>
            </a:r>
            <a:r>
              <a:rPr sz="2400" spc="-15" dirty="0">
                <a:latin typeface="Calibri"/>
                <a:cs typeface="Calibri"/>
              </a:rPr>
              <a:t> </a:t>
            </a:r>
            <a:r>
              <a:rPr sz="2400" spc="-20" dirty="0">
                <a:latin typeface="Calibri"/>
                <a:cs typeface="Calibri"/>
              </a:rPr>
              <a:t>system.</a:t>
            </a:r>
            <a:endParaRPr sz="2400">
              <a:latin typeface="Calibri"/>
              <a:cs typeface="Calibri"/>
            </a:endParaRPr>
          </a:p>
          <a:p>
            <a:pPr marL="309880" indent="-297815">
              <a:lnSpc>
                <a:spcPct val="100000"/>
              </a:lnSpc>
              <a:spcBef>
                <a:spcPts val="5"/>
              </a:spcBef>
              <a:buAutoNum type="arabicPeriod"/>
              <a:tabLst>
                <a:tab pos="310515" algn="l"/>
              </a:tabLst>
            </a:pPr>
            <a:r>
              <a:rPr sz="2400" spc="-5" dirty="0">
                <a:latin typeface="Calibri"/>
                <a:cs typeface="Calibri"/>
              </a:rPr>
              <a:t>Used</a:t>
            </a:r>
            <a:r>
              <a:rPr sz="2400" spc="-20" dirty="0">
                <a:latin typeface="Calibri"/>
                <a:cs typeface="Calibri"/>
              </a:rPr>
              <a:t> </a:t>
            </a:r>
            <a:r>
              <a:rPr sz="2400" dirty="0">
                <a:latin typeface="Calibri"/>
                <a:cs typeface="Calibri"/>
              </a:rPr>
              <a:t>in</a:t>
            </a:r>
            <a:r>
              <a:rPr sz="2400" spc="-15" dirty="0">
                <a:latin typeface="Calibri"/>
                <a:cs typeface="Calibri"/>
              </a:rPr>
              <a:t> </a:t>
            </a:r>
            <a:r>
              <a:rPr sz="2400" spc="-5" dirty="0">
                <a:latin typeface="Calibri"/>
                <a:cs typeface="Calibri"/>
              </a:rPr>
              <a:t>FDM/TDM</a:t>
            </a:r>
            <a:r>
              <a:rPr sz="2400" spc="-20" dirty="0">
                <a:latin typeface="Calibri"/>
                <a:cs typeface="Calibri"/>
              </a:rPr>
              <a:t> system.</a:t>
            </a:r>
            <a:endParaRPr sz="2400">
              <a:latin typeface="Calibri"/>
              <a:cs typeface="Calibri"/>
            </a:endParaRPr>
          </a:p>
          <a:p>
            <a:pPr marL="12700" marR="539750">
              <a:lnSpc>
                <a:spcPct val="100000"/>
              </a:lnSpc>
              <a:buAutoNum type="arabicPeriod"/>
              <a:tabLst>
                <a:tab pos="310515" algn="l"/>
              </a:tabLst>
            </a:pPr>
            <a:r>
              <a:rPr sz="2400" spc="-5" dirty="0">
                <a:latin typeface="Calibri"/>
                <a:cs typeface="Calibri"/>
              </a:rPr>
              <a:t>Used </a:t>
            </a:r>
            <a:r>
              <a:rPr sz="2400" dirty="0">
                <a:latin typeface="Calibri"/>
                <a:cs typeface="Calibri"/>
              </a:rPr>
              <a:t>in </a:t>
            </a:r>
            <a:r>
              <a:rPr sz="2400" spc="-20" dirty="0">
                <a:latin typeface="Calibri"/>
                <a:cs typeface="Calibri"/>
              </a:rPr>
              <a:t>microwave </a:t>
            </a:r>
            <a:r>
              <a:rPr sz="2400" spc="-10" dirty="0">
                <a:latin typeface="Calibri"/>
                <a:cs typeface="Calibri"/>
              </a:rPr>
              <a:t>source </a:t>
            </a:r>
            <a:r>
              <a:rPr sz="2400" dirty="0">
                <a:latin typeface="Calibri"/>
                <a:cs typeface="Calibri"/>
              </a:rPr>
              <a:t>in </a:t>
            </a:r>
            <a:r>
              <a:rPr sz="2400" spc="-10" dirty="0">
                <a:latin typeface="Calibri"/>
                <a:cs typeface="Calibri"/>
              </a:rPr>
              <a:t>laboratory </a:t>
            </a:r>
            <a:r>
              <a:rPr sz="2400" spc="-20" dirty="0">
                <a:latin typeface="Calibri"/>
                <a:cs typeface="Calibri"/>
              </a:rPr>
              <a:t>for </a:t>
            </a:r>
            <a:r>
              <a:rPr sz="2400" spc="-5" dirty="0">
                <a:latin typeface="Calibri"/>
                <a:cs typeface="Calibri"/>
              </a:rPr>
              <a:t>measurement </a:t>
            </a:r>
            <a:r>
              <a:rPr sz="2400" spc="-530" dirty="0">
                <a:latin typeface="Calibri"/>
                <a:cs typeface="Calibri"/>
              </a:rPr>
              <a:t> </a:t>
            </a:r>
            <a:r>
              <a:rPr sz="2400" spc="-5" dirty="0">
                <a:latin typeface="Calibri"/>
                <a:cs typeface="Calibri"/>
              </a:rPr>
              <a:t>purpose.</a:t>
            </a:r>
            <a:endParaRPr sz="2400">
              <a:latin typeface="Calibri"/>
              <a:cs typeface="Calibri"/>
            </a:endParaRPr>
          </a:p>
          <a:p>
            <a:pPr marL="215265">
              <a:lnSpc>
                <a:spcPct val="100000"/>
              </a:lnSpc>
            </a:pPr>
            <a:r>
              <a:rPr sz="2400" spc="-10" dirty="0">
                <a:latin typeface="Calibri"/>
                <a:cs typeface="Calibri"/>
              </a:rPr>
              <a:t>Photograph </a:t>
            </a:r>
            <a:r>
              <a:rPr sz="2400" spc="-5" dirty="0">
                <a:latin typeface="Calibri"/>
                <a:cs typeface="Calibri"/>
              </a:rPr>
              <a:t>of</a:t>
            </a:r>
            <a:r>
              <a:rPr sz="2400" spc="-10" dirty="0">
                <a:latin typeface="Calibri"/>
                <a:cs typeface="Calibri"/>
              </a:rPr>
              <a:t> </a:t>
            </a:r>
            <a:r>
              <a:rPr sz="2400" dirty="0">
                <a:latin typeface="Calibri"/>
                <a:cs typeface="Calibri"/>
              </a:rPr>
              <a:t>a</a:t>
            </a:r>
            <a:r>
              <a:rPr sz="2400" spc="-15" dirty="0">
                <a:latin typeface="Calibri"/>
                <a:cs typeface="Calibri"/>
              </a:rPr>
              <a:t> </a:t>
            </a:r>
            <a:r>
              <a:rPr sz="2400" spc="-60" dirty="0">
                <a:latin typeface="Calibri"/>
                <a:cs typeface="Calibri"/>
              </a:rPr>
              <a:t>IMPATT</a:t>
            </a:r>
            <a:r>
              <a:rPr sz="2400" spc="5" dirty="0">
                <a:latin typeface="Calibri"/>
                <a:cs typeface="Calibri"/>
              </a:rPr>
              <a:t> </a:t>
            </a:r>
            <a:r>
              <a:rPr sz="2400" spc="-5" dirty="0">
                <a:latin typeface="Calibri"/>
                <a:cs typeface="Calibri"/>
              </a:rPr>
              <a:t>diode</a:t>
            </a:r>
            <a:r>
              <a:rPr sz="2400" spc="-10" dirty="0">
                <a:latin typeface="Calibri"/>
                <a:cs typeface="Calibri"/>
              </a:rPr>
              <a:t> </a:t>
            </a:r>
            <a:r>
              <a:rPr sz="2400" dirty="0">
                <a:latin typeface="Calibri"/>
                <a:cs typeface="Calibri"/>
              </a:rPr>
              <a:t>is</a:t>
            </a:r>
            <a:r>
              <a:rPr sz="2400" spc="-10" dirty="0">
                <a:latin typeface="Calibri"/>
                <a:cs typeface="Calibri"/>
              </a:rPr>
              <a:t> shown</a:t>
            </a:r>
            <a:r>
              <a:rPr sz="2400" spc="-5" dirty="0">
                <a:latin typeface="Calibri"/>
                <a:cs typeface="Calibri"/>
              </a:rPr>
              <a:t> </a:t>
            </a:r>
            <a:r>
              <a:rPr sz="2400" dirty="0">
                <a:latin typeface="Calibri"/>
                <a:cs typeface="Calibri"/>
              </a:rPr>
              <a:t>in</a:t>
            </a:r>
            <a:r>
              <a:rPr sz="2400" spc="-5" dirty="0">
                <a:latin typeface="Calibri"/>
                <a:cs typeface="Calibri"/>
              </a:rPr>
              <a:t> Fig.</a:t>
            </a:r>
            <a:r>
              <a:rPr sz="2400" spc="-35" dirty="0">
                <a:latin typeface="Calibri"/>
                <a:cs typeface="Calibri"/>
              </a:rPr>
              <a:t> </a:t>
            </a:r>
            <a:r>
              <a:rPr sz="2400" spc="-5" dirty="0">
                <a:latin typeface="Calibri"/>
                <a:cs typeface="Calibri"/>
              </a:rPr>
              <a:t>7.52.</a:t>
            </a:r>
            <a:endParaRPr sz="2400">
              <a:latin typeface="Calibri"/>
              <a:cs typeface="Calibri"/>
            </a:endParaRPr>
          </a:p>
        </p:txBody>
      </p:sp>
      <p:pic>
        <p:nvPicPr>
          <p:cNvPr id="6" name="object 6"/>
          <p:cNvPicPr/>
          <p:nvPr/>
        </p:nvPicPr>
        <p:blipFill>
          <a:blip r:embed="rId3" cstate="print"/>
          <a:stretch>
            <a:fillRect/>
          </a:stretch>
        </p:blipFill>
        <p:spPr>
          <a:xfrm>
            <a:off x="1928876" y="4072001"/>
            <a:ext cx="2100199" cy="2214499"/>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104</a:t>
            </a:fld>
            <a:endParaRPr spc="-5"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4138" y="0"/>
            <a:ext cx="7292340" cy="889635"/>
          </a:xfrm>
          <a:prstGeom prst="rect">
            <a:avLst/>
          </a:prstGeom>
        </p:spPr>
        <p:txBody>
          <a:bodyPr vert="horz" wrap="square" lIns="0" tIns="1905" rIns="0" bIns="0" rtlCol="0">
            <a:spAutoFit/>
          </a:bodyPr>
          <a:lstStyle/>
          <a:p>
            <a:pPr marL="3173730" marR="5080" indent="-3161665">
              <a:lnSpc>
                <a:spcPct val="102499"/>
              </a:lnSpc>
              <a:spcBef>
                <a:spcPts val="15"/>
              </a:spcBef>
            </a:pPr>
            <a:r>
              <a:rPr spc="-10" dirty="0"/>
              <a:t>Comparison</a:t>
            </a:r>
            <a:r>
              <a:rPr spc="150" dirty="0"/>
              <a:t> </a:t>
            </a:r>
            <a:r>
              <a:rPr spc="-5" dirty="0">
                <a:latin typeface="Arial"/>
                <a:cs typeface="Arial"/>
              </a:rPr>
              <a:t>between</a:t>
            </a:r>
            <a:r>
              <a:rPr spc="20" dirty="0">
                <a:latin typeface="Arial"/>
                <a:cs typeface="Arial"/>
              </a:rPr>
              <a:t> </a:t>
            </a:r>
            <a:r>
              <a:rPr spc="-5" dirty="0">
                <a:latin typeface="Arial"/>
                <a:cs typeface="Arial"/>
              </a:rPr>
              <a:t>Gunn</a:t>
            </a:r>
            <a:r>
              <a:rPr spc="15" dirty="0">
                <a:latin typeface="Arial"/>
                <a:cs typeface="Arial"/>
              </a:rPr>
              <a:t> </a:t>
            </a:r>
            <a:r>
              <a:rPr spc="-5" dirty="0">
                <a:latin typeface="Arial"/>
                <a:cs typeface="Arial"/>
              </a:rPr>
              <a:t>diode</a:t>
            </a:r>
            <a:r>
              <a:rPr spc="20" dirty="0">
                <a:latin typeface="Arial"/>
                <a:cs typeface="Arial"/>
              </a:rPr>
              <a:t> </a:t>
            </a:r>
            <a:r>
              <a:rPr spc="-5" dirty="0">
                <a:latin typeface="Arial"/>
                <a:cs typeface="Arial"/>
              </a:rPr>
              <a:t>and</a:t>
            </a:r>
            <a:r>
              <a:rPr spc="20" dirty="0">
                <a:latin typeface="Arial"/>
                <a:cs typeface="Arial"/>
              </a:rPr>
              <a:t> </a:t>
            </a:r>
            <a:r>
              <a:rPr spc="-5" dirty="0">
                <a:latin typeface="Arial"/>
                <a:cs typeface="Arial"/>
              </a:rPr>
              <a:t>Impatt </a:t>
            </a:r>
            <a:r>
              <a:rPr spc="-765" dirty="0">
                <a:latin typeface="Arial"/>
                <a:cs typeface="Arial"/>
              </a:rPr>
              <a:t> </a:t>
            </a:r>
            <a:r>
              <a:rPr spc="-10" dirty="0">
                <a:latin typeface="Arial"/>
                <a:cs typeface="Arial"/>
              </a:rPr>
              <a:t>diode</a:t>
            </a:r>
          </a:p>
        </p:txBody>
      </p:sp>
      <p:pic>
        <p:nvPicPr>
          <p:cNvPr id="4" name="object 4"/>
          <p:cNvPicPr/>
          <p:nvPr/>
        </p:nvPicPr>
        <p:blipFill>
          <a:blip r:embed="rId2" cstate="print"/>
          <a:stretch>
            <a:fillRect/>
          </a:stretch>
        </p:blipFill>
        <p:spPr>
          <a:xfrm>
            <a:off x="434975" y="1000125"/>
            <a:ext cx="7923149" cy="459105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105</a:t>
            </a:fld>
            <a:endParaRPr spc="-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156461"/>
            <a:ext cx="8455660" cy="5513070"/>
          </a:xfrm>
          <a:prstGeom prst="rect">
            <a:avLst/>
          </a:prstGeom>
        </p:spPr>
        <p:txBody>
          <a:bodyPr vert="horz" wrap="square" lIns="0" tIns="12700" rIns="0" bIns="0" rtlCol="0">
            <a:spAutoFit/>
          </a:bodyPr>
          <a:lstStyle/>
          <a:p>
            <a:pPr marL="12700" marR="5080" algn="just">
              <a:lnSpc>
                <a:spcPct val="100000"/>
              </a:lnSpc>
              <a:spcBef>
                <a:spcPts val="100"/>
              </a:spcBef>
            </a:pPr>
            <a:r>
              <a:rPr sz="2400" b="1" i="1" spc="-15" dirty="0">
                <a:solidFill>
                  <a:srgbClr val="444444"/>
                </a:solidFill>
                <a:latin typeface="Calibri"/>
                <a:cs typeface="Calibri"/>
              </a:rPr>
              <a:t>Remote </a:t>
            </a:r>
            <a:r>
              <a:rPr sz="2400" b="1" i="1" spc="-5" dirty="0">
                <a:solidFill>
                  <a:srgbClr val="444444"/>
                </a:solidFill>
                <a:latin typeface="Calibri"/>
                <a:cs typeface="Calibri"/>
              </a:rPr>
              <a:t>Sensing</a:t>
            </a:r>
            <a:r>
              <a:rPr sz="2400" spc="-5" dirty="0">
                <a:solidFill>
                  <a:srgbClr val="444444"/>
                </a:solidFill>
                <a:latin typeface="Calibri"/>
                <a:cs typeface="Calibri"/>
              </a:rPr>
              <a:t>: </a:t>
            </a:r>
            <a:r>
              <a:rPr sz="2400" spc="-15" dirty="0">
                <a:solidFill>
                  <a:srgbClr val="444444"/>
                </a:solidFill>
                <a:latin typeface="Calibri"/>
                <a:cs typeface="Calibri"/>
              </a:rPr>
              <a:t>Most </a:t>
            </a:r>
            <a:r>
              <a:rPr sz="2400" spc="-5" dirty="0">
                <a:solidFill>
                  <a:srgbClr val="444444"/>
                </a:solidFill>
                <a:latin typeface="Calibri"/>
                <a:cs typeface="Calibri"/>
              </a:rPr>
              <a:t>of </a:t>
            </a:r>
            <a:r>
              <a:rPr sz="2400" spc="-10" dirty="0">
                <a:solidFill>
                  <a:srgbClr val="444444"/>
                </a:solidFill>
                <a:latin typeface="Calibri"/>
                <a:cs typeface="Calibri"/>
              </a:rPr>
              <a:t>you </a:t>
            </a:r>
            <a:r>
              <a:rPr sz="2400" spc="-15" dirty="0">
                <a:solidFill>
                  <a:srgbClr val="444444"/>
                </a:solidFill>
                <a:latin typeface="Calibri"/>
                <a:cs typeface="Calibri"/>
              </a:rPr>
              <a:t>may </a:t>
            </a:r>
            <a:r>
              <a:rPr sz="2400" spc="-5" dirty="0">
                <a:solidFill>
                  <a:srgbClr val="444444"/>
                </a:solidFill>
                <a:latin typeface="Calibri"/>
                <a:cs typeface="Calibri"/>
              </a:rPr>
              <a:t>be </a:t>
            </a:r>
            <a:r>
              <a:rPr sz="2400" spc="-10" dirty="0">
                <a:solidFill>
                  <a:srgbClr val="444444"/>
                </a:solidFill>
                <a:latin typeface="Calibri"/>
                <a:cs typeface="Calibri"/>
              </a:rPr>
              <a:t>familiar </a:t>
            </a:r>
            <a:r>
              <a:rPr sz="2400" spc="-5" dirty="0">
                <a:solidFill>
                  <a:srgbClr val="444444"/>
                </a:solidFill>
                <a:latin typeface="Calibri"/>
                <a:cs typeface="Calibri"/>
              </a:rPr>
              <a:t>with </a:t>
            </a:r>
            <a:r>
              <a:rPr sz="2400" dirty="0">
                <a:solidFill>
                  <a:srgbClr val="444444"/>
                </a:solidFill>
                <a:latin typeface="Calibri"/>
                <a:cs typeface="Calibri"/>
              </a:rPr>
              <a:t>this </a:t>
            </a:r>
            <a:r>
              <a:rPr sz="2400" spc="-5" dirty="0">
                <a:solidFill>
                  <a:srgbClr val="444444"/>
                </a:solidFill>
                <a:latin typeface="Calibri"/>
                <a:cs typeface="Calibri"/>
              </a:rPr>
              <a:t>Application. </a:t>
            </a:r>
            <a:r>
              <a:rPr sz="2400" dirty="0">
                <a:solidFill>
                  <a:srgbClr val="444444"/>
                </a:solidFill>
                <a:latin typeface="Calibri"/>
                <a:cs typeface="Calibri"/>
              </a:rPr>
              <a:t> </a:t>
            </a:r>
            <a:r>
              <a:rPr sz="2400" spc="-5" dirty="0">
                <a:solidFill>
                  <a:srgbClr val="444444"/>
                </a:solidFill>
                <a:latin typeface="Calibri"/>
                <a:cs typeface="Calibri"/>
              </a:rPr>
              <a:t>The </a:t>
            </a:r>
            <a:r>
              <a:rPr sz="2400" spc="-10" dirty="0">
                <a:solidFill>
                  <a:srgbClr val="444444"/>
                </a:solidFill>
                <a:latin typeface="Calibri"/>
                <a:cs typeface="Calibri"/>
              </a:rPr>
              <a:t>most common </a:t>
            </a:r>
            <a:r>
              <a:rPr sz="2400" spc="-5" dirty="0">
                <a:solidFill>
                  <a:srgbClr val="444444"/>
                </a:solidFill>
                <a:latin typeface="Calibri"/>
                <a:cs typeface="Calibri"/>
              </a:rPr>
              <a:t>application of </a:t>
            </a:r>
            <a:r>
              <a:rPr sz="2400" spc="-20" dirty="0">
                <a:solidFill>
                  <a:srgbClr val="444444"/>
                </a:solidFill>
                <a:latin typeface="Calibri"/>
                <a:cs typeface="Calibri"/>
              </a:rPr>
              <a:t>Microwave </a:t>
            </a:r>
            <a:r>
              <a:rPr sz="2400" dirty="0">
                <a:solidFill>
                  <a:srgbClr val="444444"/>
                </a:solidFill>
                <a:latin typeface="Calibri"/>
                <a:cs typeface="Calibri"/>
              </a:rPr>
              <a:t>is </a:t>
            </a:r>
            <a:r>
              <a:rPr sz="2400" spc="-5" dirty="0">
                <a:solidFill>
                  <a:srgbClr val="444444"/>
                </a:solidFill>
                <a:latin typeface="Calibri"/>
                <a:cs typeface="Calibri"/>
              </a:rPr>
              <a:t>its use </a:t>
            </a:r>
            <a:r>
              <a:rPr sz="2400" dirty="0">
                <a:solidFill>
                  <a:srgbClr val="444444"/>
                </a:solidFill>
                <a:latin typeface="Calibri"/>
                <a:cs typeface="Calibri"/>
              </a:rPr>
              <a:t>in </a:t>
            </a:r>
            <a:r>
              <a:rPr sz="2400" spc="-10" dirty="0">
                <a:solidFill>
                  <a:srgbClr val="444444"/>
                </a:solidFill>
                <a:latin typeface="Calibri"/>
                <a:cs typeface="Calibri"/>
              </a:rPr>
              <a:t>RADAR </a:t>
            </a:r>
            <a:r>
              <a:rPr sz="2400" dirty="0">
                <a:solidFill>
                  <a:srgbClr val="444444"/>
                </a:solidFill>
                <a:latin typeface="Calibri"/>
                <a:cs typeface="Calibri"/>
              </a:rPr>
              <a:t>and </a:t>
            </a:r>
            <a:r>
              <a:rPr sz="2400" spc="-530" dirty="0">
                <a:solidFill>
                  <a:srgbClr val="444444"/>
                </a:solidFill>
                <a:latin typeface="Calibri"/>
                <a:cs typeface="Calibri"/>
              </a:rPr>
              <a:t> </a:t>
            </a:r>
            <a:r>
              <a:rPr sz="2400" dirty="0">
                <a:solidFill>
                  <a:srgbClr val="444444"/>
                </a:solidFill>
                <a:latin typeface="Calibri"/>
                <a:cs typeface="Calibri"/>
              </a:rPr>
              <a:t>SONAR.</a:t>
            </a:r>
            <a:endParaRPr sz="2400">
              <a:latin typeface="Calibri"/>
              <a:cs typeface="Calibri"/>
            </a:endParaRPr>
          </a:p>
          <a:p>
            <a:pPr marL="12700" marR="5715" algn="just">
              <a:lnSpc>
                <a:spcPct val="100000"/>
              </a:lnSpc>
              <a:buSzPct val="95833"/>
              <a:buFont typeface="Wingdings"/>
              <a:buChar char=""/>
              <a:tabLst>
                <a:tab pos="255904" algn="l"/>
              </a:tabLst>
            </a:pPr>
            <a:r>
              <a:rPr sz="2400" spc="-10" dirty="0">
                <a:solidFill>
                  <a:srgbClr val="444444"/>
                </a:solidFill>
                <a:latin typeface="Calibri"/>
                <a:cs typeface="Calibri"/>
              </a:rPr>
              <a:t>RADAR </a:t>
            </a:r>
            <a:r>
              <a:rPr sz="2400" dirty="0">
                <a:solidFill>
                  <a:srgbClr val="444444"/>
                </a:solidFill>
                <a:latin typeface="Calibri"/>
                <a:cs typeface="Calibri"/>
              </a:rPr>
              <a:t>is </a:t>
            </a:r>
            <a:r>
              <a:rPr sz="2400" spc="-5" dirty="0">
                <a:solidFill>
                  <a:srgbClr val="444444"/>
                </a:solidFill>
                <a:latin typeface="Calibri"/>
                <a:cs typeface="Calibri"/>
              </a:rPr>
              <a:t>used </a:t>
            </a:r>
            <a:r>
              <a:rPr sz="2400" spc="-15" dirty="0">
                <a:solidFill>
                  <a:srgbClr val="444444"/>
                </a:solidFill>
                <a:latin typeface="Calibri"/>
                <a:cs typeface="Calibri"/>
              </a:rPr>
              <a:t>to </a:t>
            </a:r>
            <a:r>
              <a:rPr sz="2400" spc="-10" dirty="0">
                <a:solidFill>
                  <a:srgbClr val="444444"/>
                </a:solidFill>
                <a:latin typeface="Calibri"/>
                <a:cs typeface="Calibri"/>
              </a:rPr>
              <a:t>illuminate </a:t>
            </a:r>
            <a:r>
              <a:rPr sz="2400" dirty="0">
                <a:solidFill>
                  <a:srgbClr val="444444"/>
                </a:solidFill>
                <a:latin typeface="Calibri"/>
                <a:cs typeface="Calibri"/>
              </a:rPr>
              <a:t>an </a:t>
            </a:r>
            <a:r>
              <a:rPr sz="2400" spc="-5" dirty="0">
                <a:solidFill>
                  <a:srgbClr val="444444"/>
                </a:solidFill>
                <a:latin typeface="Calibri"/>
                <a:cs typeface="Calibri"/>
              </a:rPr>
              <a:t>object </a:t>
            </a:r>
            <a:r>
              <a:rPr sz="2400" spc="-10" dirty="0">
                <a:solidFill>
                  <a:srgbClr val="444444"/>
                </a:solidFill>
                <a:latin typeface="Calibri"/>
                <a:cs typeface="Calibri"/>
              </a:rPr>
              <a:t>by </a:t>
            </a:r>
            <a:r>
              <a:rPr sz="2400" spc="-5" dirty="0">
                <a:solidFill>
                  <a:srgbClr val="444444"/>
                </a:solidFill>
                <a:latin typeface="Calibri"/>
                <a:cs typeface="Calibri"/>
              </a:rPr>
              <a:t>using </a:t>
            </a:r>
            <a:r>
              <a:rPr sz="2400" dirty="0">
                <a:solidFill>
                  <a:srgbClr val="444444"/>
                </a:solidFill>
                <a:latin typeface="Calibri"/>
                <a:cs typeface="Calibri"/>
              </a:rPr>
              <a:t>a </a:t>
            </a:r>
            <a:r>
              <a:rPr sz="2400" spc="-15" dirty="0">
                <a:solidFill>
                  <a:srgbClr val="444444"/>
                </a:solidFill>
                <a:latin typeface="Calibri"/>
                <a:cs typeface="Calibri"/>
              </a:rPr>
              <a:t>transmitter </a:t>
            </a:r>
            <a:r>
              <a:rPr sz="2400" dirty="0">
                <a:solidFill>
                  <a:srgbClr val="444444"/>
                </a:solidFill>
                <a:latin typeface="Calibri"/>
                <a:cs typeface="Calibri"/>
              </a:rPr>
              <a:t>and </a:t>
            </a:r>
            <a:r>
              <a:rPr sz="2400" spc="5" dirty="0">
                <a:solidFill>
                  <a:srgbClr val="444444"/>
                </a:solidFill>
                <a:latin typeface="Calibri"/>
                <a:cs typeface="Calibri"/>
              </a:rPr>
              <a:t> </a:t>
            </a:r>
            <a:r>
              <a:rPr sz="2400" spc="-10" dirty="0">
                <a:solidFill>
                  <a:srgbClr val="444444"/>
                </a:solidFill>
                <a:latin typeface="Calibri"/>
                <a:cs typeface="Calibri"/>
              </a:rPr>
              <a:t>receiver </a:t>
            </a:r>
            <a:r>
              <a:rPr sz="2400" spc="-15" dirty="0">
                <a:solidFill>
                  <a:srgbClr val="444444"/>
                </a:solidFill>
                <a:latin typeface="Calibri"/>
                <a:cs typeface="Calibri"/>
              </a:rPr>
              <a:t>to </a:t>
            </a:r>
            <a:r>
              <a:rPr sz="2400" spc="-10" dirty="0">
                <a:solidFill>
                  <a:srgbClr val="444444"/>
                </a:solidFill>
                <a:latin typeface="Calibri"/>
                <a:cs typeface="Calibri"/>
              </a:rPr>
              <a:t>detect </a:t>
            </a:r>
            <a:r>
              <a:rPr sz="2400" dirty="0">
                <a:solidFill>
                  <a:srgbClr val="444444"/>
                </a:solidFill>
                <a:latin typeface="Calibri"/>
                <a:cs typeface="Calibri"/>
              </a:rPr>
              <a:t>its </a:t>
            </a:r>
            <a:r>
              <a:rPr sz="2400" spc="-5" dirty="0">
                <a:solidFill>
                  <a:srgbClr val="444444"/>
                </a:solidFill>
                <a:latin typeface="Calibri"/>
                <a:cs typeface="Calibri"/>
              </a:rPr>
              <a:t>position </a:t>
            </a:r>
            <a:r>
              <a:rPr sz="2400" dirty="0">
                <a:solidFill>
                  <a:srgbClr val="444444"/>
                </a:solidFill>
                <a:latin typeface="Calibri"/>
                <a:cs typeface="Calibri"/>
              </a:rPr>
              <a:t>and </a:t>
            </a:r>
            <a:r>
              <a:rPr sz="2400" spc="-20" dirty="0">
                <a:solidFill>
                  <a:srgbClr val="444444"/>
                </a:solidFill>
                <a:latin typeface="Calibri"/>
                <a:cs typeface="Calibri"/>
              </a:rPr>
              <a:t>velocity. </a:t>
            </a:r>
            <a:r>
              <a:rPr sz="2400" spc="-5" dirty="0">
                <a:solidFill>
                  <a:srgbClr val="444444"/>
                </a:solidFill>
                <a:latin typeface="Calibri"/>
                <a:cs typeface="Calibri"/>
              </a:rPr>
              <a:t>Radiometry</a:t>
            </a:r>
            <a:r>
              <a:rPr sz="2400" spc="1070" dirty="0">
                <a:solidFill>
                  <a:srgbClr val="444444"/>
                </a:solidFill>
                <a:latin typeface="Calibri"/>
                <a:cs typeface="Calibri"/>
              </a:rPr>
              <a:t> </a:t>
            </a:r>
            <a:r>
              <a:rPr sz="2400" dirty="0">
                <a:solidFill>
                  <a:srgbClr val="444444"/>
                </a:solidFill>
                <a:latin typeface="Calibri"/>
                <a:cs typeface="Calibri"/>
              </a:rPr>
              <a:t>is also </a:t>
            </a:r>
            <a:r>
              <a:rPr sz="2400" spc="-5" dirty="0">
                <a:solidFill>
                  <a:srgbClr val="444444"/>
                </a:solidFill>
                <a:latin typeface="Calibri"/>
                <a:cs typeface="Calibri"/>
              </a:rPr>
              <a:t>one </a:t>
            </a:r>
            <a:r>
              <a:rPr sz="2400" dirty="0">
                <a:solidFill>
                  <a:srgbClr val="444444"/>
                </a:solidFill>
                <a:latin typeface="Calibri"/>
                <a:cs typeface="Calibri"/>
              </a:rPr>
              <a:t> </a:t>
            </a:r>
            <a:r>
              <a:rPr sz="2400" spc="-5" dirty="0">
                <a:solidFill>
                  <a:srgbClr val="444444"/>
                </a:solidFill>
                <a:latin typeface="Calibri"/>
                <a:cs typeface="Calibri"/>
              </a:rPr>
              <a:t>of</a:t>
            </a:r>
            <a:r>
              <a:rPr sz="2400" spc="-20" dirty="0">
                <a:solidFill>
                  <a:srgbClr val="444444"/>
                </a:solidFill>
                <a:latin typeface="Calibri"/>
                <a:cs typeface="Calibri"/>
              </a:rPr>
              <a:t> </a:t>
            </a:r>
            <a:r>
              <a:rPr sz="2400" dirty="0">
                <a:solidFill>
                  <a:srgbClr val="444444"/>
                </a:solidFill>
                <a:latin typeface="Calibri"/>
                <a:cs typeface="Calibri"/>
              </a:rPr>
              <a:t>the </a:t>
            </a:r>
            <a:r>
              <a:rPr sz="2400" spc="-15" dirty="0">
                <a:solidFill>
                  <a:srgbClr val="444444"/>
                </a:solidFill>
                <a:latin typeface="Calibri"/>
                <a:cs typeface="Calibri"/>
              </a:rPr>
              <a:t>Remote</a:t>
            </a:r>
            <a:r>
              <a:rPr sz="2400" spc="-20" dirty="0">
                <a:solidFill>
                  <a:srgbClr val="444444"/>
                </a:solidFill>
                <a:latin typeface="Calibri"/>
                <a:cs typeface="Calibri"/>
              </a:rPr>
              <a:t> </a:t>
            </a:r>
            <a:r>
              <a:rPr sz="2400" spc="-5" dirty="0">
                <a:solidFill>
                  <a:srgbClr val="444444"/>
                </a:solidFill>
                <a:latin typeface="Calibri"/>
                <a:cs typeface="Calibri"/>
              </a:rPr>
              <a:t>Sensing</a:t>
            </a:r>
            <a:r>
              <a:rPr sz="2400" spc="-10" dirty="0">
                <a:solidFill>
                  <a:srgbClr val="444444"/>
                </a:solidFill>
                <a:latin typeface="Calibri"/>
                <a:cs typeface="Calibri"/>
              </a:rPr>
              <a:t> </a:t>
            </a:r>
            <a:r>
              <a:rPr sz="2400" spc="-5" dirty="0">
                <a:solidFill>
                  <a:srgbClr val="444444"/>
                </a:solidFill>
                <a:latin typeface="Calibri"/>
                <a:cs typeface="Calibri"/>
              </a:rPr>
              <a:t>Applications.</a:t>
            </a:r>
            <a:endParaRPr sz="2400">
              <a:latin typeface="Calibri"/>
              <a:cs typeface="Calibri"/>
            </a:endParaRPr>
          </a:p>
          <a:p>
            <a:pPr>
              <a:lnSpc>
                <a:spcPct val="100000"/>
              </a:lnSpc>
              <a:spcBef>
                <a:spcPts val="15"/>
              </a:spcBef>
              <a:buClr>
                <a:srgbClr val="444444"/>
              </a:buClr>
              <a:buFont typeface="Wingdings"/>
              <a:buChar char=""/>
            </a:pPr>
            <a:endParaRPr sz="2350">
              <a:latin typeface="Calibri"/>
              <a:cs typeface="Calibri"/>
            </a:endParaRPr>
          </a:p>
          <a:p>
            <a:pPr marL="12700" marR="6350" algn="just">
              <a:lnSpc>
                <a:spcPct val="100000"/>
              </a:lnSpc>
            </a:pPr>
            <a:r>
              <a:rPr sz="2400" b="1" i="1" spc="-5" dirty="0">
                <a:solidFill>
                  <a:srgbClr val="444444"/>
                </a:solidFill>
                <a:latin typeface="Calibri"/>
                <a:cs typeface="Calibri"/>
              </a:rPr>
              <a:t>Heating:</a:t>
            </a:r>
            <a:r>
              <a:rPr sz="2400" b="1" i="1" dirty="0">
                <a:solidFill>
                  <a:srgbClr val="444444"/>
                </a:solidFill>
                <a:latin typeface="Calibri"/>
                <a:cs typeface="Calibri"/>
              </a:rPr>
              <a:t> </a:t>
            </a:r>
            <a:r>
              <a:rPr sz="2400" spc="-65" dirty="0">
                <a:solidFill>
                  <a:srgbClr val="444444"/>
                </a:solidFill>
                <a:latin typeface="Calibri"/>
                <a:cs typeface="Calibri"/>
              </a:rPr>
              <a:t>You</a:t>
            </a:r>
            <a:r>
              <a:rPr sz="2400" spc="-60" dirty="0">
                <a:solidFill>
                  <a:srgbClr val="444444"/>
                </a:solidFill>
                <a:latin typeface="Calibri"/>
                <a:cs typeface="Calibri"/>
              </a:rPr>
              <a:t> </a:t>
            </a:r>
            <a:r>
              <a:rPr sz="2400" dirty="0">
                <a:solidFill>
                  <a:srgbClr val="444444"/>
                </a:solidFill>
                <a:latin typeface="Calibri"/>
                <a:cs typeface="Calibri"/>
              </a:rPr>
              <a:t>all</a:t>
            </a:r>
            <a:r>
              <a:rPr sz="2400" spc="5" dirty="0">
                <a:solidFill>
                  <a:srgbClr val="444444"/>
                </a:solidFill>
                <a:latin typeface="Calibri"/>
                <a:cs typeface="Calibri"/>
              </a:rPr>
              <a:t> </a:t>
            </a:r>
            <a:r>
              <a:rPr sz="2400" spc="-15" dirty="0">
                <a:solidFill>
                  <a:srgbClr val="444444"/>
                </a:solidFill>
                <a:latin typeface="Calibri"/>
                <a:cs typeface="Calibri"/>
              </a:rPr>
              <a:t>are</a:t>
            </a:r>
            <a:r>
              <a:rPr sz="2400" spc="-10" dirty="0">
                <a:solidFill>
                  <a:srgbClr val="444444"/>
                </a:solidFill>
                <a:latin typeface="Calibri"/>
                <a:cs typeface="Calibri"/>
              </a:rPr>
              <a:t> familiar</a:t>
            </a:r>
            <a:r>
              <a:rPr sz="2400" spc="-5" dirty="0">
                <a:solidFill>
                  <a:srgbClr val="444444"/>
                </a:solidFill>
                <a:latin typeface="Calibri"/>
                <a:cs typeface="Calibri"/>
              </a:rPr>
              <a:t> </a:t>
            </a:r>
            <a:r>
              <a:rPr sz="2400" dirty="0">
                <a:solidFill>
                  <a:srgbClr val="444444"/>
                </a:solidFill>
                <a:latin typeface="Calibri"/>
                <a:cs typeface="Calibri"/>
              </a:rPr>
              <a:t>with</a:t>
            </a:r>
            <a:r>
              <a:rPr sz="2400" spc="5" dirty="0">
                <a:solidFill>
                  <a:srgbClr val="444444"/>
                </a:solidFill>
                <a:latin typeface="Calibri"/>
                <a:cs typeface="Calibri"/>
              </a:rPr>
              <a:t> </a:t>
            </a:r>
            <a:r>
              <a:rPr sz="2400" dirty="0">
                <a:solidFill>
                  <a:srgbClr val="444444"/>
                </a:solidFill>
                <a:latin typeface="Calibri"/>
                <a:cs typeface="Calibri"/>
              </a:rPr>
              <a:t>this</a:t>
            </a:r>
            <a:r>
              <a:rPr sz="2400" spc="5" dirty="0">
                <a:solidFill>
                  <a:srgbClr val="444444"/>
                </a:solidFill>
                <a:latin typeface="Calibri"/>
                <a:cs typeface="Calibri"/>
              </a:rPr>
              <a:t> </a:t>
            </a:r>
            <a:r>
              <a:rPr sz="2400" spc="-10" dirty="0">
                <a:solidFill>
                  <a:srgbClr val="444444"/>
                </a:solidFill>
                <a:latin typeface="Calibri"/>
                <a:cs typeface="Calibri"/>
              </a:rPr>
              <a:t>application.</a:t>
            </a:r>
            <a:r>
              <a:rPr sz="2400" spc="-5" dirty="0">
                <a:solidFill>
                  <a:srgbClr val="444444"/>
                </a:solidFill>
                <a:latin typeface="Calibri"/>
                <a:cs typeface="Calibri"/>
              </a:rPr>
              <a:t> </a:t>
            </a:r>
            <a:r>
              <a:rPr sz="2400" spc="-45" dirty="0">
                <a:solidFill>
                  <a:srgbClr val="444444"/>
                </a:solidFill>
                <a:latin typeface="Calibri"/>
                <a:cs typeface="Calibri"/>
              </a:rPr>
              <a:t>We</a:t>
            </a:r>
            <a:r>
              <a:rPr sz="2400" spc="-40" dirty="0">
                <a:solidFill>
                  <a:srgbClr val="444444"/>
                </a:solidFill>
                <a:latin typeface="Calibri"/>
                <a:cs typeface="Calibri"/>
              </a:rPr>
              <a:t> </a:t>
            </a:r>
            <a:r>
              <a:rPr sz="2400" spc="-5" dirty="0">
                <a:solidFill>
                  <a:srgbClr val="444444"/>
                </a:solidFill>
                <a:latin typeface="Calibri"/>
                <a:cs typeface="Calibri"/>
              </a:rPr>
              <a:t>uses </a:t>
            </a:r>
            <a:r>
              <a:rPr sz="2400" dirty="0">
                <a:solidFill>
                  <a:srgbClr val="444444"/>
                </a:solidFill>
                <a:latin typeface="Calibri"/>
                <a:cs typeface="Calibri"/>
              </a:rPr>
              <a:t> </a:t>
            </a:r>
            <a:r>
              <a:rPr sz="2400" spc="-20" dirty="0">
                <a:solidFill>
                  <a:srgbClr val="444444"/>
                </a:solidFill>
                <a:latin typeface="Calibri"/>
                <a:cs typeface="Calibri"/>
              </a:rPr>
              <a:t>Microwave</a:t>
            </a:r>
            <a:r>
              <a:rPr sz="2400" spc="-15" dirty="0">
                <a:solidFill>
                  <a:srgbClr val="444444"/>
                </a:solidFill>
                <a:latin typeface="Calibri"/>
                <a:cs typeface="Calibri"/>
              </a:rPr>
              <a:t> </a:t>
            </a:r>
            <a:r>
              <a:rPr sz="2400" spc="-10" dirty="0">
                <a:solidFill>
                  <a:srgbClr val="444444"/>
                </a:solidFill>
                <a:latin typeface="Calibri"/>
                <a:cs typeface="Calibri"/>
              </a:rPr>
              <a:t>Oven</a:t>
            </a:r>
            <a:r>
              <a:rPr sz="2400" spc="-5" dirty="0">
                <a:solidFill>
                  <a:srgbClr val="444444"/>
                </a:solidFill>
                <a:latin typeface="Calibri"/>
                <a:cs typeface="Calibri"/>
              </a:rPr>
              <a:t> </a:t>
            </a:r>
            <a:r>
              <a:rPr sz="2400" spc="-15" dirty="0">
                <a:solidFill>
                  <a:srgbClr val="444444"/>
                </a:solidFill>
                <a:latin typeface="Calibri"/>
                <a:cs typeface="Calibri"/>
              </a:rPr>
              <a:t>to</a:t>
            </a:r>
            <a:r>
              <a:rPr sz="2400" spc="-10" dirty="0">
                <a:solidFill>
                  <a:srgbClr val="444444"/>
                </a:solidFill>
                <a:latin typeface="Calibri"/>
                <a:cs typeface="Calibri"/>
              </a:rPr>
              <a:t> </a:t>
            </a:r>
            <a:r>
              <a:rPr sz="2400" spc="-25" dirty="0">
                <a:solidFill>
                  <a:srgbClr val="444444"/>
                </a:solidFill>
                <a:latin typeface="Calibri"/>
                <a:cs typeface="Calibri"/>
              </a:rPr>
              <a:t>bake</a:t>
            </a:r>
            <a:r>
              <a:rPr sz="2400" spc="-20" dirty="0">
                <a:solidFill>
                  <a:srgbClr val="444444"/>
                </a:solidFill>
                <a:latin typeface="Calibri"/>
                <a:cs typeface="Calibri"/>
              </a:rPr>
              <a:t> </a:t>
            </a:r>
            <a:r>
              <a:rPr sz="2400" dirty="0">
                <a:solidFill>
                  <a:srgbClr val="444444"/>
                </a:solidFill>
                <a:latin typeface="Calibri"/>
                <a:cs typeface="Calibri"/>
              </a:rPr>
              <a:t>and</a:t>
            </a:r>
            <a:r>
              <a:rPr sz="2400" spc="5" dirty="0">
                <a:solidFill>
                  <a:srgbClr val="444444"/>
                </a:solidFill>
                <a:latin typeface="Calibri"/>
                <a:cs typeface="Calibri"/>
              </a:rPr>
              <a:t> </a:t>
            </a:r>
            <a:r>
              <a:rPr sz="2400" spc="-10" dirty="0">
                <a:solidFill>
                  <a:srgbClr val="444444"/>
                </a:solidFill>
                <a:latin typeface="Calibri"/>
                <a:cs typeface="Calibri"/>
              </a:rPr>
              <a:t>cook</a:t>
            </a:r>
            <a:r>
              <a:rPr sz="2400" spc="-5" dirty="0">
                <a:solidFill>
                  <a:srgbClr val="444444"/>
                </a:solidFill>
                <a:latin typeface="Calibri"/>
                <a:cs typeface="Calibri"/>
              </a:rPr>
              <a:t> </a:t>
            </a:r>
            <a:r>
              <a:rPr sz="2400" spc="-15" dirty="0">
                <a:solidFill>
                  <a:srgbClr val="444444"/>
                </a:solidFill>
                <a:latin typeface="Calibri"/>
                <a:cs typeface="Calibri"/>
              </a:rPr>
              <a:t>food.</a:t>
            </a:r>
            <a:r>
              <a:rPr sz="2400" spc="-10" dirty="0">
                <a:solidFill>
                  <a:srgbClr val="444444"/>
                </a:solidFill>
                <a:latin typeface="Calibri"/>
                <a:cs typeface="Calibri"/>
              </a:rPr>
              <a:t> </a:t>
            </a:r>
            <a:r>
              <a:rPr sz="2400" spc="-5" dirty="0">
                <a:solidFill>
                  <a:srgbClr val="444444"/>
                </a:solidFill>
                <a:latin typeface="Calibri"/>
                <a:cs typeface="Calibri"/>
              </a:rPr>
              <a:t>It</a:t>
            </a:r>
            <a:r>
              <a:rPr sz="2400" dirty="0">
                <a:solidFill>
                  <a:srgbClr val="444444"/>
                </a:solidFill>
                <a:latin typeface="Calibri"/>
                <a:cs typeface="Calibri"/>
              </a:rPr>
              <a:t> is</a:t>
            </a:r>
            <a:r>
              <a:rPr sz="2400" spc="5" dirty="0">
                <a:solidFill>
                  <a:srgbClr val="444444"/>
                </a:solidFill>
                <a:latin typeface="Calibri"/>
                <a:cs typeface="Calibri"/>
              </a:rPr>
              <a:t> </a:t>
            </a:r>
            <a:r>
              <a:rPr sz="2400" spc="-5" dirty="0">
                <a:solidFill>
                  <a:srgbClr val="444444"/>
                </a:solidFill>
                <a:latin typeface="Calibri"/>
                <a:cs typeface="Calibri"/>
              </a:rPr>
              <a:t>very</a:t>
            </a:r>
            <a:r>
              <a:rPr sz="2400" dirty="0">
                <a:solidFill>
                  <a:srgbClr val="444444"/>
                </a:solidFill>
                <a:latin typeface="Calibri"/>
                <a:cs typeface="Calibri"/>
              </a:rPr>
              <a:t> </a:t>
            </a:r>
            <a:r>
              <a:rPr sz="2400" spc="-15" dirty="0">
                <a:solidFill>
                  <a:srgbClr val="444444"/>
                </a:solidFill>
                <a:latin typeface="Calibri"/>
                <a:cs typeface="Calibri"/>
              </a:rPr>
              <a:t>convenient </a:t>
            </a:r>
            <a:r>
              <a:rPr sz="2400" spc="-10" dirty="0">
                <a:solidFill>
                  <a:srgbClr val="444444"/>
                </a:solidFill>
                <a:latin typeface="Calibri"/>
                <a:cs typeface="Calibri"/>
              </a:rPr>
              <a:t> electronic</a:t>
            </a:r>
            <a:r>
              <a:rPr sz="2400" spc="459" dirty="0">
                <a:solidFill>
                  <a:srgbClr val="444444"/>
                </a:solidFill>
                <a:latin typeface="Calibri"/>
                <a:cs typeface="Calibri"/>
              </a:rPr>
              <a:t> </a:t>
            </a:r>
            <a:r>
              <a:rPr sz="2400" spc="-5" dirty="0">
                <a:solidFill>
                  <a:srgbClr val="444444"/>
                </a:solidFill>
                <a:latin typeface="Calibri"/>
                <a:cs typeface="Calibri"/>
              </a:rPr>
              <a:t>machine</a:t>
            </a:r>
            <a:r>
              <a:rPr sz="2400" spc="480" dirty="0">
                <a:solidFill>
                  <a:srgbClr val="444444"/>
                </a:solidFill>
                <a:latin typeface="Calibri"/>
                <a:cs typeface="Calibri"/>
              </a:rPr>
              <a:t> </a:t>
            </a:r>
            <a:r>
              <a:rPr sz="2400" spc="-10" dirty="0">
                <a:solidFill>
                  <a:srgbClr val="444444"/>
                </a:solidFill>
                <a:latin typeface="Calibri"/>
                <a:cs typeface="Calibri"/>
              </a:rPr>
              <a:t>which</a:t>
            </a:r>
            <a:r>
              <a:rPr sz="2400" spc="475" dirty="0">
                <a:solidFill>
                  <a:srgbClr val="444444"/>
                </a:solidFill>
                <a:latin typeface="Calibri"/>
                <a:cs typeface="Calibri"/>
              </a:rPr>
              <a:t> </a:t>
            </a:r>
            <a:r>
              <a:rPr sz="2400" spc="-10" dirty="0">
                <a:solidFill>
                  <a:srgbClr val="444444"/>
                </a:solidFill>
                <a:latin typeface="Calibri"/>
                <a:cs typeface="Calibri"/>
              </a:rPr>
              <a:t>performs</a:t>
            </a:r>
            <a:r>
              <a:rPr sz="2400" spc="475" dirty="0">
                <a:solidFill>
                  <a:srgbClr val="444444"/>
                </a:solidFill>
                <a:latin typeface="Calibri"/>
                <a:cs typeface="Calibri"/>
              </a:rPr>
              <a:t> </a:t>
            </a:r>
            <a:r>
              <a:rPr sz="2400" dirty="0">
                <a:solidFill>
                  <a:srgbClr val="444444"/>
                </a:solidFill>
                <a:latin typeface="Calibri"/>
                <a:cs typeface="Calibri"/>
              </a:rPr>
              <a:t>the</a:t>
            </a:r>
            <a:r>
              <a:rPr sz="2400" spc="470" dirty="0">
                <a:solidFill>
                  <a:srgbClr val="444444"/>
                </a:solidFill>
                <a:latin typeface="Calibri"/>
                <a:cs typeface="Calibri"/>
              </a:rPr>
              <a:t> </a:t>
            </a:r>
            <a:r>
              <a:rPr sz="2400" spc="-5" dirty="0">
                <a:solidFill>
                  <a:srgbClr val="444444"/>
                </a:solidFill>
                <a:latin typeface="Calibri"/>
                <a:cs typeface="Calibri"/>
              </a:rPr>
              <a:t>heating</a:t>
            </a:r>
            <a:r>
              <a:rPr sz="2400" spc="470" dirty="0">
                <a:solidFill>
                  <a:srgbClr val="444444"/>
                </a:solidFill>
                <a:latin typeface="Calibri"/>
                <a:cs typeface="Calibri"/>
              </a:rPr>
              <a:t> </a:t>
            </a:r>
            <a:r>
              <a:rPr sz="2400" spc="-10" dirty="0">
                <a:solidFill>
                  <a:srgbClr val="444444"/>
                </a:solidFill>
                <a:latin typeface="Calibri"/>
                <a:cs typeface="Calibri"/>
              </a:rPr>
              <a:t>task</a:t>
            </a:r>
            <a:r>
              <a:rPr sz="2400" spc="465" dirty="0">
                <a:solidFill>
                  <a:srgbClr val="444444"/>
                </a:solidFill>
                <a:latin typeface="Calibri"/>
                <a:cs typeface="Calibri"/>
              </a:rPr>
              <a:t> </a:t>
            </a:r>
            <a:r>
              <a:rPr sz="2400" spc="-5" dirty="0">
                <a:solidFill>
                  <a:srgbClr val="444444"/>
                </a:solidFill>
                <a:latin typeface="Calibri"/>
                <a:cs typeface="Calibri"/>
              </a:rPr>
              <a:t>very</a:t>
            </a:r>
            <a:r>
              <a:rPr sz="2400" spc="480" dirty="0">
                <a:solidFill>
                  <a:srgbClr val="444444"/>
                </a:solidFill>
                <a:latin typeface="Calibri"/>
                <a:cs typeface="Calibri"/>
              </a:rPr>
              <a:t> </a:t>
            </a:r>
            <a:r>
              <a:rPr sz="2400" spc="-5" dirty="0">
                <a:solidFill>
                  <a:srgbClr val="444444"/>
                </a:solidFill>
                <a:latin typeface="Calibri"/>
                <a:cs typeface="Calibri"/>
              </a:rPr>
              <a:t>cleanly </a:t>
            </a:r>
            <a:r>
              <a:rPr sz="2400" spc="-535" dirty="0">
                <a:solidFill>
                  <a:srgbClr val="444444"/>
                </a:solidFill>
                <a:latin typeface="Calibri"/>
                <a:cs typeface="Calibri"/>
              </a:rPr>
              <a:t> </a:t>
            </a:r>
            <a:r>
              <a:rPr sz="2400" dirty="0">
                <a:solidFill>
                  <a:srgbClr val="444444"/>
                </a:solidFill>
                <a:latin typeface="Calibri"/>
                <a:cs typeface="Calibri"/>
              </a:rPr>
              <a:t>and</a:t>
            </a:r>
            <a:r>
              <a:rPr sz="2400" spc="-20" dirty="0">
                <a:solidFill>
                  <a:srgbClr val="444444"/>
                </a:solidFill>
                <a:latin typeface="Calibri"/>
                <a:cs typeface="Calibri"/>
              </a:rPr>
              <a:t> </a:t>
            </a:r>
            <a:r>
              <a:rPr sz="2400" dirty="0">
                <a:solidFill>
                  <a:srgbClr val="444444"/>
                </a:solidFill>
                <a:latin typeface="Calibri"/>
                <a:cs typeface="Calibri"/>
              </a:rPr>
              <a:t>in</a:t>
            </a:r>
            <a:r>
              <a:rPr sz="2400" spc="-5" dirty="0">
                <a:solidFill>
                  <a:srgbClr val="444444"/>
                </a:solidFill>
                <a:latin typeface="Calibri"/>
                <a:cs typeface="Calibri"/>
              </a:rPr>
              <a:t> </a:t>
            </a:r>
            <a:r>
              <a:rPr sz="2400" dirty="0">
                <a:solidFill>
                  <a:srgbClr val="444444"/>
                </a:solidFill>
                <a:latin typeface="Calibri"/>
                <a:cs typeface="Calibri"/>
              </a:rPr>
              <a:t>a</a:t>
            </a:r>
            <a:r>
              <a:rPr sz="2400" spc="-15" dirty="0">
                <a:solidFill>
                  <a:srgbClr val="444444"/>
                </a:solidFill>
                <a:latin typeface="Calibri"/>
                <a:cs typeface="Calibri"/>
              </a:rPr>
              <a:t> </a:t>
            </a:r>
            <a:r>
              <a:rPr sz="2400" spc="-5" dirty="0">
                <a:solidFill>
                  <a:srgbClr val="444444"/>
                </a:solidFill>
                <a:latin typeface="Calibri"/>
                <a:cs typeface="Calibri"/>
              </a:rPr>
              <a:t>very</a:t>
            </a:r>
            <a:r>
              <a:rPr sz="2400" spc="5" dirty="0">
                <a:solidFill>
                  <a:srgbClr val="444444"/>
                </a:solidFill>
                <a:latin typeface="Calibri"/>
                <a:cs typeface="Calibri"/>
              </a:rPr>
              <a:t> </a:t>
            </a:r>
            <a:r>
              <a:rPr sz="2400" dirty="0">
                <a:solidFill>
                  <a:srgbClr val="444444"/>
                </a:solidFill>
                <a:latin typeface="Calibri"/>
                <a:cs typeface="Calibri"/>
              </a:rPr>
              <a:t>less</a:t>
            </a:r>
            <a:r>
              <a:rPr sz="2400" spc="-5" dirty="0">
                <a:solidFill>
                  <a:srgbClr val="444444"/>
                </a:solidFill>
                <a:latin typeface="Calibri"/>
                <a:cs typeface="Calibri"/>
              </a:rPr>
              <a:t> </a:t>
            </a:r>
            <a:r>
              <a:rPr sz="2400" dirty="0">
                <a:solidFill>
                  <a:srgbClr val="444444"/>
                </a:solidFill>
                <a:latin typeface="Calibri"/>
                <a:cs typeface="Calibri"/>
              </a:rPr>
              <a:t>time.</a:t>
            </a:r>
            <a:endParaRPr sz="2400">
              <a:latin typeface="Calibri"/>
              <a:cs typeface="Calibri"/>
            </a:endParaRPr>
          </a:p>
          <a:p>
            <a:pPr marL="12700" marR="5080" algn="just">
              <a:lnSpc>
                <a:spcPct val="100000"/>
              </a:lnSpc>
              <a:spcBef>
                <a:spcPts val="5"/>
              </a:spcBef>
              <a:buSzPct val="95833"/>
              <a:buFont typeface="Wingdings"/>
              <a:buChar char=""/>
              <a:tabLst>
                <a:tab pos="255904" algn="l"/>
              </a:tabLst>
            </a:pPr>
            <a:r>
              <a:rPr sz="2400" spc="-5" dirty="0">
                <a:solidFill>
                  <a:srgbClr val="444444"/>
                </a:solidFill>
                <a:latin typeface="Calibri"/>
                <a:cs typeface="Calibri"/>
              </a:rPr>
              <a:t>If </a:t>
            </a:r>
            <a:r>
              <a:rPr sz="2400" spc="-10" dirty="0">
                <a:solidFill>
                  <a:srgbClr val="444444"/>
                </a:solidFill>
                <a:latin typeface="Calibri"/>
                <a:cs typeface="Calibri"/>
              </a:rPr>
              <a:t>you </a:t>
            </a:r>
            <a:r>
              <a:rPr sz="2400" spc="-30" dirty="0">
                <a:solidFill>
                  <a:srgbClr val="444444"/>
                </a:solidFill>
                <a:latin typeface="Calibri"/>
                <a:cs typeface="Calibri"/>
              </a:rPr>
              <a:t>Want</a:t>
            </a:r>
            <a:r>
              <a:rPr sz="2400" spc="-25" dirty="0">
                <a:solidFill>
                  <a:srgbClr val="444444"/>
                </a:solidFill>
                <a:latin typeface="Calibri"/>
                <a:cs typeface="Calibri"/>
              </a:rPr>
              <a:t> </a:t>
            </a:r>
            <a:r>
              <a:rPr sz="2400" spc="-15" dirty="0">
                <a:solidFill>
                  <a:srgbClr val="444444"/>
                </a:solidFill>
                <a:latin typeface="Calibri"/>
                <a:cs typeface="Calibri"/>
              </a:rPr>
              <a:t>to </a:t>
            </a:r>
            <a:r>
              <a:rPr sz="2400" spc="-5" dirty="0">
                <a:solidFill>
                  <a:srgbClr val="444444"/>
                </a:solidFill>
                <a:latin typeface="Calibri"/>
                <a:cs typeface="Calibri"/>
              </a:rPr>
              <a:t>know </a:t>
            </a:r>
            <a:r>
              <a:rPr sz="2400" spc="-10" dirty="0">
                <a:solidFill>
                  <a:srgbClr val="444444"/>
                </a:solidFill>
                <a:latin typeface="Calibri"/>
                <a:cs typeface="Calibri"/>
              </a:rPr>
              <a:t>How </a:t>
            </a:r>
            <a:r>
              <a:rPr sz="2400" spc="-5" dirty="0">
                <a:solidFill>
                  <a:srgbClr val="444444"/>
                </a:solidFill>
                <a:latin typeface="Calibri"/>
                <a:cs typeface="Calibri"/>
              </a:rPr>
              <a:t>Does </a:t>
            </a:r>
            <a:r>
              <a:rPr sz="2400" dirty="0">
                <a:solidFill>
                  <a:srgbClr val="444444"/>
                </a:solidFill>
                <a:latin typeface="Calibri"/>
                <a:cs typeface="Calibri"/>
              </a:rPr>
              <a:t>a </a:t>
            </a:r>
            <a:r>
              <a:rPr sz="2400" spc="-20" dirty="0">
                <a:solidFill>
                  <a:srgbClr val="444444"/>
                </a:solidFill>
                <a:latin typeface="Calibri"/>
                <a:cs typeface="Calibri"/>
              </a:rPr>
              <a:t>Microwave</a:t>
            </a:r>
            <a:r>
              <a:rPr sz="2400" spc="500" dirty="0">
                <a:solidFill>
                  <a:srgbClr val="444444"/>
                </a:solidFill>
                <a:latin typeface="Calibri"/>
                <a:cs typeface="Calibri"/>
              </a:rPr>
              <a:t> </a:t>
            </a:r>
            <a:r>
              <a:rPr sz="2400" spc="-25" dirty="0">
                <a:solidFill>
                  <a:srgbClr val="444444"/>
                </a:solidFill>
                <a:latin typeface="Calibri"/>
                <a:cs typeface="Calibri"/>
              </a:rPr>
              <a:t>Works?</a:t>
            </a:r>
            <a:r>
              <a:rPr sz="2400" spc="495" dirty="0">
                <a:solidFill>
                  <a:srgbClr val="444444"/>
                </a:solidFill>
                <a:latin typeface="Calibri"/>
                <a:cs typeface="Calibri"/>
              </a:rPr>
              <a:t> </a:t>
            </a:r>
            <a:r>
              <a:rPr sz="2400" dirty="0">
                <a:solidFill>
                  <a:srgbClr val="444444"/>
                </a:solidFill>
                <a:latin typeface="Calibri"/>
                <a:cs typeface="Calibri"/>
              </a:rPr>
              <a:t>then </a:t>
            </a:r>
            <a:r>
              <a:rPr sz="2400" spc="-10" dirty="0">
                <a:solidFill>
                  <a:srgbClr val="444444"/>
                </a:solidFill>
                <a:latin typeface="Calibri"/>
                <a:cs typeface="Calibri"/>
              </a:rPr>
              <a:t>you </a:t>
            </a:r>
            <a:r>
              <a:rPr sz="2400" spc="-5" dirty="0">
                <a:solidFill>
                  <a:srgbClr val="444444"/>
                </a:solidFill>
                <a:latin typeface="Calibri"/>
                <a:cs typeface="Calibri"/>
              </a:rPr>
              <a:t> </a:t>
            </a:r>
            <a:r>
              <a:rPr sz="2400" spc="-15" dirty="0">
                <a:solidFill>
                  <a:srgbClr val="444444"/>
                </a:solidFill>
                <a:latin typeface="Calibri"/>
                <a:cs typeface="Calibri"/>
              </a:rPr>
              <a:t>may </a:t>
            </a:r>
            <a:r>
              <a:rPr sz="2400" spc="-10" dirty="0">
                <a:solidFill>
                  <a:srgbClr val="444444"/>
                </a:solidFill>
                <a:latin typeface="Calibri"/>
                <a:cs typeface="Calibri"/>
              </a:rPr>
              <a:t>wonder that </a:t>
            </a:r>
            <a:r>
              <a:rPr sz="2400" dirty="0">
                <a:solidFill>
                  <a:srgbClr val="444444"/>
                </a:solidFill>
                <a:latin typeface="Calibri"/>
                <a:cs typeface="Calibri"/>
              </a:rPr>
              <a:t>is </a:t>
            </a:r>
            <a:r>
              <a:rPr sz="2400" spc="-5" dirty="0">
                <a:solidFill>
                  <a:srgbClr val="444444"/>
                </a:solidFill>
                <a:latin typeface="Calibri"/>
                <a:cs typeface="Calibri"/>
              </a:rPr>
              <a:t>based on </a:t>
            </a:r>
            <a:r>
              <a:rPr sz="2400" dirty="0">
                <a:solidFill>
                  <a:srgbClr val="444444"/>
                </a:solidFill>
                <a:latin typeface="Calibri"/>
                <a:cs typeface="Calibri"/>
              </a:rPr>
              <a:t>the </a:t>
            </a:r>
            <a:r>
              <a:rPr sz="2400" spc="-10" dirty="0">
                <a:solidFill>
                  <a:srgbClr val="444444"/>
                </a:solidFill>
                <a:latin typeface="Calibri"/>
                <a:cs typeface="Calibri"/>
              </a:rPr>
              <a:t>vibration </a:t>
            </a:r>
            <a:r>
              <a:rPr sz="2400" spc="-5" dirty="0">
                <a:solidFill>
                  <a:srgbClr val="444444"/>
                </a:solidFill>
                <a:latin typeface="Calibri"/>
                <a:cs typeface="Calibri"/>
              </a:rPr>
              <a:t>of </a:t>
            </a:r>
            <a:r>
              <a:rPr sz="2400" spc="-10" dirty="0">
                <a:solidFill>
                  <a:srgbClr val="444444"/>
                </a:solidFill>
                <a:latin typeface="Calibri"/>
                <a:cs typeface="Calibri"/>
              </a:rPr>
              <a:t>electrons present </a:t>
            </a:r>
            <a:r>
              <a:rPr sz="2400" dirty="0">
                <a:solidFill>
                  <a:srgbClr val="444444"/>
                </a:solidFill>
                <a:latin typeface="Calibri"/>
                <a:cs typeface="Calibri"/>
              </a:rPr>
              <a:t>in </a:t>
            </a:r>
            <a:r>
              <a:rPr sz="2400" spc="5" dirty="0">
                <a:solidFill>
                  <a:srgbClr val="444444"/>
                </a:solidFill>
                <a:latin typeface="Calibri"/>
                <a:cs typeface="Calibri"/>
              </a:rPr>
              <a:t> </a:t>
            </a:r>
            <a:r>
              <a:rPr sz="2400" dirty="0">
                <a:solidFill>
                  <a:srgbClr val="444444"/>
                </a:solidFill>
                <a:latin typeface="Calibri"/>
                <a:cs typeface="Calibri"/>
              </a:rPr>
              <a:t>the</a:t>
            </a:r>
            <a:r>
              <a:rPr sz="2400" spc="5" dirty="0">
                <a:solidFill>
                  <a:srgbClr val="444444"/>
                </a:solidFill>
                <a:latin typeface="Calibri"/>
                <a:cs typeface="Calibri"/>
              </a:rPr>
              <a:t> </a:t>
            </a:r>
            <a:r>
              <a:rPr sz="2400" spc="-15" dirty="0">
                <a:solidFill>
                  <a:srgbClr val="444444"/>
                </a:solidFill>
                <a:latin typeface="Calibri"/>
                <a:cs typeface="Calibri"/>
              </a:rPr>
              <a:t>Food</a:t>
            </a:r>
            <a:r>
              <a:rPr sz="2400" spc="-10" dirty="0">
                <a:solidFill>
                  <a:srgbClr val="444444"/>
                </a:solidFill>
                <a:latin typeface="Calibri"/>
                <a:cs typeface="Calibri"/>
              </a:rPr>
              <a:t> Particles.</a:t>
            </a:r>
            <a:r>
              <a:rPr sz="2400" spc="-5" dirty="0">
                <a:solidFill>
                  <a:srgbClr val="444444"/>
                </a:solidFill>
                <a:latin typeface="Calibri"/>
                <a:cs typeface="Calibri"/>
              </a:rPr>
              <a:t> </a:t>
            </a:r>
            <a:r>
              <a:rPr sz="2400" spc="-10" dirty="0">
                <a:solidFill>
                  <a:srgbClr val="444444"/>
                </a:solidFill>
                <a:latin typeface="Calibri"/>
                <a:cs typeface="Calibri"/>
              </a:rPr>
              <a:t>That</a:t>
            </a:r>
            <a:r>
              <a:rPr sz="2400" spc="-5" dirty="0">
                <a:solidFill>
                  <a:srgbClr val="444444"/>
                </a:solidFill>
                <a:latin typeface="Calibri"/>
                <a:cs typeface="Calibri"/>
              </a:rPr>
              <a:t> </a:t>
            </a:r>
            <a:r>
              <a:rPr sz="2400" dirty="0">
                <a:solidFill>
                  <a:srgbClr val="444444"/>
                </a:solidFill>
                <a:latin typeface="Calibri"/>
                <a:cs typeface="Calibri"/>
              </a:rPr>
              <a:t>is</a:t>
            </a:r>
            <a:r>
              <a:rPr sz="2400" spc="5" dirty="0">
                <a:solidFill>
                  <a:srgbClr val="444444"/>
                </a:solidFill>
                <a:latin typeface="Calibri"/>
                <a:cs typeface="Calibri"/>
              </a:rPr>
              <a:t> </a:t>
            </a:r>
            <a:r>
              <a:rPr sz="2400" spc="-20" dirty="0">
                <a:solidFill>
                  <a:srgbClr val="444444"/>
                </a:solidFill>
                <a:latin typeface="Calibri"/>
                <a:cs typeface="Calibri"/>
              </a:rPr>
              <a:t>why</a:t>
            </a:r>
            <a:r>
              <a:rPr sz="2400" spc="-15" dirty="0">
                <a:solidFill>
                  <a:srgbClr val="444444"/>
                </a:solidFill>
                <a:latin typeface="Calibri"/>
                <a:cs typeface="Calibri"/>
              </a:rPr>
              <a:t> </a:t>
            </a:r>
            <a:r>
              <a:rPr sz="2400" spc="-20" dirty="0">
                <a:solidFill>
                  <a:srgbClr val="444444"/>
                </a:solidFill>
                <a:latin typeface="Calibri"/>
                <a:cs typeface="Calibri"/>
              </a:rPr>
              <a:t>Microwave</a:t>
            </a:r>
            <a:r>
              <a:rPr sz="2400" spc="-15" dirty="0">
                <a:solidFill>
                  <a:srgbClr val="444444"/>
                </a:solidFill>
                <a:latin typeface="Calibri"/>
                <a:cs typeface="Calibri"/>
              </a:rPr>
              <a:t> </a:t>
            </a:r>
            <a:r>
              <a:rPr sz="2400" spc="-10" dirty="0">
                <a:solidFill>
                  <a:srgbClr val="444444"/>
                </a:solidFill>
                <a:latin typeface="Calibri"/>
                <a:cs typeface="Calibri"/>
              </a:rPr>
              <a:t>Oven</a:t>
            </a:r>
            <a:r>
              <a:rPr sz="2400" spc="-5" dirty="0">
                <a:solidFill>
                  <a:srgbClr val="444444"/>
                </a:solidFill>
                <a:latin typeface="Calibri"/>
                <a:cs typeface="Calibri"/>
              </a:rPr>
              <a:t> </a:t>
            </a:r>
            <a:r>
              <a:rPr sz="2400" spc="-10" dirty="0">
                <a:solidFill>
                  <a:srgbClr val="444444"/>
                </a:solidFill>
                <a:latin typeface="Calibri"/>
                <a:cs typeface="Calibri"/>
              </a:rPr>
              <a:t>heats</a:t>
            </a:r>
            <a:r>
              <a:rPr sz="2400" spc="-5" dirty="0">
                <a:solidFill>
                  <a:srgbClr val="444444"/>
                </a:solidFill>
                <a:latin typeface="Calibri"/>
                <a:cs typeface="Calibri"/>
              </a:rPr>
              <a:t> the</a:t>
            </a:r>
            <a:r>
              <a:rPr sz="2400" dirty="0">
                <a:solidFill>
                  <a:srgbClr val="444444"/>
                </a:solidFill>
                <a:latin typeface="Calibri"/>
                <a:cs typeface="Calibri"/>
              </a:rPr>
              <a:t> </a:t>
            </a:r>
            <a:r>
              <a:rPr sz="2400" spc="-20" dirty="0">
                <a:solidFill>
                  <a:srgbClr val="444444"/>
                </a:solidFill>
                <a:latin typeface="Calibri"/>
                <a:cs typeface="Calibri"/>
              </a:rPr>
              <a:t>food </a:t>
            </a:r>
            <a:r>
              <a:rPr sz="2400" spc="-530" dirty="0">
                <a:solidFill>
                  <a:srgbClr val="444444"/>
                </a:solidFill>
                <a:latin typeface="Calibri"/>
                <a:cs typeface="Calibri"/>
              </a:rPr>
              <a:t> </a:t>
            </a:r>
            <a:r>
              <a:rPr sz="2400" spc="-10" dirty="0">
                <a:solidFill>
                  <a:srgbClr val="444444"/>
                </a:solidFill>
                <a:latin typeface="Calibri"/>
                <a:cs typeface="Calibri"/>
              </a:rPr>
              <a:t>uniformly</a:t>
            </a:r>
            <a:r>
              <a:rPr sz="2400" spc="-20" dirty="0">
                <a:solidFill>
                  <a:srgbClr val="444444"/>
                </a:solidFill>
                <a:latin typeface="Calibri"/>
                <a:cs typeface="Calibri"/>
              </a:rPr>
              <a:t> </a:t>
            </a:r>
            <a:r>
              <a:rPr sz="2400" dirty="0">
                <a:solidFill>
                  <a:srgbClr val="444444"/>
                </a:solidFill>
                <a:latin typeface="Calibri"/>
                <a:cs typeface="Calibri"/>
              </a:rPr>
              <a:t>without</a:t>
            </a:r>
            <a:r>
              <a:rPr sz="2400" spc="-25" dirty="0">
                <a:solidFill>
                  <a:srgbClr val="444444"/>
                </a:solidFill>
                <a:latin typeface="Calibri"/>
                <a:cs typeface="Calibri"/>
              </a:rPr>
              <a:t> </a:t>
            </a:r>
            <a:r>
              <a:rPr sz="2400" spc="-5" dirty="0">
                <a:solidFill>
                  <a:srgbClr val="444444"/>
                </a:solidFill>
                <a:latin typeface="Calibri"/>
                <a:cs typeface="Calibri"/>
              </a:rPr>
              <a:t>heating</a:t>
            </a:r>
            <a:r>
              <a:rPr sz="2400" dirty="0">
                <a:solidFill>
                  <a:srgbClr val="444444"/>
                </a:solidFill>
                <a:latin typeface="Calibri"/>
                <a:cs typeface="Calibri"/>
              </a:rPr>
              <a:t> the </a:t>
            </a:r>
            <a:r>
              <a:rPr sz="2400" spc="-35" dirty="0">
                <a:solidFill>
                  <a:srgbClr val="444444"/>
                </a:solidFill>
                <a:latin typeface="Calibri"/>
                <a:cs typeface="Calibri"/>
              </a:rPr>
              <a:t>container.</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11</a:t>
            </a:fld>
            <a:endParaRPr sz="1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9740" y="2288540"/>
            <a:ext cx="8378190" cy="185483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solidFill>
                  <a:srgbClr val="444444"/>
                </a:solidFill>
              </a:rPr>
              <a:t>Medical Science</a:t>
            </a:r>
            <a:r>
              <a:rPr sz="2400" b="0" spc="-5" dirty="0">
                <a:solidFill>
                  <a:srgbClr val="444444"/>
                </a:solidFill>
                <a:latin typeface="Calibri"/>
                <a:cs typeface="Calibri"/>
              </a:rPr>
              <a:t>: </a:t>
            </a:r>
            <a:r>
              <a:rPr sz="2400" b="0" spc="-15" dirty="0">
                <a:solidFill>
                  <a:srgbClr val="444444"/>
                </a:solidFill>
                <a:latin typeface="Calibri"/>
                <a:cs typeface="Calibri"/>
              </a:rPr>
              <a:t>Microwave's </a:t>
            </a:r>
            <a:r>
              <a:rPr sz="2400" b="0" spc="-10" dirty="0">
                <a:solidFill>
                  <a:srgbClr val="444444"/>
                </a:solidFill>
                <a:latin typeface="Calibri"/>
                <a:cs typeface="Calibri"/>
              </a:rPr>
              <a:t>heating properties </a:t>
            </a:r>
            <a:r>
              <a:rPr sz="2400" b="0" spc="-15" dirty="0">
                <a:solidFill>
                  <a:srgbClr val="444444"/>
                </a:solidFill>
                <a:latin typeface="Calibri"/>
                <a:cs typeface="Calibri"/>
              </a:rPr>
              <a:t>are </a:t>
            </a:r>
            <a:r>
              <a:rPr sz="2400" b="0" dirty="0">
                <a:solidFill>
                  <a:srgbClr val="444444"/>
                </a:solidFill>
                <a:latin typeface="Calibri"/>
                <a:cs typeface="Calibri"/>
              </a:rPr>
              <a:t>also </a:t>
            </a:r>
            <a:r>
              <a:rPr sz="2400" b="0" spc="-5" dirty="0">
                <a:solidFill>
                  <a:srgbClr val="444444"/>
                </a:solidFill>
                <a:latin typeface="Calibri"/>
                <a:cs typeface="Calibri"/>
              </a:rPr>
              <a:t>used </a:t>
            </a:r>
            <a:r>
              <a:rPr sz="2400" b="0" dirty="0">
                <a:solidFill>
                  <a:srgbClr val="444444"/>
                </a:solidFill>
                <a:latin typeface="Calibri"/>
                <a:cs typeface="Calibri"/>
              </a:rPr>
              <a:t>in </a:t>
            </a:r>
            <a:r>
              <a:rPr sz="2400" b="0" spc="5" dirty="0">
                <a:solidFill>
                  <a:srgbClr val="444444"/>
                </a:solidFill>
                <a:latin typeface="Calibri"/>
                <a:cs typeface="Calibri"/>
              </a:rPr>
              <a:t> </a:t>
            </a:r>
            <a:r>
              <a:rPr sz="2400" b="0" spc="-5" dirty="0">
                <a:solidFill>
                  <a:srgbClr val="444444"/>
                </a:solidFill>
                <a:latin typeface="Calibri"/>
                <a:cs typeface="Calibri"/>
              </a:rPr>
              <a:t>Medical Science. </a:t>
            </a:r>
            <a:r>
              <a:rPr sz="2400" b="0" spc="-20" dirty="0">
                <a:solidFill>
                  <a:srgbClr val="444444"/>
                </a:solidFill>
                <a:latin typeface="Calibri"/>
                <a:cs typeface="Calibri"/>
              </a:rPr>
              <a:t>Microwave </a:t>
            </a:r>
            <a:r>
              <a:rPr sz="2400" b="0" dirty="0">
                <a:solidFill>
                  <a:srgbClr val="444444"/>
                </a:solidFill>
                <a:latin typeface="Calibri"/>
                <a:cs typeface="Calibri"/>
              </a:rPr>
              <a:t>also </a:t>
            </a:r>
            <a:r>
              <a:rPr sz="2400" b="0" spc="-15" dirty="0">
                <a:solidFill>
                  <a:srgbClr val="444444"/>
                </a:solidFill>
                <a:latin typeface="Calibri"/>
                <a:cs typeface="Calibri"/>
              </a:rPr>
              <a:t>have </a:t>
            </a:r>
            <a:r>
              <a:rPr sz="2400" b="0" spc="-5" dirty="0">
                <a:solidFill>
                  <a:srgbClr val="444444"/>
                </a:solidFill>
                <a:latin typeface="Calibri"/>
                <a:cs typeface="Calibri"/>
              </a:rPr>
              <a:t>Medical </a:t>
            </a:r>
            <a:r>
              <a:rPr sz="2400" b="0" spc="-10" dirty="0">
                <a:solidFill>
                  <a:srgbClr val="444444"/>
                </a:solidFill>
                <a:latin typeface="Calibri"/>
                <a:cs typeface="Calibri"/>
              </a:rPr>
              <a:t>Applications </a:t>
            </a:r>
            <a:r>
              <a:rPr sz="2400" b="0" spc="-5" dirty="0">
                <a:solidFill>
                  <a:srgbClr val="444444"/>
                </a:solidFill>
                <a:latin typeface="Calibri"/>
                <a:cs typeface="Calibri"/>
              </a:rPr>
              <a:t>such </a:t>
            </a:r>
            <a:r>
              <a:rPr sz="2400" b="0" dirty="0">
                <a:solidFill>
                  <a:srgbClr val="444444"/>
                </a:solidFill>
                <a:latin typeface="Calibri"/>
                <a:cs typeface="Calibri"/>
              </a:rPr>
              <a:t>as </a:t>
            </a:r>
            <a:r>
              <a:rPr sz="2400" b="0" spc="-530" dirty="0">
                <a:solidFill>
                  <a:srgbClr val="444444"/>
                </a:solidFill>
                <a:latin typeface="Calibri"/>
                <a:cs typeface="Calibri"/>
              </a:rPr>
              <a:t> </a:t>
            </a:r>
            <a:r>
              <a:rPr sz="2400" b="0" dirty="0">
                <a:solidFill>
                  <a:srgbClr val="444444"/>
                </a:solidFill>
                <a:latin typeface="Calibri"/>
                <a:cs typeface="Calibri"/>
              </a:rPr>
              <a:t>it is </a:t>
            </a:r>
            <a:r>
              <a:rPr sz="2400" b="0" spc="-5" dirty="0">
                <a:solidFill>
                  <a:srgbClr val="444444"/>
                </a:solidFill>
                <a:latin typeface="Calibri"/>
                <a:cs typeface="Calibri"/>
              </a:rPr>
              <a:t>used </a:t>
            </a:r>
            <a:r>
              <a:rPr sz="2400" b="0" dirty="0">
                <a:solidFill>
                  <a:srgbClr val="444444"/>
                </a:solidFill>
                <a:latin typeface="Calibri"/>
                <a:cs typeface="Calibri"/>
              </a:rPr>
              <a:t>in </a:t>
            </a:r>
            <a:r>
              <a:rPr sz="2400" b="0" spc="-5" dirty="0">
                <a:solidFill>
                  <a:srgbClr val="444444"/>
                </a:solidFill>
                <a:latin typeface="Calibri"/>
                <a:cs typeface="Calibri"/>
              </a:rPr>
              <a:t>diagnosis and various therapies. </a:t>
            </a:r>
            <a:r>
              <a:rPr sz="2400" b="0" spc="-10" dirty="0">
                <a:solidFill>
                  <a:srgbClr val="444444"/>
                </a:solidFill>
                <a:latin typeface="Calibri"/>
                <a:cs typeface="Calibri"/>
              </a:rPr>
              <a:t>There </a:t>
            </a:r>
            <a:r>
              <a:rPr sz="2400" b="0" spc="-15" dirty="0">
                <a:solidFill>
                  <a:srgbClr val="444444"/>
                </a:solidFill>
                <a:latin typeface="Calibri"/>
                <a:cs typeface="Calibri"/>
              </a:rPr>
              <a:t>are </a:t>
            </a:r>
            <a:r>
              <a:rPr sz="2400" b="0" dirty="0">
                <a:solidFill>
                  <a:srgbClr val="444444"/>
                </a:solidFill>
                <a:latin typeface="Calibri"/>
                <a:cs typeface="Calibri"/>
              </a:rPr>
              <a:t>also </a:t>
            </a:r>
            <a:r>
              <a:rPr sz="2400" b="0" spc="-5" dirty="0">
                <a:solidFill>
                  <a:srgbClr val="444444"/>
                </a:solidFill>
                <a:latin typeface="Calibri"/>
                <a:cs typeface="Calibri"/>
              </a:rPr>
              <a:t>some </a:t>
            </a:r>
            <a:r>
              <a:rPr sz="2400" b="0" dirty="0">
                <a:solidFill>
                  <a:srgbClr val="444444"/>
                </a:solidFill>
                <a:latin typeface="Calibri"/>
                <a:cs typeface="Calibri"/>
              </a:rPr>
              <a:t> </a:t>
            </a:r>
            <a:r>
              <a:rPr sz="2400" b="0" spc="-5" dirty="0">
                <a:solidFill>
                  <a:srgbClr val="444444"/>
                </a:solidFill>
                <a:latin typeface="Calibri"/>
                <a:cs typeface="Calibri"/>
              </a:rPr>
              <a:t>other</a:t>
            </a:r>
            <a:r>
              <a:rPr sz="2400" b="0" spc="894" dirty="0">
                <a:solidFill>
                  <a:srgbClr val="444444"/>
                </a:solidFill>
                <a:latin typeface="Calibri"/>
                <a:cs typeface="Calibri"/>
              </a:rPr>
              <a:t> </a:t>
            </a:r>
            <a:r>
              <a:rPr sz="2400" b="0" spc="-5" dirty="0">
                <a:solidFill>
                  <a:srgbClr val="444444"/>
                </a:solidFill>
                <a:latin typeface="Calibri"/>
                <a:cs typeface="Calibri"/>
              </a:rPr>
              <a:t>applications</a:t>
            </a:r>
            <a:r>
              <a:rPr sz="2400" b="0" spc="880" dirty="0">
                <a:solidFill>
                  <a:srgbClr val="444444"/>
                </a:solidFill>
                <a:latin typeface="Calibri"/>
                <a:cs typeface="Calibri"/>
              </a:rPr>
              <a:t> </a:t>
            </a:r>
            <a:r>
              <a:rPr sz="2400" b="0" spc="-5" dirty="0">
                <a:solidFill>
                  <a:srgbClr val="444444"/>
                </a:solidFill>
                <a:latin typeface="Calibri"/>
                <a:cs typeface="Calibri"/>
              </a:rPr>
              <a:t>of</a:t>
            </a:r>
            <a:r>
              <a:rPr sz="2400" b="0" spc="885" dirty="0">
                <a:solidFill>
                  <a:srgbClr val="444444"/>
                </a:solidFill>
                <a:latin typeface="Calibri"/>
                <a:cs typeface="Calibri"/>
              </a:rPr>
              <a:t> </a:t>
            </a:r>
            <a:r>
              <a:rPr sz="2400" b="0" spc="-5" dirty="0">
                <a:solidFill>
                  <a:srgbClr val="444444"/>
                </a:solidFill>
                <a:latin typeface="Calibri"/>
                <a:cs typeface="Calibri"/>
              </a:rPr>
              <a:t>heating</a:t>
            </a:r>
            <a:r>
              <a:rPr sz="2400" b="0" spc="1420" dirty="0">
                <a:solidFill>
                  <a:srgbClr val="444444"/>
                </a:solidFill>
                <a:latin typeface="Calibri"/>
                <a:cs typeface="Calibri"/>
              </a:rPr>
              <a:t> </a:t>
            </a:r>
            <a:r>
              <a:rPr sz="2400" b="0" spc="-10" dirty="0">
                <a:solidFill>
                  <a:srgbClr val="444444"/>
                </a:solidFill>
                <a:latin typeface="Calibri"/>
                <a:cs typeface="Calibri"/>
              </a:rPr>
              <a:t>property</a:t>
            </a:r>
            <a:r>
              <a:rPr sz="2400" b="0" spc="1435" dirty="0">
                <a:solidFill>
                  <a:srgbClr val="444444"/>
                </a:solidFill>
                <a:latin typeface="Calibri"/>
                <a:cs typeface="Calibri"/>
              </a:rPr>
              <a:t> </a:t>
            </a:r>
            <a:r>
              <a:rPr sz="2400" b="0" spc="-5" dirty="0">
                <a:solidFill>
                  <a:srgbClr val="444444"/>
                </a:solidFill>
                <a:latin typeface="Calibri"/>
                <a:cs typeface="Calibri"/>
              </a:rPr>
              <a:t>of</a:t>
            </a:r>
            <a:r>
              <a:rPr sz="2400" b="0" spc="1420" dirty="0">
                <a:solidFill>
                  <a:srgbClr val="444444"/>
                </a:solidFill>
                <a:latin typeface="Calibri"/>
                <a:cs typeface="Calibri"/>
              </a:rPr>
              <a:t> </a:t>
            </a:r>
            <a:r>
              <a:rPr sz="2400" b="0" spc="-20" dirty="0">
                <a:solidFill>
                  <a:srgbClr val="444444"/>
                </a:solidFill>
                <a:latin typeface="Calibri"/>
                <a:cs typeface="Calibri"/>
              </a:rPr>
              <a:t>microwave</a:t>
            </a:r>
            <a:r>
              <a:rPr sz="2400" b="0" spc="1425" dirty="0">
                <a:solidFill>
                  <a:srgbClr val="444444"/>
                </a:solidFill>
                <a:latin typeface="Calibri"/>
                <a:cs typeface="Calibri"/>
              </a:rPr>
              <a:t> </a:t>
            </a:r>
            <a:r>
              <a:rPr sz="2400" b="0" spc="-5" dirty="0">
                <a:solidFill>
                  <a:srgbClr val="444444"/>
                </a:solidFill>
                <a:latin typeface="Calibri"/>
                <a:cs typeface="Calibri"/>
              </a:rPr>
              <a:t>such </a:t>
            </a:r>
            <a:r>
              <a:rPr sz="2400" b="0" spc="-535" dirty="0">
                <a:solidFill>
                  <a:srgbClr val="444444"/>
                </a:solidFill>
                <a:latin typeface="Calibri"/>
                <a:cs typeface="Calibri"/>
              </a:rPr>
              <a:t> </a:t>
            </a:r>
            <a:r>
              <a:rPr sz="2400" b="0" dirty="0">
                <a:solidFill>
                  <a:srgbClr val="444444"/>
                </a:solidFill>
                <a:latin typeface="Calibri"/>
                <a:cs typeface="Calibri"/>
              </a:rPr>
              <a:t>as</a:t>
            </a:r>
            <a:r>
              <a:rPr sz="2400" b="0" spc="-25" dirty="0">
                <a:solidFill>
                  <a:srgbClr val="444444"/>
                </a:solidFill>
                <a:latin typeface="Calibri"/>
                <a:cs typeface="Calibri"/>
              </a:rPr>
              <a:t> </a:t>
            </a:r>
            <a:r>
              <a:rPr sz="2400" b="0" dirty="0">
                <a:solidFill>
                  <a:srgbClr val="444444"/>
                </a:solidFill>
                <a:latin typeface="Calibri"/>
                <a:cs typeface="Calibri"/>
              </a:rPr>
              <a:t>Drying,</a:t>
            </a:r>
            <a:r>
              <a:rPr sz="2400" b="0" spc="-10" dirty="0">
                <a:solidFill>
                  <a:srgbClr val="444444"/>
                </a:solidFill>
                <a:latin typeface="Calibri"/>
                <a:cs typeface="Calibri"/>
              </a:rPr>
              <a:t> Precooking</a:t>
            </a:r>
            <a:r>
              <a:rPr sz="2400" b="0" spc="-5" dirty="0">
                <a:solidFill>
                  <a:srgbClr val="444444"/>
                </a:solidFill>
                <a:latin typeface="Calibri"/>
                <a:cs typeface="Calibri"/>
              </a:rPr>
              <a:t> </a:t>
            </a:r>
            <a:r>
              <a:rPr sz="2400" b="0" dirty="0">
                <a:solidFill>
                  <a:srgbClr val="444444"/>
                </a:solidFill>
                <a:latin typeface="Calibri"/>
                <a:cs typeface="Calibri"/>
              </a:rPr>
              <a:t>and</a:t>
            </a:r>
            <a:r>
              <a:rPr sz="2400" b="0" spc="-5" dirty="0">
                <a:solidFill>
                  <a:srgbClr val="444444"/>
                </a:solidFill>
                <a:latin typeface="Calibri"/>
                <a:cs typeface="Calibri"/>
              </a:rPr>
              <a:t> </a:t>
            </a:r>
            <a:r>
              <a:rPr sz="2400" b="0" spc="-10" dirty="0">
                <a:solidFill>
                  <a:srgbClr val="444444"/>
                </a:solidFill>
                <a:latin typeface="Calibri"/>
                <a:cs typeface="Calibri"/>
              </a:rPr>
              <a:t>Moisture </a:t>
            </a:r>
            <a:r>
              <a:rPr sz="2400" b="0" spc="-5" dirty="0">
                <a:solidFill>
                  <a:srgbClr val="444444"/>
                </a:solidFill>
                <a:latin typeface="Calibri"/>
                <a:cs typeface="Calibri"/>
              </a:rPr>
              <a:t>Leveling</a:t>
            </a:r>
            <a:r>
              <a:rPr sz="1800" b="0" i="1" spc="-5" dirty="0">
                <a:solidFill>
                  <a:srgbClr val="444444"/>
                </a:solidFill>
                <a:latin typeface="Arial"/>
                <a:cs typeface="Arial"/>
              </a:rPr>
              <a:t>.</a:t>
            </a:r>
            <a:endParaRPr sz="1800">
              <a:latin typeface="Arial"/>
              <a:cs typeface="Arial"/>
            </a:endParaRPr>
          </a:p>
        </p:txBody>
      </p:sp>
      <p:sp>
        <p:nvSpPr>
          <p:cNvPr id="4" name="object 4"/>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12</a:t>
            </a:fld>
            <a:endParaRPr sz="1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9678" y="208279"/>
            <a:ext cx="2103755" cy="452120"/>
          </a:xfrm>
          <a:prstGeom prst="rect">
            <a:avLst/>
          </a:prstGeom>
        </p:spPr>
        <p:txBody>
          <a:bodyPr vert="horz" wrap="square" lIns="0" tIns="12065" rIns="0" bIns="0" rtlCol="0">
            <a:spAutoFit/>
          </a:bodyPr>
          <a:lstStyle/>
          <a:p>
            <a:pPr marL="12700">
              <a:lnSpc>
                <a:spcPct val="100000"/>
              </a:lnSpc>
              <a:spcBef>
                <a:spcPts val="95"/>
              </a:spcBef>
            </a:pPr>
            <a:r>
              <a:rPr spc="-80" dirty="0"/>
              <a:t>WAVE</a:t>
            </a:r>
            <a:r>
              <a:rPr spc="-50" dirty="0"/>
              <a:t> </a:t>
            </a:r>
            <a:r>
              <a:rPr spc="-15" dirty="0"/>
              <a:t>GUIDES</a:t>
            </a:r>
          </a:p>
        </p:txBody>
      </p:sp>
      <p:sp>
        <p:nvSpPr>
          <p:cNvPr id="4" name="object 4"/>
          <p:cNvSpPr txBox="1"/>
          <p:nvPr/>
        </p:nvSpPr>
        <p:spPr>
          <a:xfrm>
            <a:off x="307340" y="1080261"/>
            <a:ext cx="8759190" cy="4415790"/>
          </a:xfrm>
          <a:prstGeom prst="rect">
            <a:avLst/>
          </a:prstGeom>
        </p:spPr>
        <p:txBody>
          <a:bodyPr vert="horz" wrap="square" lIns="0" tIns="12700" rIns="0" bIns="0" rtlCol="0">
            <a:spAutoFit/>
          </a:bodyPr>
          <a:lstStyle/>
          <a:p>
            <a:pPr marL="12700" marR="5080" algn="just">
              <a:lnSpc>
                <a:spcPct val="100000"/>
              </a:lnSpc>
              <a:spcBef>
                <a:spcPts val="100"/>
              </a:spcBef>
              <a:buSzPct val="95833"/>
              <a:buFont typeface="Wingdings"/>
              <a:buChar char=""/>
              <a:tabLst>
                <a:tab pos="255904" algn="l"/>
              </a:tabLst>
            </a:pPr>
            <a:r>
              <a:rPr sz="2400" dirty="0">
                <a:latin typeface="Calibri"/>
                <a:cs typeface="Calibri"/>
              </a:rPr>
              <a:t>A </a:t>
            </a:r>
            <a:r>
              <a:rPr sz="2400" spc="-10" dirty="0">
                <a:latin typeface="Calibri"/>
                <a:cs typeface="Calibri"/>
              </a:rPr>
              <a:t>hollow metallic </a:t>
            </a:r>
            <a:r>
              <a:rPr sz="2400" dirty="0">
                <a:latin typeface="Calibri"/>
                <a:cs typeface="Calibri"/>
              </a:rPr>
              <a:t>tube </a:t>
            </a:r>
            <a:r>
              <a:rPr sz="2400" spc="-5" dirty="0">
                <a:latin typeface="Calibri"/>
                <a:cs typeface="Calibri"/>
              </a:rPr>
              <a:t>of </a:t>
            </a:r>
            <a:r>
              <a:rPr sz="2400" dirty="0">
                <a:latin typeface="Calibri"/>
                <a:cs typeface="Calibri"/>
              </a:rPr>
              <a:t>the </a:t>
            </a:r>
            <a:r>
              <a:rPr sz="2400" spc="-10" dirty="0">
                <a:latin typeface="Calibri"/>
                <a:cs typeface="Calibri"/>
              </a:rPr>
              <a:t>uniform cross </a:t>
            </a:r>
            <a:r>
              <a:rPr sz="2400" spc="-5" dirty="0">
                <a:latin typeface="Calibri"/>
                <a:cs typeface="Calibri"/>
              </a:rPr>
              <a:t>section </a:t>
            </a:r>
            <a:r>
              <a:rPr sz="2400" spc="-20" dirty="0">
                <a:latin typeface="Calibri"/>
                <a:cs typeface="Calibri"/>
              </a:rPr>
              <a:t>for </a:t>
            </a:r>
            <a:r>
              <a:rPr sz="2400" spc="-10" dirty="0">
                <a:latin typeface="Calibri"/>
                <a:cs typeface="Calibri"/>
              </a:rPr>
              <a:t>transmitting </a:t>
            </a:r>
            <a:r>
              <a:rPr sz="2400" spc="-5" dirty="0">
                <a:latin typeface="Calibri"/>
                <a:cs typeface="Calibri"/>
              </a:rPr>
              <a:t> </a:t>
            </a:r>
            <a:r>
              <a:rPr sz="2400" spc="-10" dirty="0">
                <a:latin typeface="Calibri"/>
                <a:cs typeface="Calibri"/>
              </a:rPr>
              <a:t>electromagnetic</a:t>
            </a:r>
            <a:r>
              <a:rPr sz="2400" spc="240" dirty="0">
                <a:latin typeface="Calibri"/>
                <a:cs typeface="Calibri"/>
              </a:rPr>
              <a:t> </a:t>
            </a:r>
            <a:r>
              <a:rPr sz="2400" spc="-20" dirty="0">
                <a:latin typeface="Calibri"/>
                <a:cs typeface="Calibri"/>
              </a:rPr>
              <a:t>waves</a:t>
            </a:r>
            <a:r>
              <a:rPr sz="2400" spc="240" dirty="0">
                <a:latin typeface="Calibri"/>
                <a:cs typeface="Calibri"/>
              </a:rPr>
              <a:t> </a:t>
            </a:r>
            <a:r>
              <a:rPr sz="2400" spc="-10" dirty="0">
                <a:latin typeface="Calibri"/>
                <a:cs typeface="Calibri"/>
              </a:rPr>
              <a:t>by</a:t>
            </a:r>
            <a:r>
              <a:rPr sz="2400" spc="250" dirty="0">
                <a:latin typeface="Calibri"/>
                <a:cs typeface="Calibri"/>
              </a:rPr>
              <a:t> </a:t>
            </a:r>
            <a:r>
              <a:rPr sz="2400" spc="-10" dirty="0">
                <a:latin typeface="Calibri"/>
                <a:cs typeface="Calibri"/>
              </a:rPr>
              <a:t>successive</a:t>
            </a:r>
            <a:r>
              <a:rPr sz="2400" spc="254" dirty="0">
                <a:latin typeface="Calibri"/>
                <a:cs typeface="Calibri"/>
              </a:rPr>
              <a:t> </a:t>
            </a:r>
            <a:r>
              <a:rPr sz="2400" spc="-10" dirty="0">
                <a:latin typeface="Calibri"/>
                <a:cs typeface="Calibri"/>
              </a:rPr>
              <a:t>reflections</a:t>
            </a:r>
            <a:r>
              <a:rPr sz="2400" spc="245" dirty="0">
                <a:latin typeface="Calibri"/>
                <a:cs typeface="Calibri"/>
              </a:rPr>
              <a:t> </a:t>
            </a:r>
            <a:r>
              <a:rPr sz="2400" spc="-15" dirty="0">
                <a:latin typeface="Calibri"/>
                <a:cs typeface="Calibri"/>
              </a:rPr>
              <a:t>from</a:t>
            </a:r>
            <a:r>
              <a:rPr sz="2400" spc="245" dirty="0">
                <a:latin typeface="Calibri"/>
                <a:cs typeface="Calibri"/>
              </a:rPr>
              <a:t> </a:t>
            </a:r>
            <a:r>
              <a:rPr sz="2400" dirty="0">
                <a:latin typeface="Calibri"/>
                <a:cs typeface="Calibri"/>
              </a:rPr>
              <a:t>the</a:t>
            </a:r>
            <a:r>
              <a:rPr sz="2400" spc="250" dirty="0">
                <a:latin typeface="Calibri"/>
                <a:cs typeface="Calibri"/>
              </a:rPr>
              <a:t> </a:t>
            </a:r>
            <a:r>
              <a:rPr sz="2400" spc="-5" dirty="0">
                <a:latin typeface="Calibri"/>
                <a:cs typeface="Calibri"/>
              </a:rPr>
              <a:t>inner</a:t>
            </a:r>
            <a:r>
              <a:rPr sz="2400" spc="254" dirty="0">
                <a:latin typeface="Calibri"/>
                <a:cs typeface="Calibri"/>
              </a:rPr>
              <a:t> </a:t>
            </a:r>
            <a:r>
              <a:rPr sz="2400" spc="-5" dirty="0">
                <a:latin typeface="Calibri"/>
                <a:cs typeface="Calibri"/>
              </a:rPr>
              <a:t>walls </a:t>
            </a:r>
            <a:r>
              <a:rPr sz="2400" spc="-530" dirty="0">
                <a:latin typeface="Calibri"/>
                <a:cs typeface="Calibri"/>
              </a:rPr>
              <a:t> </a:t>
            </a:r>
            <a:r>
              <a:rPr sz="2400" spc="-5" dirty="0">
                <a:latin typeface="Calibri"/>
                <a:cs typeface="Calibri"/>
              </a:rPr>
              <a:t>of</a:t>
            </a:r>
            <a:r>
              <a:rPr sz="2400" spc="-20" dirty="0">
                <a:latin typeface="Calibri"/>
                <a:cs typeface="Calibri"/>
              </a:rPr>
              <a:t> </a:t>
            </a:r>
            <a:r>
              <a:rPr sz="2400" dirty="0">
                <a:latin typeface="Calibri"/>
                <a:cs typeface="Calibri"/>
              </a:rPr>
              <a:t>the tube is</a:t>
            </a:r>
            <a:r>
              <a:rPr sz="2400" spc="-10" dirty="0">
                <a:latin typeface="Calibri"/>
                <a:cs typeface="Calibri"/>
              </a:rPr>
              <a:t> </a:t>
            </a:r>
            <a:r>
              <a:rPr sz="2400" spc="-5" dirty="0">
                <a:latin typeface="Calibri"/>
                <a:cs typeface="Calibri"/>
              </a:rPr>
              <a:t>called</a:t>
            </a:r>
            <a:r>
              <a:rPr sz="2400" spc="-15" dirty="0">
                <a:latin typeface="Calibri"/>
                <a:cs typeface="Calibri"/>
              </a:rPr>
              <a:t> </a:t>
            </a:r>
            <a:r>
              <a:rPr sz="2400" dirty="0">
                <a:latin typeface="Calibri"/>
                <a:cs typeface="Calibri"/>
              </a:rPr>
              <a:t>as</a:t>
            </a:r>
            <a:r>
              <a:rPr sz="2400" spc="-10" dirty="0">
                <a:latin typeface="Calibri"/>
                <a:cs typeface="Calibri"/>
              </a:rPr>
              <a:t> </a:t>
            </a:r>
            <a:r>
              <a:rPr sz="2400" dirty="0">
                <a:latin typeface="Calibri"/>
                <a:cs typeface="Calibri"/>
              </a:rPr>
              <a:t>a</a:t>
            </a:r>
            <a:r>
              <a:rPr sz="2400" spc="-15" dirty="0">
                <a:latin typeface="Calibri"/>
                <a:cs typeface="Calibri"/>
              </a:rPr>
              <a:t> Waveguide.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12700" marR="6350" algn="just">
              <a:lnSpc>
                <a:spcPct val="100000"/>
              </a:lnSpc>
              <a:spcBef>
                <a:spcPts val="5"/>
              </a:spcBef>
              <a:buSzPct val="95833"/>
              <a:buFont typeface="Wingdings"/>
              <a:buChar char=""/>
              <a:tabLst>
                <a:tab pos="255904" algn="l"/>
              </a:tabLst>
            </a:pPr>
            <a:r>
              <a:rPr sz="2400" spc="-15" dirty="0">
                <a:latin typeface="Calibri"/>
                <a:cs typeface="Calibri"/>
              </a:rPr>
              <a:t>Microwaves </a:t>
            </a:r>
            <a:r>
              <a:rPr sz="2400" spc="-20" dirty="0">
                <a:latin typeface="Calibri"/>
                <a:cs typeface="Calibri"/>
              </a:rPr>
              <a:t>propagate </a:t>
            </a:r>
            <a:r>
              <a:rPr sz="2400" spc="-10" dirty="0">
                <a:latin typeface="Calibri"/>
                <a:cs typeface="Calibri"/>
              </a:rPr>
              <a:t>through </a:t>
            </a:r>
            <a:r>
              <a:rPr sz="2400" spc="-20" dirty="0">
                <a:latin typeface="Calibri"/>
                <a:cs typeface="Calibri"/>
              </a:rPr>
              <a:t>microwave </a:t>
            </a:r>
            <a:r>
              <a:rPr sz="2400" spc="-10" dirty="0">
                <a:latin typeface="Calibri"/>
                <a:cs typeface="Calibri"/>
              </a:rPr>
              <a:t>circuits, components </a:t>
            </a:r>
            <a:r>
              <a:rPr sz="2400" dirty="0">
                <a:latin typeface="Calibri"/>
                <a:cs typeface="Calibri"/>
              </a:rPr>
              <a:t>and </a:t>
            </a:r>
            <a:r>
              <a:rPr sz="2400" spc="-530" dirty="0">
                <a:latin typeface="Calibri"/>
                <a:cs typeface="Calibri"/>
              </a:rPr>
              <a:t> </a:t>
            </a:r>
            <a:r>
              <a:rPr sz="2400" spc="-5" dirty="0">
                <a:latin typeface="Calibri"/>
                <a:cs typeface="Calibri"/>
              </a:rPr>
              <a:t>devices, </a:t>
            </a:r>
            <a:r>
              <a:rPr sz="2400" dirty="0">
                <a:latin typeface="Calibri"/>
                <a:cs typeface="Calibri"/>
              </a:rPr>
              <a:t>which act as a </a:t>
            </a:r>
            <a:r>
              <a:rPr sz="2400" spc="-5" dirty="0">
                <a:latin typeface="Calibri"/>
                <a:cs typeface="Calibri"/>
              </a:rPr>
              <a:t>part of </a:t>
            </a:r>
            <a:r>
              <a:rPr sz="2400" spc="-20" dirty="0">
                <a:latin typeface="Calibri"/>
                <a:cs typeface="Calibri"/>
              </a:rPr>
              <a:t>Microwave </a:t>
            </a:r>
            <a:r>
              <a:rPr sz="2400" spc="-5" dirty="0">
                <a:latin typeface="Calibri"/>
                <a:cs typeface="Calibri"/>
              </a:rPr>
              <a:t>transmission </a:t>
            </a:r>
            <a:r>
              <a:rPr sz="2400" dirty="0">
                <a:latin typeface="Calibri"/>
                <a:cs typeface="Calibri"/>
              </a:rPr>
              <a:t>lines, </a:t>
            </a:r>
            <a:r>
              <a:rPr sz="2400" spc="-15" dirty="0">
                <a:latin typeface="Calibri"/>
                <a:cs typeface="Calibri"/>
              </a:rPr>
              <a:t>broadly </a:t>
            </a:r>
            <a:r>
              <a:rPr sz="2400" spc="-10" dirty="0">
                <a:latin typeface="Calibri"/>
                <a:cs typeface="Calibri"/>
              </a:rPr>
              <a:t> </a:t>
            </a:r>
            <a:r>
              <a:rPr sz="2400" spc="-5" dirty="0">
                <a:latin typeface="Calibri"/>
                <a:cs typeface="Calibri"/>
              </a:rPr>
              <a:t>called</a:t>
            </a:r>
            <a:r>
              <a:rPr sz="2400" spc="-25" dirty="0">
                <a:latin typeface="Calibri"/>
                <a:cs typeface="Calibri"/>
              </a:rPr>
              <a:t> </a:t>
            </a:r>
            <a:r>
              <a:rPr sz="2400" dirty="0">
                <a:latin typeface="Calibri"/>
                <a:cs typeface="Calibri"/>
              </a:rPr>
              <a:t>as</a:t>
            </a:r>
            <a:r>
              <a:rPr sz="2400" spc="-10" dirty="0">
                <a:latin typeface="Calibri"/>
                <a:cs typeface="Calibri"/>
              </a:rPr>
              <a:t> </a:t>
            </a:r>
            <a:r>
              <a:rPr sz="2400" spc="-15" dirty="0">
                <a:latin typeface="Calibri"/>
                <a:cs typeface="Calibri"/>
              </a:rPr>
              <a:t>Waveguides.</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12700" marR="6350" algn="just">
              <a:lnSpc>
                <a:spcPct val="100000"/>
              </a:lnSpc>
              <a:buSzPct val="95833"/>
              <a:buFont typeface="Wingdings"/>
              <a:buChar char=""/>
              <a:tabLst>
                <a:tab pos="255904" algn="l"/>
              </a:tabLst>
            </a:pPr>
            <a:r>
              <a:rPr sz="2400" dirty="0">
                <a:latin typeface="Calibri"/>
                <a:cs typeface="Calibri"/>
              </a:rPr>
              <a:t>A </a:t>
            </a:r>
            <a:r>
              <a:rPr sz="2400" spc="-15" dirty="0">
                <a:latin typeface="Calibri"/>
                <a:cs typeface="Calibri"/>
              </a:rPr>
              <a:t>waveguide </a:t>
            </a:r>
            <a:r>
              <a:rPr sz="2400" dirty="0">
                <a:latin typeface="Calibri"/>
                <a:cs typeface="Calibri"/>
              </a:rPr>
              <a:t>is </a:t>
            </a:r>
            <a:r>
              <a:rPr sz="2400" spc="-10" dirty="0">
                <a:latin typeface="Calibri"/>
                <a:cs typeface="Calibri"/>
              </a:rPr>
              <a:t>generally </a:t>
            </a:r>
            <a:r>
              <a:rPr sz="2400" spc="-20" dirty="0">
                <a:latin typeface="Calibri"/>
                <a:cs typeface="Calibri"/>
              </a:rPr>
              <a:t>preferred </a:t>
            </a:r>
            <a:r>
              <a:rPr sz="2400" spc="5" dirty="0">
                <a:latin typeface="Calibri"/>
                <a:cs typeface="Calibri"/>
              </a:rPr>
              <a:t>in </a:t>
            </a:r>
            <a:r>
              <a:rPr sz="2400" spc="-20" dirty="0">
                <a:latin typeface="Calibri"/>
                <a:cs typeface="Calibri"/>
              </a:rPr>
              <a:t>microwave </a:t>
            </a:r>
            <a:r>
              <a:rPr sz="2400" spc="-10" dirty="0">
                <a:latin typeface="Calibri"/>
                <a:cs typeface="Calibri"/>
              </a:rPr>
              <a:t>communications. </a:t>
            </a:r>
            <a:r>
              <a:rPr sz="2400" dirty="0">
                <a:latin typeface="Calibri"/>
                <a:cs typeface="Calibri"/>
              </a:rPr>
              <a:t>A </a:t>
            </a:r>
            <a:r>
              <a:rPr sz="2400" spc="5" dirty="0">
                <a:latin typeface="Calibri"/>
                <a:cs typeface="Calibri"/>
              </a:rPr>
              <a:t> </a:t>
            </a:r>
            <a:r>
              <a:rPr sz="2400" spc="-10" dirty="0">
                <a:latin typeface="Calibri"/>
                <a:cs typeface="Calibri"/>
              </a:rPr>
              <a:t>waveguide is </a:t>
            </a:r>
            <a:r>
              <a:rPr sz="2400" dirty="0">
                <a:latin typeface="Calibri"/>
                <a:cs typeface="Calibri"/>
              </a:rPr>
              <a:t>a </a:t>
            </a:r>
            <a:r>
              <a:rPr sz="2400" spc="-5" dirty="0">
                <a:latin typeface="Calibri"/>
                <a:cs typeface="Calibri"/>
              </a:rPr>
              <a:t>special </a:t>
            </a:r>
            <a:r>
              <a:rPr sz="2400" spc="-20" dirty="0">
                <a:latin typeface="Calibri"/>
                <a:cs typeface="Calibri"/>
              </a:rPr>
              <a:t>form </a:t>
            </a:r>
            <a:r>
              <a:rPr sz="2400" spc="-5" dirty="0">
                <a:latin typeface="Calibri"/>
                <a:cs typeface="Calibri"/>
              </a:rPr>
              <a:t>of </a:t>
            </a:r>
            <a:r>
              <a:rPr sz="2400" dirty="0">
                <a:latin typeface="Calibri"/>
                <a:cs typeface="Calibri"/>
              </a:rPr>
              <a:t>a </a:t>
            </a:r>
            <a:r>
              <a:rPr sz="2400" spc="-10" dirty="0">
                <a:latin typeface="Calibri"/>
                <a:cs typeface="Calibri"/>
              </a:rPr>
              <a:t>transmission </a:t>
            </a:r>
            <a:r>
              <a:rPr sz="2400" spc="-5" dirty="0">
                <a:latin typeface="Calibri"/>
                <a:cs typeface="Calibri"/>
              </a:rPr>
              <a:t>line, </a:t>
            </a:r>
            <a:r>
              <a:rPr sz="2400" dirty="0">
                <a:latin typeface="Calibri"/>
                <a:cs typeface="Calibri"/>
              </a:rPr>
              <a:t>which </a:t>
            </a:r>
            <a:r>
              <a:rPr sz="2400" spc="-10" dirty="0">
                <a:latin typeface="Calibri"/>
                <a:cs typeface="Calibri"/>
              </a:rPr>
              <a:t>is </a:t>
            </a:r>
            <a:r>
              <a:rPr sz="2400" dirty="0">
                <a:latin typeface="Calibri"/>
                <a:cs typeface="Calibri"/>
              </a:rPr>
              <a:t>a </a:t>
            </a:r>
            <a:r>
              <a:rPr sz="2400" spc="-10" dirty="0">
                <a:latin typeface="Calibri"/>
                <a:cs typeface="Calibri"/>
              </a:rPr>
              <a:t>hollow </a:t>
            </a:r>
            <a:r>
              <a:rPr sz="2400" spc="-5" dirty="0">
                <a:latin typeface="Calibri"/>
                <a:cs typeface="Calibri"/>
              </a:rPr>
              <a:t> </a:t>
            </a:r>
            <a:r>
              <a:rPr sz="2400" spc="-10" dirty="0">
                <a:latin typeface="Calibri"/>
                <a:cs typeface="Calibri"/>
              </a:rPr>
              <a:t>metal </a:t>
            </a:r>
            <a:r>
              <a:rPr sz="2400" dirty="0">
                <a:latin typeface="Calibri"/>
                <a:cs typeface="Calibri"/>
              </a:rPr>
              <a:t>tube. </a:t>
            </a:r>
            <a:r>
              <a:rPr sz="2400" spc="-15" dirty="0">
                <a:latin typeface="Calibri"/>
                <a:cs typeface="Calibri"/>
              </a:rPr>
              <a:t>Unlike </a:t>
            </a:r>
            <a:r>
              <a:rPr sz="2400" dirty="0">
                <a:latin typeface="Calibri"/>
                <a:cs typeface="Calibri"/>
              </a:rPr>
              <a:t>the </a:t>
            </a:r>
            <a:r>
              <a:rPr sz="2400" spc="-10" dirty="0">
                <a:latin typeface="Calibri"/>
                <a:cs typeface="Calibri"/>
              </a:rPr>
              <a:t>transmission </a:t>
            </a:r>
            <a:r>
              <a:rPr sz="2400" spc="-5" dirty="0">
                <a:latin typeface="Calibri"/>
                <a:cs typeface="Calibri"/>
              </a:rPr>
              <a:t>line, </a:t>
            </a:r>
            <a:r>
              <a:rPr sz="2400" dirty="0">
                <a:latin typeface="Calibri"/>
                <a:cs typeface="Calibri"/>
              </a:rPr>
              <a:t>the </a:t>
            </a:r>
            <a:r>
              <a:rPr sz="2400" spc="-15" dirty="0">
                <a:latin typeface="Calibri"/>
                <a:cs typeface="Calibri"/>
              </a:rPr>
              <a:t>waveguide </a:t>
            </a:r>
            <a:r>
              <a:rPr sz="2400" spc="-5" dirty="0">
                <a:latin typeface="Calibri"/>
                <a:cs typeface="Calibri"/>
              </a:rPr>
              <a:t>has no </a:t>
            </a:r>
            <a:r>
              <a:rPr sz="2400" spc="-10" dirty="0">
                <a:latin typeface="Calibri"/>
                <a:cs typeface="Calibri"/>
              </a:rPr>
              <a:t>center </a:t>
            </a:r>
            <a:r>
              <a:rPr sz="2400" spc="-5" dirty="0">
                <a:latin typeface="Calibri"/>
                <a:cs typeface="Calibri"/>
              </a:rPr>
              <a:t> </a:t>
            </a:r>
            <a:r>
              <a:rPr sz="2400" spc="-35" dirty="0">
                <a:latin typeface="Calibri"/>
                <a:cs typeface="Calibri"/>
              </a:rPr>
              <a:t>conductor.</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13</a:t>
            </a:fld>
            <a:endParaRPr sz="1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48234"/>
            <a:ext cx="4585335" cy="452120"/>
          </a:xfrm>
          <a:prstGeom prst="rect">
            <a:avLst/>
          </a:prstGeom>
        </p:spPr>
        <p:txBody>
          <a:bodyPr vert="horz" wrap="square" lIns="0" tIns="12065" rIns="0" bIns="0" rtlCol="0">
            <a:spAutoFit/>
          </a:bodyPr>
          <a:lstStyle/>
          <a:p>
            <a:pPr marL="12700">
              <a:lnSpc>
                <a:spcPct val="100000"/>
              </a:lnSpc>
              <a:spcBef>
                <a:spcPts val="95"/>
              </a:spcBef>
            </a:pPr>
            <a:r>
              <a:rPr spc="-55" dirty="0"/>
              <a:t>ADVANTAGES</a:t>
            </a:r>
            <a:r>
              <a:rPr spc="5" dirty="0"/>
              <a:t> </a:t>
            </a:r>
            <a:r>
              <a:rPr spc="-5" dirty="0"/>
              <a:t>OF</a:t>
            </a:r>
            <a:r>
              <a:rPr spc="-20" dirty="0"/>
              <a:t> </a:t>
            </a:r>
            <a:r>
              <a:rPr spc="-40" dirty="0"/>
              <a:t>WAVEGUIDES</a:t>
            </a:r>
          </a:p>
        </p:txBody>
      </p:sp>
      <p:sp>
        <p:nvSpPr>
          <p:cNvPr id="4" name="object 4"/>
          <p:cNvSpPr txBox="1"/>
          <p:nvPr/>
        </p:nvSpPr>
        <p:spPr>
          <a:xfrm>
            <a:off x="383540" y="1156461"/>
            <a:ext cx="8072120" cy="3683635"/>
          </a:xfrm>
          <a:prstGeom prst="rect">
            <a:avLst/>
          </a:prstGeom>
        </p:spPr>
        <p:txBody>
          <a:bodyPr vert="horz" wrap="square" lIns="0" tIns="12700" rIns="0" bIns="0" rtlCol="0">
            <a:spAutoFit/>
          </a:bodyPr>
          <a:lstStyle/>
          <a:p>
            <a:pPr marL="255270" indent="-243204">
              <a:lnSpc>
                <a:spcPct val="100000"/>
              </a:lnSpc>
              <a:spcBef>
                <a:spcPts val="100"/>
              </a:spcBef>
              <a:buSzPct val="95833"/>
              <a:buFont typeface="Wingdings"/>
              <a:buChar char=""/>
              <a:tabLst>
                <a:tab pos="255904" algn="l"/>
              </a:tabLst>
            </a:pPr>
            <a:r>
              <a:rPr sz="2400" spc="-15" dirty="0">
                <a:latin typeface="Calibri"/>
                <a:cs typeface="Calibri"/>
              </a:rPr>
              <a:t>Waveguides</a:t>
            </a:r>
            <a:r>
              <a:rPr sz="2400" spc="-25" dirty="0">
                <a:latin typeface="Calibri"/>
                <a:cs typeface="Calibri"/>
              </a:rPr>
              <a:t> </a:t>
            </a:r>
            <a:r>
              <a:rPr sz="2400" spc="-15" dirty="0">
                <a:latin typeface="Calibri"/>
                <a:cs typeface="Calibri"/>
              </a:rPr>
              <a:t>are</a:t>
            </a:r>
            <a:r>
              <a:rPr sz="2400" spc="-5" dirty="0">
                <a:latin typeface="Calibri"/>
                <a:cs typeface="Calibri"/>
              </a:rPr>
              <a:t> </a:t>
            </a:r>
            <a:r>
              <a:rPr sz="2400" spc="-15" dirty="0">
                <a:latin typeface="Calibri"/>
                <a:cs typeface="Calibri"/>
              </a:rPr>
              <a:t>easy</a:t>
            </a:r>
            <a:r>
              <a:rPr sz="2400" dirty="0">
                <a:latin typeface="Calibri"/>
                <a:cs typeface="Calibri"/>
              </a:rPr>
              <a:t> </a:t>
            </a:r>
            <a:r>
              <a:rPr sz="2400" spc="-15" dirty="0">
                <a:latin typeface="Calibri"/>
                <a:cs typeface="Calibri"/>
              </a:rPr>
              <a:t>to </a:t>
            </a:r>
            <a:r>
              <a:rPr sz="2400" spc="-10" dirty="0">
                <a:latin typeface="Calibri"/>
                <a:cs typeface="Calibri"/>
              </a:rPr>
              <a:t>manufacture.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spcBef>
                <a:spcPts val="5"/>
              </a:spcBef>
              <a:buSzPct val="95833"/>
              <a:buFont typeface="Wingdings"/>
              <a:buChar char=""/>
              <a:tabLst>
                <a:tab pos="255904" algn="l"/>
              </a:tabLst>
            </a:pPr>
            <a:r>
              <a:rPr sz="2400" spc="-10" dirty="0">
                <a:latin typeface="Calibri"/>
                <a:cs typeface="Calibri"/>
              </a:rPr>
              <a:t>They can</a:t>
            </a:r>
            <a:r>
              <a:rPr sz="2400" dirty="0">
                <a:latin typeface="Calibri"/>
                <a:cs typeface="Calibri"/>
              </a:rPr>
              <a:t> </a:t>
            </a:r>
            <a:r>
              <a:rPr sz="2400" spc="-5" dirty="0">
                <a:latin typeface="Calibri"/>
                <a:cs typeface="Calibri"/>
              </a:rPr>
              <a:t>handle</a:t>
            </a:r>
            <a:r>
              <a:rPr sz="2400" spc="5" dirty="0">
                <a:latin typeface="Calibri"/>
                <a:cs typeface="Calibri"/>
              </a:rPr>
              <a:t> </a:t>
            </a:r>
            <a:r>
              <a:rPr sz="2400" spc="-5" dirty="0">
                <a:latin typeface="Calibri"/>
                <a:cs typeface="Calibri"/>
              </a:rPr>
              <a:t>very</a:t>
            </a:r>
            <a:r>
              <a:rPr sz="2400" spc="15" dirty="0">
                <a:latin typeface="Calibri"/>
                <a:cs typeface="Calibri"/>
              </a:rPr>
              <a:t> </a:t>
            </a:r>
            <a:r>
              <a:rPr sz="2400" spc="-15" dirty="0">
                <a:latin typeface="Calibri"/>
                <a:cs typeface="Calibri"/>
              </a:rPr>
              <a:t>large power</a:t>
            </a:r>
            <a:r>
              <a:rPr sz="2400" spc="25" dirty="0">
                <a:latin typeface="Calibri"/>
                <a:cs typeface="Calibri"/>
              </a:rPr>
              <a:t> </a:t>
            </a:r>
            <a:r>
              <a:rPr sz="2400" spc="-5" dirty="0">
                <a:latin typeface="Calibri"/>
                <a:cs typeface="Calibri"/>
              </a:rPr>
              <a:t>(in</a:t>
            </a:r>
            <a:r>
              <a:rPr sz="2400" spc="-15" dirty="0">
                <a:latin typeface="Calibri"/>
                <a:cs typeface="Calibri"/>
              </a:rPr>
              <a:t> kilowatts)</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buSzPct val="95833"/>
              <a:buFont typeface="Wingdings"/>
              <a:buChar char=""/>
              <a:tabLst>
                <a:tab pos="255904" algn="l"/>
              </a:tabLst>
            </a:pPr>
            <a:r>
              <a:rPr sz="2400" spc="-20" dirty="0">
                <a:latin typeface="Calibri"/>
                <a:cs typeface="Calibri"/>
              </a:rPr>
              <a:t>Power</a:t>
            </a:r>
            <a:r>
              <a:rPr sz="2400" spc="-15" dirty="0">
                <a:latin typeface="Calibri"/>
                <a:cs typeface="Calibri"/>
              </a:rPr>
              <a:t> </a:t>
            </a:r>
            <a:r>
              <a:rPr sz="2400" spc="-5" dirty="0">
                <a:latin typeface="Calibri"/>
                <a:cs typeface="Calibri"/>
              </a:rPr>
              <a:t>loss</a:t>
            </a:r>
            <a:r>
              <a:rPr sz="2400" spc="-20" dirty="0">
                <a:latin typeface="Calibri"/>
                <a:cs typeface="Calibri"/>
              </a:rPr>
              <a:t> </a:t>
            </a:r>
            <a:r>
              <a:rPr sz="2400" dirty="0">
                <a:latin typeface="Calibri"/>
                <a:cs typeface="Calibri"/>
              </a:rPr>
              <a:t>is</a:t>
            </a:r>
            <a:r>
              <a:rPr sz="2400" spc="-20" dirty="0">
                <a:latin typeface="Calibri"/>
                <a:cs typeface="Calibri"/>
              </a:rPr>
              <a:t> </a:t>
            </a:r>
            <a:r>
              <a:rPr sz="2400" spc="-5" dirty="0">
                <a:latin typeface="Calibri"/>
                <a:cs typeface="Calibri"/>
              </a:rPr>
              <a:t>very</a:t>
            </a:r>
            <a:r>
              <a:rPr sz="2400" dirty="0">
                <a:latin typeface="Calibri"/>
                <a:cs typeface="Calibri"/>
              </a:rPr>
              <a:t> </a:t>
            </a:r>
            <a:r>
              <a:rPr sz="2400" spc="-5" dirty="0">
                <a:latin typeface="Calibri"/>
                <a:cs typeface="Calibri"/>
              </a:rPr>
              <a:t>negligible </a:t>
            </a:r>
            <a:r>
              <a:rPr sz="2400" dirty="0">
                <a:latin typeface="Calibri"/>
                <a:cs typeface="Calibri"/>
              </a:rPr>
              <a:t>in</a:t>
            </a:r>
            <a:r>
              <a:rPr sz="2400" spc="-15" dirty="0">
                <a:latin typeface="Calibri"/>
                <a:cs typeface="Calibri"/>
              </a:rPr>
              <a:t> </a:t>
            </a:r>
            <a:r>
              <a:rPr sz="2400" spc="-10" dirty="0">
                <a:latin typeface="Calibri"/>
                <a:cs typeface="Calibri"/>
              </a:rPr>
              <a:t>waveguides</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buSzPct val="95833"/>
              <a:buFont typeface="Wingdings"/>
              <a:buChar char=""/>
              <a:tabLst>
                <a:tab pos="255904" algn="l"/>
              </a:tabLst>
            </a:pPr>
            <a:r>
              <a:rPr sz="2400" spc="-10" dirty="0">
                <a:latin typeface="Calibri"/>
                <a:cs typeface="Calibri"/>
              </a:rPr>
              <a:t>They </a:t>
            </a:r>
            <a:r>
              <a:rPr sz="2400" spc="-20" dirty="0">
                <a:latin typeface="Calibri"/>
                <a:cs typeface="Calibri"/>
              </a:rPr>
              <a:t>offer</a:t>
            </a:r>
            <a:r>
              <a:rPr sz="2400" spc="15" dirty="0">
                <a:latin typeface="Calibri"/>
                <a:cs typeface="Calibri"/>
              </a:rPr>
              <a:t> </a:t>
            </a:r>
            <a:r>
              <a:rPr sz="2400" spc="-5" dirty="0">
                <a:latin typeface="Calibri"/>
                <a:cs typeface="Calibri"/>
              </a:rPr>
              <a:t>very</a:t>
            </a:r>
            <a:r>
              <a:rPr sz="2400" spc="10" dirty="0">
                <a:latin typeface="Calibri"/>
                <a:cs typeface="Calibri"/>
              </a:rPr>
              <a:t> </a:t>
            </a:r>
            <a:r>
              <a:rPr sz="2400" spc="-10" dirty="0">
                <a:latin typeface="Calibri"/>
                <a:cs typeface="Calibri"/>
              </a:rPr>
              <a:t>low</a:t>
            </a:r>
            <a:r>
              <a:rPr sz="2400" spc="-5" dirty="0">
                <a:latin typeface="Calibri"/>
                <a:cs typeface="Calibri"/>
              </a:rPr>
              <a:t> loss </a:t>
            </a:r>
            <a:r>
              <a:rPr sz="2400" dirty="0">
                <a:latin typeface="Calibri"/>
                <a:cs typeface="Calibri"/>
              </a:rPr>
              <a:t>(</a:t>
            </a:r>
            <a:r>
              <a:rPr sz="2400" spc="-15" dirty="0">
                <a:latin typeface="Calibri"/>
                <a:cs typeface="Calibri"/>
              </a:rPr>
              <a:t> </a:t>
            </a:r>
            <a:r>
              <a:rPr sz="2400" spc="-10" dirty="0">
                <a:latin typeface="Calibri"/>
                <a:cs typeface="Calibri"/>
              </a:rPr>
              <a:t>low</a:t>
            </a:r>
            <a:r>
              <a:rPr sz="2400" dirty="0">
                <a:latin typeface="Calibri"/>
                <a:cs typeface="Calibri"/>
              </a:rPr>
              <a:t> </a:t>
            </a:r>
            <a:r>
              <a:rPr sz="2400" spc="-10" dirty="0">
                <a:latin typeface="Calibri"/>
                <a:cs typeface="Calibri"/>
              </a:rPr>
              <a:t>value</a:t>
            </a:r>
            <a:r>
              <a:rPr sz="2400" spc="5" dirty="0">
                <a:latin typeface="Calibri"/>
                <a:cs typeface="Calibri"/>
              </a:rPr>
              <a:t> </a:t>
            </a:r>
            <a:r>
              <a:rPr sz="2400" spc="-5" dirty="0">
                <a:latin typeface="Calibri"/>
                <a:cs typeface="Calibri"/>
              </a:rPr>
              <a:t>of</a:t>
            </a:r>
            <a:r>
              <a:rPr sz="2400" spc="10" dirty="0">
                <a:latin typeface="Calibri"/>
                <a:cs typeface="Calibri"/>
              </a:rPr>
              <a:t> </a:t>
            </a:r>
            <a:r>
              <a:rPr sz="2400" spc="-10" dirty="0">
                <a:latin typeface="Calibri"/>
                <a:cs typeface="Calibri"/>
              </a:rPr>
              <a:t>alpha-attenuation)</a:t>
            </a:r>
            <a:endParaRPr sz="2400">
              <a:latin typeface="Calibri"/>
              <a:cs typeface="Calibri"/>
            </a:endParaRPr>
          </a:p>
          <a:p>
            <a:pPr>
              <a:lnSpc>
                <a:spcPct val="100000"/>
              </a:lnSpc>
              <a:spcBef>
                <a:spcPts val="15"/>
              </a:spcBef>
              <a:buFont typeface="Wingdings"/>
              <a:buChar char=""/>
            </a:pPr>
            <a:endParaRPr sz="2350">
              <a:latin typeface="Calibri"/>
              <a:cs typeface="Calibri"/>
            </a:endParaRPr>
          </a:p>
          <a:p>
            <a:pPr marL="12700" marR="5080">
              <a:lnSpc>
                <a:spcPct val="100000"/>
              </a:lnSpc>
              <a:buSzPct val="95833"/>
              <a:buFont typeface="Wingdings"/>
              <a:buChar char=""/>
              <a:tabLst>
                <a:tab pos="255904" algn="l"/>
              </a:tabLst>
            </a:pPr>
            <a:r>
              <a:rPr sz="2400" spc="-5" dirty="0">
                <a:latin typeface="Calibri"/>
                <a:cs typeface="Calibri"/>
              </a:rPr>
              <a:t>The</a:t>
            </a:r>
            <a:r>
              <a:rPr sz="2400" spc="390" dirty="0">
                <a:latin typeface="Calibri"/>
                <a:cs typeface="Calibri"/>
              </a:rPr>
              <a:t> </a:t>
            </a:r>
            <a:r>
              <a:rPr sz="2400" spc="-20" dirty="0">
                <a:latin typeface="Calibri"/>
                <a:cs typeface="Calibri"/>
              </a:rPr>
              <a:t>microwave</a:t>
            </a:r>
            <a:r>
              <a:rPr sz="2400" spc="395" dirty="0">
                <a:latin typeface="Calibri"/>
                <a:cs typeface="Calibri"/>
              </a:rPr>
              <a:t> </a:t>
            </a:r>
            <a:r>
              <a:rPr sz="2400" spc="-5" dirty="0">
                <a:latin typeface="Calibri"/>
                <a:cs typeface="Calibri"/>
              </a:rPr>
              <a:t>energy</a:t>
            </a:r>
            <a:r>
              <a:rPr sz="2400" spc="395" dirty="0">
                <a:latin typeface="Calibri"/>
                <a:cs typeface="Calibri"/>
              </a:rPr>
              <a:t> </a:t>
            </a:r>
            <a:r>
              <a:rPr sz="2400" dirty="0">
                <a:latin typeface="Calibri"/>
                <a:cs typeface="Calibri"/>
              </a:rPr>
              <a:t>when</a:t>
            </a:r>
            <a:r>
              <a:rPr sz="2400" spc="390" dirty="0">
                <a:latin typeface="Calibri"/>
                <a:cs typeface="Calibri"/>
              </a:rPr>
              <a:t> </a:t>
            </a:r>
            <a:r>
              <a:rPr sz="2400" spc="-20" dirty="0">
                <a:latin typeface="Calibri"/>
                <a:cs typeface="Calibri"/>
              </a:rPr>
              <a:t>travels</a:t>
            </a:r>
            <a:r>
              <a:rPr sz="2400" spc="385" dirty="0">
                <a:latin typeface="Calibri"/>
                <a:cs typeface="Calibri"/>
              </a:rPr>
              <a:t> </a:t>
            </a:r>
            <a:r>
              <a:rPr sz="2400" spc="-10" dirty="0">
                <a:latin typeface="Calibri"/>
                <a:cs typeface="Calibri"/>
              </a:rPr>
              <a:t>through</a:t>
            </a:r>
            <a:r>
              <a:rPr sz="2400" spc="380" dirty="0">
                <a:latin typeface="Calibri"/>
                <a:cs typeface="Calibri"/>
              </a:rPr>
              <a:t> </a:t>
            </a:r>
            <a:r>
              <a:rPr sz="2400" dirty="0">
                <a:latin typeface="Calibri"/>
                <a:cs typeface="Calibri"/>
              </a:rPr>
              <a:t>the</a:t>
            </a:r>
            <a:r>
              <a:rPr sz="2400" spc="395" dirty="0">
                <a:latin typeface="Calibri"/>
                <a:cs typeface="Calibri"/>
              </a:rPr>
              <a:t> </a:t>
            </a:r>
            <a:r>
              <a:rPr sz="2400" spc="-10" dirty="0">
                <a:latin typeface="Calibri"/>
                <a:cs typeface="Calibri"/>
              </a:rPr>
              <a:t>waveguide, </a:t>
            </a:r>
            <a:r>
              <a:rPr sz="2400" spc="-525" dirty="0">
                <a:latin typeface="Calibri"/>
                <a:cs typeface="Calibri"/>
              </a:rPr>
              <a:t> </a:t>
            </a:r>
            <a:r>
              <a:rPr sz="2400" spc="-5" dirty="0">
                <a:latin typeface="Calibri"/>
                <a:cs typeface="Calibri"/>
              </a:rPr>
              <a:t>experiences</a:t>
            </a:r>
            <a:r>
              <a:rPr sz="2400" spc="-25" dirty="0">
                <a:latin typeface="Calibri"/>
                <a:cs typeface="Calibri"/>
              </a:rPr>
              <a:t> </a:t>
            </a:r>
            <a:r>
              <a:rPr sz="2400" spc="-10" dirty="0">
                <a:latin typeface="Calibri"/>
                <a:cs typeface="Calibri"/>
              </a:rPr>
              <a:t>lower</a:t>
            </a:r>
            <a:r>
              <a:rPr sz="2400" dirty="0">
                <a:latin typeface="Calibri"/>
                <a:cs typeface="Calibri"/>
              </a:rPr>
              <a:t> </a:t>
            </a:r>
            <a:r>
              <a:rPr sz="2400" spc="-5" dirty="0">
                <a:latin typeface="Calibri"/>
                <a:cs typeface="Calibri"/>
              </a:rPr>
              <a:t>losses </a:t>
            </a:r>
            <a:r>
              <a:rPr sz="2400" dirty="0">
                <a:latin typeface="Calibri"/>
                <a:cs typeface="Calibri"/>
              </a:rPr>
              <a:t>than</a:t>
            </a:r>
            <a:r>
              <a:rPr sz="2400" spc="-1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coaxial</a:t>
            </a:r>
            <a:r>
              <a:rPr sz="2400" spc="-15" dirty="0">
                <a:latin typeface="Calibri"/>
                <a:cs typeface="Calibri"/>
              </a:rPr>
              <a:t> </a:t>
            </a:r>
            <a:r>
              <a:rPr sz="2400" spc="-5" dirty="0">
                <a:latin typeface="Calibri"/>
                <a:cs typeface="Calibri"/>
              </a:rPr>
              <a:t>cable.</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14</a:t>
            </a:fld>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9617" y="211328"/>
            <a:ext cx="3066415" cy="452120"/>
          </a:xfrm>
          <a:prstGeom prst="rect">
            <a:avLst/>
          </a:prstGeom>
        </p:spPr>
        <p:txBody>
          <a:bodyPr vert="horz" wrap="square" lIns="0" tIns="12065" rIns="0" bIns="0" rtlCol="0">
            <a:spAutoFit/>
          </a:bodyPr>
          <a:lstStyle/>
          <a:p>
            <a:pPr marL="12700">
              <a:lnSpc>
                <a:spcPct val="100000"/>
              </a:lnSpc>
              <a:spcBef>
                <a:spcPts val="95"/>
              </a:spcBef>
            </a:pPr>
            <a:r>
              <a:rPr spc="-25" dirty="0"/>
              <a:t>Types</a:t>
            </a:r>
            <a:r>
              <a:rPr spc="-35" dirty="0"/>
              <a:t> </a:t>
            </a:r>
            <a:r>
              <a:rPr spc="-5" dirty="0"/>
              <a:t>of</a:t>
            </a:r>
            <a:r>
              <a:rPr spc="-20" dirty="0"/>
              <a:t> </a:t>
            </a:r>
            <a:r>
              <a:rPr spc="-15" dirty="0"/>
              <a:t>waveguides</a:t>
            </a:r>
          </a:p>
        </p:txBody>
      </p:sp>
      <p:sp>
        <p:nvSpPr>
          <p:cNvPr id="3" name="object 3"/>
          <p:cNvSpPr txBox="1"/>
          <p:nvPr/>
        </p:nvSpPr>
        <p:spPr>
          <a:xfrm>
            <a:off x="78739" y="1735582"/>
            <a:ext cx="5598160" cy="4050029"/>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There are</a:t>
            </a:r>
            <a:r>
              <a:rPr sz="2400" spc="-5" dirty="0">
                <a:latin typeface="Calibri"/>
                <a:cs typeface="Calibri"/>
              </a:rPr>
              <a:t> </a:t>
            </a:r>
            <a:r>
              <a:rPr sz="2400" spc="-10" dirty="0">
                <a:latin typeface="Calibri"/>
                <a:cs typeface="Calibri"/>
              </a:rPr>
              <a:t>five</a:t>
            </a:r>
            <a:r>
              <a:rPr sz="2400" spc="5" dirty="0">
                <a:latin typeface="Calibri"/>
                <a:cs typeface="Calibri"/>
              </a:rPr>
              <a:t> </a:t>
            </a:r>
            <a:r>
              <a:rPr sz="2400" dirty="0">
                <a:latin typeface="Calibri"/>
                <a:cs typeface="Calibri"/>
              </a:rPr>
              <a:t>types</a:t>
            </a:r>
            <a:r>
              <a:rPr sz="2400" spc="-25" dirty="0">
                <a:latin typeface="Calibri"/>
                <a:cs typeface="Calibri"/>
              </a:rPr>
              <a:t> </a:t>
            </a:r>
            <a:r>
              <a:rPr sz="2400" spc="-5" dirty="0">
                <a:latin typeface="Calibri"/>
                <a:cs typeface="Calibri"/>
              </a:rPr>
              <a:t>of</a:t>
            </a:r>
            <a:r>
              <a:rPr sz="2400" spc="-10" dirty="0">
                <a:latin typeface="Calibri"/>
                <a:cs typeface="Calibri"/>
              </a:rPr>
              <a:t> waveguides.</a:t>
            </a:r>
            <a:r>
              <a:rPr sz="2400" spc="-30" dirty="0">
                <a:latin typeface="Calibri"/>
                <a:cs typeface="Calibri"/>
              </a:rPr>
              <a:t> </a:t>
            </a:r>
            <a:r>
              <a:rPr sz="2400" spc="-10" dirty="0">
                <a:latin typeface="Calibri"/>
                <a:cs typeface="Calibri"/>
              </a:rPr>
              <a:t>They</a:t>
            </a:r>
            <a:r>
              <a:rPr sz="2400" spc="-5" dirty="0">
                <a:latin typeface="Calibri"/>
                <a:cs typeface="Calibri"/>
              </a:rPr>
              <a:t> </a:t>
            </a:r>
            <a:r>
              <a:rPr sz="2400" spc="-10" dirty="0">
                <a:latin typeface="Calibri"/>
                <a:cs typeface="Calibri"/>
              </a:rPr>
              <a:t>are:</a:t>
            </a:r>
            <a:endParaRPr sz="2400">
              <a:latin typeface="Calibri"/>
              <a:cs typeface="Calibri"/>
            </a:endParaRPr>
          </a:p>
          <a:p>
            <a:pPr>
              <a:lnSpc>
                <a:spcPct val="100000"/>
              </a:lnSpc>
              <a:spcBef>
                <a:spcPts val="10"/>
              </a:spcBef>
            </a:pPr>
            <a:endParaRPr sz="2350">
              <a:latin typeface="Calibri"/>
              <a:cs typeface="Calibri"/>
            </a:endParaRPr>
          </a:p>
          <a:p>
            <a:pPr marL="255270" indent="-243204">
              <a:lnSpc>
                <a:spcPct val="100000"/>
              </a:lnSpc>
              <a:spcBef>
                <a:spcPts val="5"/>
              </a:spcBef>
              <a:buSzPct val="95833"/>
              <a:buFont typeface="Wingdings"/>
              <a:buChar char=""/>
              <a:tabLst>
                <a:tab pos="255904" algn="l"/>
              </a:tabLst>
            </a:pPr>
            <a:r>
              <a:rPr sz="2400" spc="-5" dirty="0">
                <a:latin typeface="Calibri"/>
                <a:cs typeface="Calibri"/>
              </a:rPr>
              <a:t>Rectangular</a:t>
            </a:r>
            <a:r>
              <a:rPr sz="2400" spc="-90" dirty="0">
                <a:latin typeface="Calibri"/>
                <a:cs typeface="Calibri"/>
              </a:rPr>
              <a:t> </a:t>
            </a:r>
            <a:r>
              <a:rPr sz="2400" spc="-10" dirty="0">
                <a:latin typeface="Calibri"/>
                <a:cs typeface="Calibri"/>
              </a:rPr>
              <a:t>waveguide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buSzPct val="95833"/>
              <a:buFont typeface="Wingdings"/>
              <a:buChar char=""/>
              <a:tabLst>
                <a:tab pos="255904" algn="l"/>
              </a:tabLst>
            </a:pPr>
            <a:r>
              <a:rPr sz="2400" spc="-5" dirty="0">
                <a:latin typeface="Calibri"/>
                <a:cs typeface="Calibri"/>
              </a:rPr>
              <a:t>Circular</a:t>
            </a:r>
            <a:r>
              <a:rPr sz="2400" spc="-75" dirty="0">
                <a:latin typeface="Calibri"/>
                <a:cs typeface="Calibri"/>
              </a:rPr>
              <a:t> </a:t>
            </a:r>
            <a:r>
              <a:rPr sz="2400" spc="-10" dirty="0">
                <a:latin typeface="Calibri"/>
                <a:cs typeface="Calibri"/>
              </a:rPr>
              <a:t>waveguide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spcBef>
                <a:spcPts val="5"/>
              </a:spcBef>
              <a:buSzPct val="95833"/>
              <a:buFont typeface="Wingdings"/>
              <a:buChar char=""/>
              <a:tabLst>
                <a:tab pos="255904" algn="l"/>
              </a:tabLst>
            </a:pPr>
            <a:r>
              <a:rPr sz="2400" spc="-10" dirty="0">
                <a:latin typeface="Calibri"/>
                <a:cs typeface="Calibri"/>
              </a:rPr>
              <a:t>Elliptical</a:t>
            </a:r>
            <a:r>
              <a:rPr sz="2400" spc="-70" dirty="0">
                <a:latin typeface="Calibri"/>
                <a:cs typeface="Calibri"/>
              </a:rPr>
              <a:t> </a:t>
            </a:r>
            <a:r>
              <a:rPr sz="2400" spc="-10" dirty="0">
                <a:latin typeface="Calibri"/>
                <a:cs typeface="Calibri"/>
              </a:rPr>
              <a:t>waveguide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buSzPct val="95833"/>
              <a:buFont typeface="Wingdings"/>
              <a:buChar char=""/>
              <a:tabLst>
                <a:tab pos="255904" algn="l"/>
              </a:tabLst>
            </a:pPr>
            <a:r>
              <a:rPr sz="2400" spc="-5" dirty="0">
                <a:latin typeface="Calibri"/>
                <a:cs typeface="Calibri"/>
              </a:rPr>
              <a:t>Single</a:t>
            </a:r>
            <a:r>
              <a:rPr sz="2400" spc="-50" dirty="0">
                <a:latin typeface="Calibri"/>
                <a:cs typeface="Calibri"/>
              </a:rPr>
              <a:t> </a:t>
            </a:r>
            <a:r>
              <a:rPr sz="2400" spc="-5" dirty="0">
                <a:latin typeface="Calibri"/>
                <a:cs typeface="Calibri"/>
              </a:rPr>
              <a:t>ridged</a:t>
            </a:r>
            <a:r>
              <a:rPr sz="2400" spc="-30" dirty="0">
                <a:latin typeface="Calibri"/>
                <a:cs typeface="Calibri"/>
              </a:rPr>
              <a:t> </a:t>
            </a:r>
            <a:r>
              <a:rPr sz="2400" spc="-10" dirty="0">
                <a:latin typeface="Calibri"/>
                <a:cs typeface="Calibri"/>
              </a:rPr>
              <a:t>waveguide</a:t>
            </a:r>
            <a:endParaRPr sz="2400">
              <a:latin typeface="Calibri"/>
              <a:cs typeface="Calibri"/>
            </a:endParaRPr>
          </a:p>
          <a:p>
            <a:pPr>
              <a:lnSpc>
                <a:spcPct val="100000"/>
              </a:lnSpc>
              <a:spcBef>
                <a:spcPts val="10"/>
              </a:spcBef>
              <a:buFont typeface="Wingdings"/>
              <a:buChar char=""/>
            </a:pPr>
            <a:endParaRPr sz="2350">
              <a:latin typeface="Calibri"/>
              <a:cs typeface="Calibri"/>
            </a:endParaRPr>
          </a:p>
          <a:p>
            <a:pPr marL="255270" indent="-243204">
              <a:lnSpc>
                <a:spcPct val="100000"/>
              </a:lnSpc>
              <a:spcBef>
                <a:spcPts val="5"/>
              </a:spcBef>
              <a:buSzPct val="95833"/>
              <a:buFont typeface="Wingdings"/>
              <a:buChar char=""/>
              <a:tabLst>
                <a:tab pos="255904" algn="l"/>
              </a:tabLst>
            </a:pPr>
            <a:r>
              <a:rPr sz="2400" spc="-5" dirty="0">
                <a:latin typeface="Calibri"/>
                <a:cs typeface="Calibri"/>
              </a:rPr>
              <a:t>Double</a:t>
            </a:r>
            <a:r>
              <a:rPr sz="2400" spc="-50" dirty="0">
                <a:latin typeface="Calibri"/>
                <a:cs typeface="Calibri"/>
              </a:rPr>
              <a:t> </a:t>
            </a:r>
            <a:r>
              <a:rPr sz="2400" spc="-5" dirty="0">
                <a:latin typeface="Calibri"/>
                <a:cs typeface="Calibri"/>
              </a:rPr>
              <a:t>ridged</a:t>
            </a:r>
            <a:r>
              <a:rPr sz="2400" spc="-25" dirty="0">
                <a:latin typeface="Calibri"/>
                <a:cs typeface="Calibri"/>
              </a:rPr>
              <a:t> </a:t>
            </a:r>
            <a:r>
              <a:rPr sz="2400" spc="-10" dirty="0">
                <a:latin typeface="Calibri"/>
                <a:cs typeface="Calibri"/>
              </a:rPr>
              <a:t>waveguide</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15</a:t>
            </a:fld>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9617" y="211328"/>
            <a:ext cx="3066415" cy="452120"/>
          </a:xfrm>
          <a:prstGeom prst="rect">
            <a:avLst/>
          </a:prstGeom>
        </p:spPr>
        <p:txBody>
          <a:bodyPr vert="horz" wrap="square" lIns="0" tIns="12065" rIns="0" bIns="0" rtlCol="0">
            <a:spAutoFit/>
          </a:bodyPr>
          <a:lstStyle/>
          <a:p>
            <a:pPr marL="12700">
              <a:lnSpc>
                <a:spcPct val="100000"/>
              </a:lnSpc>
              <a:spcBef>
                <a:spcPts val="95"/>
              </a:spcBef>
            </a:pPr>
            <a:r>
              <a:rPr spc="-25" dirty="0"/>
              <a:t>Types</a:t>
            </a:r>
            <a:r>
              <a:rPr spc="-35" dirty="0"/>
              <a:t> </a:t>
            </a:r>
            <a:r>
              <a:rPr spc="-5" dirty="0"/>
              <a:t>of</a:t>
            </a:r>
            <a:r>
              <a:rPr spc="-20" dirty="0"/>
              <a:t> </a:t>
            </a:r>
            <a:r>
              <a:rPr spc="-15" dirty="0"/>
              <a:t>waveguides</a:t>
            </a:r>
          </a:p>
        </p:txBody>
      </p:sp>
      <p:pic>
        <p:nvPicPr>
          <p:cNvPr id="4" name="object 4"/>
          <p:cNvPicPr/>
          <p:nvPr/>
        </p:nvPicPr>
        <p:blipFill>
          <a:blip r:embed="rId2" cstate="print"/>
          <a:stretch>
            <a:fillRect/>
          </a:stretch>
        </p:blipFill>
        <p:spPr>
          <a:xfrm>
            <a:off x="1447800" y="1762125"/>
            <a:ext cx="6629400" cy="4257675"/>
          </a:xfrm>
          <a:prstGeom prst="rect">
            <a:avLst/>
          </a:prstGeom>
        </p:spPr>
      </p:pic>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16</a:t>
            </a:fld>
            <a:endParaRPr sz="1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27050" y="1390650"/>
          <a:ext cx="8230234" cy="5112533"/>
        </p:xfrm>
        <a:graphic>
          <a:graphicData uri="http://schemas.openxmlformats.org/drawingml/2006/table">
            <a:tbl>
              <a:tblPr firstRow="1" bandRow="1">
                <a:tableStyleId>{2D5ABB26-0587-4C30-8999-92F81FD0307C}</a:tableStyleId>
              </a:tblPr>
              <a:tblGrid>
                <a:gridCol w="4101465">
                  <a:extLst>
                    <a:ext uri="{9D8B030D-6E8A-4147-A177-3AD203B41FA5}">
                      <a16:colId xmlns="" xmlns:a16="http://schemas.microsoft.com/office/drawing/2014/main" val="20000"/>
                    </a:ext>
                  </a:extLst>
                </a:gridCol>
                <a:gridCol w="4128769">
                  <a:extLst>
                    <a:ext uri="{9D8B030D-6E8A-4147-A177-3AD203B41FA5}">
                      <a16:colId xmlns="" xmlns:a16="http://schemas.microsoft.com/office/drawing/2014/main" val="20001"/>
                    </a:ext>
                  </a:extLst>
                </a:gridCol>
              </a:tblGrid>
              <a:tr h="571626">
                <a:tc>
                  <a:txBody>
                    <a:bodyPr/>
                    <a:lstStyle/>
                    <a:p>
                      <a:pPr marL="874394">
                        <a:lnSpc>
                          <a:spcPct val="100000"/>
                        </a:lnSpc>
                        <a:spcBef>
                          <a:spcPts val="680"/>
                        </a:spcBef>
                      </a:pPr>
                      <a:r>
                        <a:rPr sz="2400" b="1" spc="-15" dirty="0">
                          <a:solidFill>
                            <a:srgbClr val="303030"/>
                          </a:solidFill>
                          <a:latin typeface="Calibri"/>
                          <a:cs typeface="Calibri"/>
                        </a:rPr>
                        <a:t>Transmission</a:t>
                      </a:r>
                      <a:r>
                        <a:rPr sz="2400" b="1" spc="-70" dirty="0">
                          <a:solidFill>
                            <a:srgbClr val="303030"/>
                          </a:solidFill>
                          <a:latin typeface="Calibri"/>
                          <a:cs typeface="Calibri"/>
                        </a:rPr>
                        <a:t> </a:t>
                      </a:r>
                      <a:r>
                        <a:rPr sz="2400" b="1" dirty="0">
                          <a:solidFill>
                            <a:srgbClr val="303030"/>
                          </a:solidFill>
                          <a:latin typeface="Calibri"/>
                          <a:cs typeface="Calibri"/>
                        </a:rPr>
                        <a:t>Lines</a:t>
                      </a:r>
                      <a:endParaRPr sz="2400">
                        <a:latin typeface="Calibri"/>
                        <a:cs typeface="Calibri"/>
                      </a:endParaRPr>
                    </a:p>
                  </a:txBody>
                  <a:tcPr marL="0" marR="0" marT="8636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solidFill>
                      <a:srgbClr val="EDEDED"/>
                    </a:solidFill>
                  </a:tcPr>
                </a:tc>
                <a:tc>
                  <a:txBody>
                    <a:bodyPr/>
                    <a:lstStyle/>
                    <a:p>
                      <a:pPr algn="ctr">
                        <a:lnSpc>
                          <a:spcPct val="100000"/>
                        </a:lnSpc>
                        <a:spcBef>
                          <a:spcPts val="680"/>
                        </a:spcBef>
                      </a:pPr>
                      <a:r>
                        <a:rPr sz="2400" b="1" spc="-20" dirty="0">
                          <a:solidFill>
                            <a:srgbClr val="303030"/>
                          </a:solidFill>
                          <a:latin typeface="Calibri"/>
                          <a:cs typeface="Calibri"/>
                        </a:rPr>
                        <a:t>Waveguides</a:t>
                      </a:r>
                      <a:endParaRPr sz="2400">
                        <a:latin typeface="Calibri"/>
                        <a:cs typeface="Calibri"/>
                      </a:endParaRPr>
                    </a:p>
                  </a:txBody>
                  <a:tcPr marL="0" marR="0" marT="8636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solidFill>
                      <a:srgbClr val="EDEDED"/>
                    </a:solidFill>
                  </a:tcPr>
                </a:tc>
                <a:extLst>
                  <a:ext uri="{0D108BD9-81ED-4DB2-BD59-A6C34878D82A}">
                    <a16:rowId xmlns="" xmlns:a16="http://schemas.microsoft.com/office/drawing/2014/main" val="10000"/>
                  </a:ext>
                </a:extLst>
              </a:tr>
              <a:tr h="571753">
                <a:tc>
                  <a:txBody>
                    <a:bodyPr/>
                    <a:lstStyle/>
                    <a:p>
                      <a:pPr marL="75565">
                        <a:lnSpc>
                          <a:spcPct val="100000"/>
                        </a:lnSpc>
                        <a:spcBef>
                          <a:spcPts val="680"/>
                        </a:spcBef>
                      </a:pPr>
                      <a:r>
                        <a:rPr sz="2400" spc="-5" dirty="0">
                          <a:solidFill>
                            <a:srgbClr val="303030"/>
                          </a:solidFill>
                          <a:latin typeface="Calibri"/>
                          <a:cs typeface="Calibri"/>
                        </a:rPr>
                        <a:t>Supports</a:t>
                      </a:r>
                      <a:r>
                        <a:rPr sz="2400" spc="-45" dirty="0">
                          <a:solidFill>
                            <a:srgbClr val="303030"/>
                          </a:solidFill>
                          <a:latin typeface="Calibri"/>
                          <a:cs typeface="Calibri"/>
                        </a:rPr>
                        <a:t> </a:t>
                      </a:r>
                      <a:r>
                        <a:rPr sz="2400" spc="-5" dirty="0">
                          <a:solidFill>
                            <a:srgbClr val="303030"/>
                          </a:solidFill>
                          <a:latin typeface="Calibri"/>
                          <a:cs typeface="Calibri"/>
                        </a:rPr>
                        <a:t>TEM</a:t>
                      </a:r>
                      <a:r>
                        <a:rPr sz="2400" spc="-30" dirty="0">
                          <a:solidFill>
                            <a:srgbClr val="303030"/>
                          </a:solidFill>
                          <a:latin typeface="Calibri"/>
                          <a:cs typeface="Calibri"/>
                        </a:rPr>
                        <a:t> </a:t>
                      </a:r>
                      <a:r>
                        <a:rPr sz="2400" spc="-25" dirty="0">
                          <a:solidFill>
                            <a:srgbClr val="303030"/>
                          </a:solidFill>
                          <a:latin typeface="Calibri"/>
                          <a:cs typeface="Calibri"/>
                        </a:rPr>
                        <a:t>wave</a:t>
                      </a:r>
                      <a:endParaRPr sz="2400">
                        <a:latin typeface="Calibri"/>
                        <a:cs typeface="Calibri"/>
                      </a:endParaRPr>
                    </a:p>
                  </a:txBody>
                  <a:tcPr marL="0" marR="0" marT="8636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a:lnSpc>
                          <a:spcPct val="100000"/>
                        </a:lnSpc>
                        <a:spcBef>
                          <a:spcPts val="680"/>
                        </a:spcBef>
                      </a:pPr>
                      <a:r>
                        <a:rPr sz="2400" spc="-5" dirty="0">
                          <a:solidFill>
                            <a:srgbClr val="303030"/>
                          </a:solidFill>
                          <a:latin typeface="Calibri"/>
                          <a:cs typeface="Calibri"/>
                        </a:rPr>
                        <a:t>Cannot</a:t>
                      </a:r>
                      <a:r>
                        <a:rPr sz="2400" spc="-50" dirty="0">
                          <a:solidFill>
                            <a:srgbClr val="303030"/>
                          </a:solidFill>
                          <a:latin typeface="Calibri"/>
                          <a:cs typeface="Calibri"/>
                        </a:rPr>
                        <a:t> </a:t>
                      </a:r>
                      <a:r>
                        <a:rPr sz="2400" spc="-5" dirty="0">
                          <a:solidFill>
                            <a:srgbClr val="303030"/>
                          </a:solidFill>
                          <a:latin typeface="Calibri"/>
                          <a:cs typeface="Calibri"/>
                        </a:rPr>
                        <a:t>support</a:t>
                      </a:r>
                      <a:r>
                        <a:rPr sz="2400" spc="-20" dirty="0">
                          <a:solidFill>
                            <a:srgbClr val="303030"/>
                          </a:solidFill>
                          <a:latin typeface="Calibri"/>
                          <a:cs typeface="Calibri"/>
                        </a:rPr>
                        <a:t> </a:t>
                      </a:r>
                      <a:r>
                        <a:rPr sz="2400" spc="-5" dirty="0">
                          <a:solidFill>
                            <a:srgbClr val="303030"/>
                          </a:solidFill>
                          <a:latin typeface="Calibri"/>
                          <a:cs typeface="Calibri"/>
                        </a:rPr>
                        <a:t>TEM</a:t>
                      </a:r>
                      <a:r>
                        <a:rPr sz="2400" spc="-10" dirty="0">
                          <a:solidFill>
                            <a:srgbClr val="303030"/>
                          </a:solidFill>
                          <a:latin typeface="Calibri"/>
                          <a:cs typeface="Calibri"/>
                        </a:rPr>
                        <a:t> </a:t>
                      </a:r>
                      <a:r>
                        <a:rPr sz="2400" spc="-25" dirty="0">
                          <a:solidFill>
                            <a:srgbClr val="303030"/>
                          </a:solidFill>
                          <a:latin typeface="Calibri"/>
                          <a:cs typeface="Calibri"/>
                        </a:rPr>
                        <a:t>wave</a:t>
                      </a:r>
                      <a:endParaRPr sz="2400">
                        <a:latin typeface="Calibri"/>
                        <a:cs typeface="Calibri"/>
                      </a:endParaRPr>
                    </a:p>
                  </a:txBody>
                  <a:tcPr marL="0" marR="0" marT="8636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1"/>
                  </a:ext>
                </a:extLst>
              </a:tr>
              <a:tr h="1412875">
                <a:tc>
                  <a:txBody>
                    <a:bodyPr/>
                    <a:lstStyle/>
                    <a:p>
                      <a:pPr marL="75565" marR="1071245">
                        <a:lnSpc>
                          <a:spcPct val="115100"/>
                        </a:lnSpc>
                        <a:spcBef>
                          <a:spcPts val="1905"/>
                        </a:spcBef>
                      </a:pPr>
                      <a:r>
                        <a:rPr sz="2400" dirty="0">
                          <a:solidFill>
                            <a:srgbClr val="303030"/>
                          </a:solidFill>
                          <a:latin typeface="Calibri"/>
                          <a:cs typeface="Calibri"/>
                        </a:rPr>
                        <a:t>All</a:t>
                      </a:r>
                      <a:r>
                        <a:rPr sz="2400" spc="-55" dirty="0">
                          <a:solidFill>
                            <a:srgbClr val="303030"/>
                          </a:solidFill>
                          <a:latin typeface="Calibri"/>
                          <a:cs typeface="Calibri"/>
                        </a:rPr>
                        <a:t> </a:t>
                      </a:r>
                      <a:r>
                        <a:rPr sz="2400" spc="-5" dirty="0">
                          <a:solidFill>
                            <a:srgbClr val="303030"/>
                          </a:solidFill>
                          <a:latin typeface="Calibri"/>
                          <a:cs typeface="Calibri"/>
                        </a:rPr>
                        <a:t>frequencies</a:t>
                      </a:r>
                      <a:r>
                        <a:rPr sz="2400" spc="-30" dirty="0">
                          <a:solidFill>
                            <a:srgbClr val="303030"/>
                          </a:solidFill>
                          <a:latin typeface="Calibri"/>
                          <a:cs typeface="Calibri"/>
                        </a:rPr>
                        <a:t> </a:t>
                      </a:r>
                      <a:r>
                        <a:rPr sz="2400" spc="-10" dirty="0">
                          <a:solidFill>
                            <a:srgbClr val="303030"/>
                          </a:solidFill>
                          <a:latin typeface="Calibri"/>
                          <a:cs typeface="Calibri"/>
                        </a:rPr>
                        <a:t>can</a:t>
                      </a:r>
                      <a:r>
                        <a:rPr sz="2400" spc="-35" dirty="0">
                          <a:solidFill>
                            <a:srgbClr val="303030"/>
                          </a:solidFill>
                          <a:latin typeface="Calibri"/>
                          <a:cs typeface="Calibri"/>
                        </a:rPr>
                        <a:t> </a:t>
                      </a:r>
                      <a:r>
                        <a:rPr sz="2400" spc="-5" dirty="0">
                          <a:solidFill>
                            <a:srgbClr val="303030"/>
                          </a:solidFill>
                          <a:latin typeface="Calibri"/>
                          <a:cs typeface="Calibri"/>
                        </a:rPr>
                        <a:t>pass </a:t>
                      </a:r>
                      <a:r>
                        <a:rPr sz="2400" spc="-525" dirty="0">
                          <a:solidFill>
                            <a:srgbClr val="303030"/>
                          </a:solidFill>
                          <a:latin typeface="Calibri"/>
                          <a:cs typeface="Calibri"/>
                        </a:rPr>
                        <a:t> </a:t>
                      </a:r>
                      <a:r>
                        <a:rPr sz="2400" spc="-10" dirty="0">
                          <a:solidFill>
                            <a:srgbClr val="303030"/>
                          </a:solidFill>
                          <a:latin typeface="Calibri"/>
                          <a:cs typeface="Calibri"/>
                        </a:rPr>
                        <a:t>through</a:t>
                      </a:r>
                      <a:endParaRPr sz="2400">
                        <a:latin typeface="Calibri"/>
                        <a:cs typeface="Calibri"/>
                      </a:endParaRPr>
                    </a:p>
                  </a:txBody>
                  <a:tcPr marL="0" marR="0" marT="24193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marR="297815">
                        <a:lnSpc>
                          <a:spcPct val="114999"/>
                        </a:lnSpc>
                        <a:spcBef>
                          <a:spcPts val="250"/>
                        </a:spcBef>
                      </a:pPr>
                      <a:r>
                        <a:rPr sz="2400" spc="-5" dirty="0">
                          <a:solidFill>
                            <a:srgbClr val="303030"/>
                          </a:solidFill>
                          <a:latin typeface="Calibri"/>
                          <a:cs typeface="Calibri"/>
                        </a:rPr>
                        <a:t>Only </a:t>
                      </a:r>
                      <a:r>
                        <a:rPr sz="2400" dirty="0">
                          <a:solidFill>
                            <a:srgbClr val="303030"/>
                          </a:solidFill>
                          <a:latin typeface="Calibri"/>
                          <a:cs typeface="Calibri"/>
                        </a:rPr>
                        <a:t>the </a:t>
                      </a:r>
                      <a:r>
                        <a:rPr sz="2400" spc="-5" dirty="0">
                          <a:solidFill>
                            <a:srgbClr val="303030"/>
                          </a:solidFill>
                          <a:latin typeface="Calibri"/>
                          <a:cs typeface="Calibri"/>
                        </a:rPr>
                        <a:t>frequencies </a:t>
                      </a:r>
                      <a:r>
                        <a:rPr sz="2400" spc="-10" dirty="0">
                          <a:solidFill>
                            <a:srgbClr val="303030"/>
                          </a:solidFill>
                          <a:latin typeface="Calibri"/>
                          <a:cs typeface="Calibri"/>
                        </a:rPr>
                        <a:t>that </a:t>
                      </a:r>
                      <a:r>
                        <a:rPr sz="2400" spc="-15" dirty="0">
                          <a:solidFill>
                            <a:srgbClr val="303030"/>
                          </a:solidFill>
                          <a:latin typeface="Calibri"/>
                          <a:cs typeface="Calibri"/>
                        </a:rPr>
                        <a:t>are </a:t>
                      </a:r>
                      <a:r>
                        <a:rPr sz="2400" spc="-10" dirty="0">
                          <a:solidFill>
                            <a:srgbClr val="303030"/>
                          </a:solidFill>
                          <a:latin typeface="Calibri"/>
                          <a:cs typeface="Calibri"/>
                        </a:rPr>
                        <a:t> </a:t>
                      </a:r>
                      <a:r>
                        <a:rPr sz="2400" spc="-15" dirty="0">
                          <a:solidFill>
                            <a:srgbClr val="303030"/>
                          </a:solidFill>
                          <a:latin typeface="Calibri"/>
                          <a:cs typeface="Calibri"/>
                        </a:rPr>
                        <a:t>greater </a:t>
                      </a:r>
                      <a:r>
                        <a:rPr sz="2400" dirty="0">
                          <a:solidFill>
                            <a:srgbClr val="303030"/>
                          </a:solidFill>
                          <a:latin typeface="Calibri"/>
                          <a:cs typeface="Calibri"/>
                        </a:rPr>
                        <a:t>than </a:t>
                      </a:r>
                      <a:r>
                        <a:rPr sz="2400" spc="-10" dirty="0">
                          <a:solidFill>
                            <a:srgbClr val="303030"/>
                          </a:solidFill>
                          <a:latin typeface="Calibri"/>
                          <a:cs typeface="Calibri"/>
                        </a:rPr>
                        <a:t>cut-off </a:t>
                      </a:r>
                      <a:r>
                        <a:rPr sz="2400" spc="-5" dirty="0">
                          <a:solidFill>
                            <a:srgbClr val="303030"/>
                          </a:solidFill>
                          <a:latin typeface="Calibri"/>
                          <a:cs typeface="Calibri"/>
                        </a:rPr>
                        <a:t>frequency </a:t>
                      </a:r>
                      <a:r>
                        <a:rPr sz="2400" spc="-530" dirty="0">
                          <a:solidFill>
                            <a:srgbClr val="303030"/>
                          </a:solidFill>
                          <a:latin typeface="Calibri"/>
                          <a:cs typeface="Calibri"/>
                        </a:rPr>
                        <a:t> </a:t>
                      </a:r>
                      <a:r>
                        <a:rPr sz="2400" spc="-10" dirty="0">
                          <a:solidFill>
                            <a:srgbClr val="303030"/>
                          </a:solidFill>
                          <a:latin typeface="Calibri"/>
                          <a:cs typeface="Calibri"/>
                        </a:rPr>
                        <a:t>can</a:t>
                      </a:r>
                      <a:r>
                        <a:rPr sz="2400" spc="-20" dirty="0">
                          <a:solidFill>
                            <a:srgbClr val="303030"/>
                          </a:solidFill>
                          <a:latin typeface="Calibri"/>
                          <a:cs typeface="Calibri"/>
                        </a:rPr>
                        <a:t> </a:t>
                      </a:r>
                      <a:r>
                        <a:rPr sz="2400" spc="-5" dirty="0">
                          <a:solidFill>
                            <a:srgbClr val="303030"/>
                          </a:solidFill>
                          <a:latin typeface="Calibri"/>
                          <a:cs typeface="Calibri"/>
                        </a:rPr>
                        <a:t>pass</a:t>
                      </a:r>
                      <a:r>
                        <a:rPr sz="2400" spc="-10" dirty="0">
                          <a:solidFill>
                            <a:srgbClr val="303030"/>
                          </a:solidFill>
                          <a:latin typeface="Calibri"/>
                          <a:cs typeface="Calibri"/>
                        </a:rPr>
                        <a:t> through</a:t>
                      </a:r>
                      <a:endParaRPr sz="2400">
                        <a:latin typeface="Calibri"/>
                        <a:cs typeface="Calibri"/>
                      </a:endParaRPr>
                    </a:p>
                  </a:txBody>
                  <a:tcPr marL="0" marR="0" marT="3175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2"/>
                  </a:ext>
                </a:extLst>
              </a:tr>
              <a:tr h="571626">
                <a:tc>
                  <a:txBody>
                    <a:bodyPr/>
                    <a:lstStyle/>
                    <a:p>
                      <a:pPr marL="75565">
                        <a:lnSpc>
                          <a:spcPct val="100000"/>
                        </a:lnSpc>
                        <a:spcBef>
                          <a:spcPts val="685"/>
                        </a:spcBef>
                      </a:pPr>
                      <a:r>
                        <a:rPr sz="2400" spc="-5" dirty="0">
                          <a:solidFill>
                            <a:srgbClr val="303030"/>
                          </a:solidFill>
                          <a:latin typeface="Calibri"/>
                          <a:cs typeface="Calibri"/>
                        </a:rPr>
                        <a:t>One</a:t>
                      </a:r>
                      <a:r>
                        <a:rPr sz="2400" spc="-30" dirty="0">
                          <a:solidFill>
                            <a:srgbClr val="303030"/>
                          </a:solidFill>
                          <a:latin typeface="Calibri"/>
                          <a:cs typeface="Calibri"/>
                        </a:rPr>
                        <a:t> </a:t>
                      </a:r>
                      <a:r>
                        <a:rPr sz="2400" spc="-10" dirty="0">
                          <a:solidFill>
                            <a:srgbClr val="303030"/>
                          </a:solidFill>
                          <a:latin typeface="Calibri"/>
                          <a:cs typeface="Calibri"/>
                        </a:rPr>
                        <a:t>conductor transmission</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a:lnSpc>
                          <a:spcPct val="100000"/>
                        </a:lnSpc>
                        <a:spcBef>
                          <a:spcPts val="685"/>
                        </a:spcBef>
                      </a:pPr>
                      <a:r>
                        <a:rPr sz="2400" spc="-45" dirty="0">
                          <a:solidFill>
                            <a:srgbClr val="303030"/>
                          </a:solidFill>
                          <a:latin typeface="Calibri"/>
                          <a:cs typeface="Calibri"/>
                        </a:rPr>
                        <a:t>Two</a:t>
                      </a:r>
                      <a:r>
                        <a:rPr sz="2400" spc="-35" dirty="0">
                          <a:solidFill>
                            <a:srgbClr val="303030"/>
                          </a:solidFill>
                          <a:latin typeface="Calibri"/>
                          <a:cs typeface="Calibri"/>
                        </a:rPr>
                        <a:t> </a:t>
                      </a:r>
                      <a:r>
                        <a:rPr sz="2400" spc="-10" dirty="0">
                          <a:solidFill>
                            <a:srgbClr val="303030"/>
                          </a:solidFill>
                          <a:latin typeface="Calibri"/>
                          <a:cs typeface="Calibri"/>
                        </a:rPr>
                        <a:t>conductor transmission</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3"/>
                  </a:ext>
                </a:extLst>
              </a:tr>
              <a:tr h="1412976">
                <a:tc>
                  <a:txBody>
                    <a:bodyPr/>
                    <a:lstStyle/>
                    <a:p>
                      <a:pPr>
                        <a:lnSpc>
                          <a:spcPct val="100000"/>
                        </a:lnSpc>
                        <a:spcBef>
                          <a:spcPts val="30"/>
                        </a:spcBef>
                      </a:pPr>
                      <a:endParaRPr sz="3450">
                        <a:latin typeface="Times New Roman"/>
                        <a:cs typeface="Times New Roman"/>
                      </a:endParaRPr>
                    </a:p>
                    <a:p>
                      <a:pPr marL="75565">
                        <a:lnSpc>
                          <a:spcPct val="100000"/>
                        </a:lnSpc>
                      </a:pPr>
                      <a:r>
                        <a:rPr sz="2400" spc="-10" dirty="0">
                          <a:solidFill>
                            <a:srgbClr val="303030"/>
                          </a:solidFill>
                          <a:latin typeface="Calibri"/>
                          <a:cs typeface="Calibri"/>
                        </a:rPr>
                        <a:t>Reflections</a:t>
                      </a:r>
                      <a:r>
                        <a:rPr sz="2400" spc="-50" dirty="0">
                          <a:solidFill>
                            <a:srgbClr val="303030"/>
                          </a:solidFill>
                          <a:latin typeface="Calibri"/>
                          <a:cs typeface="Calibri"/>
                        </a:rPr>
                        <a:t> </a:t>
                      </a:r>
                      <a:r>
                        <a:rPr sz="2400" spc="-15" dirty="0">
                          <a:solidFill>
                            <a:srgbClr val="303030"/>
                          </a:solidFill>
                          <a:latin typeface="Calibri"/>
                          <a:cs typeface="Calibri"/>
                        </a:rPr>
                        <a:t>are</a:t>
                      </a:r>
                      <a:r>
                        <a:rPr sz="2400" spc="-25" dirty="0">
                          <a:solidFill>
                            <a:srgbClr val="303030"/>
                          </a:solidFill>
                          <a:latin typeface="Calibri"/>
                          <a:cs typeface="Calibri"/>
                        </a:rPr>
                        <a:t> </a:t>
                      </a:r>
                      <a:r>
                        <a:rPr sz="2400" dirty="0">
                          <a:solidFill>
                            <a:srgbClr val="303030"/>
                          </a:solidFill>
                          <a:latin typeface="Calibri"/>
                          <a:cs typeface="Calibri"/>
                        </a:rPr>
                        <a:t>less</a:t>
                      </a:r>
                      <a:endParaRPr sz="2400">
                        <a:latin typeface="Calibri"/>
                        <a:cs typeface="Calibri"/>
                      </a:endParaRPr>
                    </a:p>
                  </a:txBody>
                  <a:tcPr marL="0" marR="0" marT="381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marR="581025">
                        <a:lnSpc>
                          <a:spcPct val="114999"/>
                        </a:lnSpc>
                        <a:spcBef>
                          <a:spcPts val="254"/>
                        </a:spcBef>
                      </a:pPr>
                      <a:r>
                        <a:rPr sz="2400" spc="-40" dirty="0">
                          <a:solidFill>
                            <a:srgbClr val="303030"/>
                          </a:solidFill>
                          <a:latin typeface="Calibri"/>
                          <a:cs typeface="Calibri"/>
                        </a:rPr>
                        <a:t>Wave</a:t>
                      </a:r>
                      <a:r>
                        <a:rPr sz="2400" spc="-15" dirty="0">
                          <a:solidFill>
                            <a:srgbClr val="303030"/>
                          </a:solidFill>
                          <a:latin typeface="Calibri"/>
                          <a:cs typeface="Calibri"/>
                        </a:rPr>
                        <a:t> </a:t>
                      </a:r>
                      <a:r>
                        <a:rPr sz="2400" spc="-20" dirty="0">
                          <a:solidFill>
                            <a:srgbClr val="303030"/>
                          </a:solidFill>
                          <a:latin typeface="Calibri"/>
                          <a:cs typeface="Calibri"/>
                        </a:rPr>
                        <a:t>travels </a:t>
                      </a:r>
                      <a:r>
                        <a:rPr sz="2400" spc="-10" dirty="0">
                          <a:solidFill>
                            <a:srgbClr val="303030"/>
                          </a:solidFill>
                          <a:latin typeface="Calibri"/>
                          <a:cs typeface="Calibri"/>
                        </a:rPr>
                        <a:t>through </a:t>
                      </a:r>
                      <a:r>
                        <a:rPr sz="2400" spc="-5" dirty="0">
                          <a:solidFill>
                            <a:srgbClr val="303030"/>
                          </a:solidFill>
                          <a:latin typeface="Calibri"/>
                          <a:cs typeface="Calibri"/>
                        </a:rPr>
                        <a:t> </a:t>
                      </a:r>
                      <a:r>
                        <a:rPr sz="2400" spc="-10" dirty="0">
                          <a:solidFill>
                            <a:srgbClr val="303030"/>
                          </a:solidFill>
                          <a:latin typeface="Calibri"/>
                          <a:cs typeface="Calibri"/>
                        </a:rPr>
                        <a:t>reflections</a:t>
                      </a:r>
                      <a:r>
                        <a:rPr sz="2400" spc="-35" dirty="0">
                          <a:solidFill>
                            <a:srgbClr val="303030"/>
                          </a:solidFill>
                          <a:latin typeface="Calibri"/>
                          <a:cs typeface="Calibri"/>
                        </a:rPr>
                        <a:t> </a:t>
                      </a:r>
                      <a:r>
                        <a:rPr sz="2400" spc="-15" dirty="0">
                          <a:solidFill>
                            <a:srgbClr val="303030"/>
                          </a:solidFill>
                          <a:latin typeface="Calibri"/>
                          <a:cs typeface="Calibri"/>
                        </a:rPr>
                        <a:t>from</a:t>
                      </a:r>
                      <a:r>
                        <a:rPr sz="2400" spc="-30" dirty="0">
                          <a:solidFill>
                            <a:srgbClr val="303030"/>
                          </a:solidFill>
                          <a:latin typeface="Calibri"/>
                          <a:cs typeface="Calibri"/>
                        </a:rPr>
                        <a:t> </a:t>
                      </a:r>
                      <a:r>
                        <a:rPr sz="2400" dirty="0">
                          <a:solidFill>
                            <a:srgbClr val="303030"/>
                          </a:solidFill>
                          <a:latin typeface="Calibri"/>
                          <a:cs typeface="Calibri"/>
                        </a:rPr>
                        <a:t>the</a:t>
                      </a:r>
                      <a:r>
                        <a:rPr sz="2400" spc="-10" dirty="0">
                          <a:solidFill>
                            <a:srgbClr val="303030"/>
                          </a:solidFill>
                          <a:latin typeface="Calibri"/>
                          <a:cs typeface="Calibri"/>
                        </a:rPr>
                        <a:t> </a:t>
                      </a:r>
                      <a:r>
                        <a:rPr sz="2400" spc="-5" dirty="0">
                          <a:solidFill>
                            <a:srgbClr val="303030"/>
                          </a:solidFill>
                          <a:latin typeface="Calibri"/>
                          <a:cs typeface="Calibri"/>
                        </a:rPr>
                        <a:t>walls</a:t>
                      </a:r>
                      <a:r>
                        <a:rPr sz="2400" spc="-25" dirty="0">
                          <a:solidFill>
                            <a:srgbClr val="303030"/>
                          </a:solidFill>
                          <a:latin typeface="Calibri"/>
                          <a:cs typeface="Calibri"/>
                        </a:rPr>
                        <a:t> </a:t>
                      </a:r>
                      <a:r>
                        <a:rPr sz="2400" spc="-5" dirty="0">
                          <a:solidFill>
                            <a:srgbClr val="303030"/>
                          </a:solidFill>
                          <a:latin typeface="Calibri"/>
                          <a:cs typeface="Calibri"/>
                        </a:rPr>
                        <a:t>of </a:t>
                      </a:r>
                      <a:r>
                        <a:rPr sz="2400" spc="-530" dirty="0">
                          <a:solidFill>
                            <a:srgbClr val="303030"/>
                          </a:solidFill>
                          <a:latin typeface="Calibri"/>
                          <a:cs typeface="Calibri"/>
                        </a:rPr>
                        <a:t> </a:t>
                      </a:r>
                      <a:r>
                        <a:rPr sz="2400" spc="-10" dirty="0">
                          <a:solidFill>
                            <a:srgbClr val="303030"/>
                          </a:solidFill>
                          <a:latin typeface="Calibri"/>
                          <a:cs typeface="Calibri"/>
                        </a:rPr>
                        <a:t>waveguide</a:t>
                      </a:r>
                      <a:endParaRPr sz="2400">
                        <a:latin typeface="Calibri"/>
                        <a:cs typeface="Calibri"/>
                      </a:endParaRPr>
                    </a:p>
                  </a:txBody>
                  <a:tcPr marL="0" marR="0" marT="32384"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4"/>
                  </a:ext>
                </a:extLst>
              </a:tr>
              <a:tr h="571677">
                <a:tc>
                  <a:txBody>
                    <a:bodyPr/>
                    <a:lstStyle/>
                    <a:p>
                      <a:pPr marL="75565">
                        <a:lnSpc>
                          <a:spcPct val="100000"/>
                        </a:lnSpc>
                        <a:spcBef>
                          <a:spcPts val="685"/>
                        </a:spcBef>
                      </a:pPr>
                      <a:r>
                        <a:rPr sz="2400" dirty="0">
                          <a:solidFill>
                            <a:srgbClr val="303030"/>
                          </a:solidFill>
                          <a:latin typeface="Calibri"/>
                          <a:cs typeface="Calibri"/>
                        </a:rPr>
                        <a:t>It</a:t>
                      </a:r>
                      <a:r>
                        <a:rPr sz="2400" spc="-40" dirty="0">
                          <a:solidFill>
                            <a:srgbClr val="303030"/>
                          </a:solidFill>
                          <a:latin typeface="Calibri"/>
                          <a:cs typeface="Calibri"/>
                        </a:rPr>
                        <a:t> </a:t>
                      </a:r>
                      <a:r>
                        <a:rPr sz="2400" spc="-5" dirty="0">
                          <a:solidFill>
                            <a:srgbClr val="303030"/>
                          </a:solidFill>
                          <a:latin typeface="Calibri"/>
                          <a:cs typeface="Calibri"/>
                        </a:rPr>
                        <a:t>has </a:t>
                      </a:r>
                      <a:r>
                        <a:rPr sz="2400" spc="-10" dirty="0">
                          <a:solidFill>
                            <a:srgbClr val="303030"/>
                          </a:solidFill>
                          <a:latin typeface="Calibri"/>
                          <a:cs typeface="Calibri"/>
                        </a:rPr>
                        <a:t>characteristic</a:t>
                      </a:r>
                      <a:r>
                        <a:rPr sz="2400" spc="-55" dirty="0">
                          <a:solidFill>
                            <a:srgbClr val="303030"/>
                          </a:solidFill>
                          <a:latin typeface="Calibri"/>
                          <a:cs typeface="Calibri"/>
                        </a:rPr>
                        <a:t> </a:t>
                      </a:r>
                      <a:r>
                        <a:rPr sz="2400" spc="-5" dirty="0">
                          <a:solidFill>
                            <a:srgbClr val="303030"/>
                          </a:solidFill>
                          <a:latin typeface="Calibri"/>
                          <a:cs typeface="Calibri"/>
                        </a:rPr>
                        <a:t>impedance</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a:lnSpc>
                          <a:spcPct val="100000"/>
                        </a:lnSpc>
                        <a:spcBef>
                          <a:spcPts val="685"/>
                        </a:spcBef>
                      </a:pPr>
                      <a:r>
                        <a:rPr sz="2400" dirty="0">
                          <a:solidFill>
                            <a:srgbClr val="303030"/>
                          </a:solidFill>
                          <a:latin typeface="Calibri"/>
                          <a:cs typeface="Calibri"/>
                        </a:rPr>
                        <a:t>It</a:t>
                      </a:r>
                      <a:r>
                        <a:rPr sz="2400" spc="-50" dirty="0">
                          <a:solidFill>
                            <a:srgbClr val="303030"/>
                          </a:solidFill>
                          <a:latin typeface="Calibri"/>
                          <a:cs typeface="Calibri"/>
                        </a:rPr>
                        <a:t> </a:t>
                      </a:r>
                      <a:r>
                        <a:rPr sz="2400" spc="-5" dirty="0">
                          <a:solidFill>
                            <a:srgbClr val="303030"/>
                          </a:solidFill>
                          <a:latin typeface="Calibri"/>
                          <a:cs typeface="Calibri"/>
                        </a:rPr>
                        <a:t>has</a:t>
                      </a:r>
                      <a:r>
                        <a:rPr sz="2400" spc="-15" dirty="0">
                          <a:solidFill>
                            <a:srgbClr val="303030"/>
                          </a:solidFill>
                          <a:latin typeface="Calibri"/>
                          <a:cs typeface="Calibri"/>
                        </a:rPr>
                        <a:t> </a:t>
                      </a:r>
                      <a:r>
                        <a:rPr sz="2400" spc="-25" dirty="0">
                          <a:solidFill>
                            <a:srgbClr val="303030"/>
                          </a:solidFill>
                          <a:latin typeface="Calibri"/>
                          <a:cs typeface="Calibri"/>
                        </a:rPr>
                        <a:t>wave</a:t>
                      </a:r>
                      <a:r>
                        <a:rPr sz="2400" spc="-15" dirty="0">
                          <a:solidFill>
                            <a:srgbClr val="303030"/>
                          </a:solidFill>
                          <a:latin typeface="Calibri"/>
                          <a:cs typeface="Calibri"/>
                        </a:rPr>
                        <a:t> </a:t>
                      </a:r>
                      <a:r>
                        <a:rPr sz="2400" spc="-5" dirty="0">
                          <a:solidFill>
                            <a:srgbClr val="303030"/>
                          </a:solidFill>
                          <a:latin typeface="Calibri"/>
                          <a:cs typeface="Calibri"/>
                        </a:rPr>
                        <a:t>impedance</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5"/>
                  </a:ext>
                </a:extLst>
              </a:tr>
            </a:tbl>
          </a:graphicData>
        </a:graphic>
      </p:graphicFrame>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17</a:t>
            </a:fld>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22250" y="1390650"/>
          <a:ext cx="8611235" cy="3548506"/>
        </p:xfrm>
        <a:graphic>
          <a:graphicData uri="http://schemas.openxmlformats.org/drawingml/2006/table">
            <a:tbl>
              <a:tblPr firstRow="1" bandRow="1">
                <a:tableStyleId>{2D5ABB26-0587-4C30-8999-92F81FD0307C}</a:tableStyleId>
              </a:tblPr>
              <a:tblGrid>
                <a:gridCol w="4291330">
                  <a:extLst>
                    <a:ext uri="{9D8B030D-6E8A-4147-A177-3AD203B41FA5}">
                      <a16:colId xmlns="" xmlns:a16="http://schemas.microsoft.com/office/drawing/2014/main" val="20000"/>
                    </a:ext>
                  </a:extLst>
                </a:gridCol>
                <a:gridCol w="4319905">
                  <a:extLst>
                    <a:ext uri="{9D8B030D-6E8A-4147-A177-3AD203B41FA5}">
                      <a16:colId xmlns="" xmlns:a16="http://schemas.microsoft.com/office/drawing/2014/main" val="20001"/>
                    </a:ext>
                  </a:extLst>
                </a:gridCol>
              </a:tblGrid>
              <a:tr h="992251">
                <a:tc>
                  <a:txBody>
                    <a:bodyPr/>
                    <a:lstStyle/>
                    <a:p>
                      <a:pPr marL="75565" marR="689610">
                        <a:lnSpc>
                          <a:spcPct val="115100"/>
                        </a:lnSpc>
                        <a:spcBef>
                          <a:spcPts val="245"/>
                        </a:spcBef>
                      </a:pPr>
                      <a:r>
                        <a:rPr sz="2400" spc="-15" dirty="0">
                          <a:solidFill>
                            <a:srgbClr val="303030"/>
                          </a:solidFill>
                          <a:latin typeface="Calibri"/>
                          <a:cs typeface="Calibri"/>
                        </a:rPr>
                        <a:t>Propagation </a:t>
                      </a:r>
                      <a:r>
                        <a:rPr sz="2400" spc="-5" dirty="0">
                          <a:solidFill>
                            <a:srgbClr val="303030"/>
                          </a:solidFill>
                          <a:latin typeface="Calibri"/>
                          <a:cs typeface="Calibri"/>
                        </a:rPr>
                        <a:t>of </a:t>
                      </a:r>
                      <a:r>
                        <a:rPr sz="2400" spc="-20" dirty="0">
                          <a:solidFill>
                            <a:srgbClr val="303030"/>
                          </a:solidFill>
                          <a:latin typeface="Calibri"/>
                          <a:cs typeface="Calibri"/>
                        </a:rPr>
                        <a:t>waves </a:t>
                      </a:r>
                      <a:r>
                        <a:rPr sz="2400" dirty="0">
                          <a:solidFill>
                            <a:srgbClr val="303030"/>
                          </a:solidFill>
                          <a:latin typeface="Calibri"/>
                          <a:cs typeface="Calibri"/>
                        </a:rPr>
                        <a:t>is </a:t>
                      </a:r>
                      <a:r>
                        <a:rPr sz="2400" spc="5" dirty="0">
                          <a:solidFill>
                            <a:srgbClr val="303030"/>
                          </a:solidFill>
                          <a:latin typeface="Calibri"/>
                          <a:cs typeface="Calibri"/>
                        </a:rPr>
                        <a:t> </a:t>
                      </a:r>
                      <a:r>
                        <a:rPr sz="2400" spc="-10" dirty="0">
                          <a:solidFill>
                            <a:srgbClr val="303030"/>
                          </a:solidFill>
                          <a:latin typeface="Calibri"/>
                          <a:cs typeface="Calibri"/>
                        </a:rPr>
                        <a:t>according</a:t>
                      </a:r>
                      <a:r>
                        <a:rPr sz="2400" spc="-60" dirty="0">
                          <a:solidFill>
                            <a:srgbClr val="303030"/>
                          </a:solidFill>
                          <a:latin typeface="Calibri"/>
                          <a:cs typeface="Calibri"/>
                        </a:rPr>
                        <a:t> </a:t>
                      </a:r>
                      <a:r>
                        <a:rPr sz="2400" spc="-15" dirty="0">
                          <a:solidFill>
                            <a:srgbClr val="303030"/>
                          </a:solidFill>
                          <a:latin typeface="Calibri"/>
                          <a:cs typeface="Calibri"/>
                        </a:rPr>
                        <a:t>to</a:t>
                      </a:r>
                      <a:r>
                        <a:rPr sz="2400" spc="-30" dirty="0">
                          <a:solidFill>
                            <a:srgbClr val="303030"/>
                          </a:solidFill>
                          <a:latin typeface="Calibri"/>
                          <a:cs typeface="Calibri"/>
                        </a:rPr>
                        <a:t> </a:t>
                      </a:r>
                      <a:r>
                        <a:rPr sz="2400" spc="-5" dirty="0">
                          <a:solidFill>
                            <a:srgbClr val="303030"/>
                          </a:solidFill>
                          <a:latin typeface="Calibri"/>
                          <a:cs typeface="Calibri"/>
                        </a:rPr>
                        <a:t>"Circuit</a:t>
                      </a:r>
                      <a:r>
                        <a:rPr sz="2400" spc="-45" dirty="0">
                          <a:solidFill>
                            <a:srgbClr val="303030"/>
                          </a:solidFill>
                          <a:latin typeface="Calibri"/>
                          <a:cs typeface="Calibri"/>
                        </a:rPr>
                        <a:t> </a:t>
                      </a:r>
                      <a:r>
                        <a:rPr sz="2400" dirty="0">
                          <a:solidFill>
                            <a:srgbClr val="303030"/>
                          </a:solidFill>
                          <a:latin typeface="Calibri"/>
                          <a:cs typeface="Calibri"/>
                        </a:rPr>
                        <a:t>theory"</a:t>
                      </a:r>
                      <a:endParaRPr sz="2400">
                        <a:latin typeface="Calibri"/>
                        <a:cs typeface="Calibri"/>
                      </a:endParaRPr>
                    </a:p>
                  </a:txBody>
                  <a:tcPr marL="0" marR="0" marT="3111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marR="920115">
                        <a:lnSpc>
                          <a:spcPct val="115100"/>
                        </a:lnSpc>
                        <a:spcBef>
                          <a:spcPts val="245"/>
                        </a:spcBef>
                      </a:pPr>
                      <a:r>
                        <a:rPr sz="2400" spc="-15" dirty="0">
                          <a:solidFill>
                            <a:srgbClr val="303030"/>
                          </a:solidFill>
                          <a:latin typeface="Calibri"/>
                          <a:cs typeface="Calibri"/>
                        </a:rPr>
                        <a:t>Propagation </a:t>
                      </a:r>
                      <a:r>
                        <a:rPr sz="2400" spc="-5" dirty="0">
                          <a:solidFill>
                            <a:srgbClr val="303030"/>
                          </a:solidFill>
                          <a:latin typeface="Calibri"/>
                          <a:cs typeface="Calibri"/>
                        </a:rPr>
                        <a:t>of </a:t>
                      </a:r>
                      <a:r>
                        <a:rPr sz="2400" spc="-20" dirty="0">
                          <a:solidFill>
                            <a:srgbClr val="303030"/>
                          </a:solidFill>
                          <a:latin typeface="Calibri"/>
                          <a:cs typeface="Calibri"/>
                        </a:rPr>
                        <a:t>waves </a:t>
                      </a:r>
                      <a:r>
                        <a:rPr sz="2400" dirty="0">
                          <a:solidFill>
                            <a:srgbClr val="303030"/>
                          </a:solidFill>
                          <a:latin typeface="Calibri"/>
                          <a:cs typeface="Calibri"/>
                        </a:rPr>
                        <a:t>is </a:t>
                      </a:r>
                      <a:r>
                        <a:rPr sz="2400" spc="5" dirty="0">
                          <a:solidFill>
                            <a:srgbClr val="303030"/>
                          </a:solidFill>
                          <a:latin typeface="Calibri"/>
                          <a:cs typeface="Calibri"/>
                        </a:rPr>
                        <a:t> </a:t>
                      </a:r>
                      <a:r>
                        <a:rPr sz="2400" spc="-10" dirty="0">
                          <a:solidFill>
                            <a:srgbClr val="303030"/>
                          </a:solidFill>
                          <a:latin typeface="Calibri"/>
                          <a:cs typeface="Calibri"/>
                        </a:rPr>
                        <a:t>according</a:t>
                      </a:r>
                      <a:r>
                        <a:rPr sz="2400" spc="-60" dirty="0">
                          <a:solidFill>
                            <a:srgbClr val="303030"/>
                          </a:solidFill>
                          <a:latin typeface="Calibri"/>
                          <a:cs typeface="Calibri"/>
                        </a:rPr>
                        <a:t> </a:t>
                      </a:r>
                      <a:r>
                        <a:rPr sz="2400" spc="-15" dirty="0">
                          <a:solidFill>
                            <a:srgbClr val="303030"/>
                          </a:solidFill>
                          <a:latin typeface="Calibri"/>
                          <a:cs typeface="Calibri"/>
                        </a:rPr>
                        <a:t>to</a:t>
                      </a:r>
                      <a:r>
                        <a:rPr sz="2400" spc="-35" dirty="0">
                          <a:solidFill>
                            <a:srgbClr val="303030"/>
                          </a:solidFill>
                          <a:latin typeface="Calibri"/>
                          <a:cs typeface="Calibri"/>
                        </a:rPr>
                        <a:t> </a:t>
                      </a:r>
                      <a:r>
                        <a:rPr sz="2400" dirty="0">
                          <a:solidFill>
                            <a:srgbClr val="303030"/>
                          </a:solidFill>
                          <a:latin typeface="Calibri"/>
                          <a:cs typeface="Calibri"/>
                        </a:rPr>
                        <a:t>"Field</a:t>
                      </a:r>
                      <a:r>
                        <a:rPr sz="2400" spc="-35" dirty="0">
                          <a:solidFill>
                            <a:srgbClr val="303030"/>
                          </a:solidFill>
                          <a:latin typeface="Calibri"/>
                          <a:cs typeface="Calibri"/>
                        </a:rPr>
                        <a:t> </a:t>
                      </a:r>
                      <a:r>
                        <a:rPr sz="2400" dirty="0">
                          <a:solidFill>
                            <a:srgbClr val="303030"/>
                          </a:solidFill>
                          <a:latin typeface="Calibri"/>
                          <a:cs typeface="Calibri"/>
                        </a:rPr>
                        <a:t>theory"</a:t>
                      </a:r>
                      <a:endParaRPr sz="2400">
                        <a:latin typeface="Calibri"/>
                        <a:cs typeface="Calibri"/>
                      </a:endParaRPr>
                    </a:p>
                  </a:txBody>
                  <a:tcPr marL="0" marR="0" marT="3111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0"/>
                  </a:ext>
                </a:extLst>
              </a:tr>
              <a:tr h="1413002">
                <a:tc>
                  <a:txBody>
                    <a:bodyPr/>
                    <a:lstStyle/>
                    <a:p>
                      <a:pPr>
                        <a:lnSpc>
                          <a:spcPct val="100000"/>
                        </a:lnSpc>
                        <a:spcBef>
                          <a:spcPts val="25"/>
                        </a:spcBef>
                      </a:pPr>
                      <a:endParaRPr sz="3450">
                        <a:latin typeface="Times New Roman"/>
                        <a:cs typeface="Times New Roman"/>
                      </a:endParaRPr>
                    </a:p>
                    <a:p>
                      <a:pPr marL="75565">
                        <a:lnSpc>
                          <a:spcPct val="100000"/>
                        </a:lnSpc>
                        <a:spcBef>
                          <a:spcPts val="5"/>
                        </a:spcBef>
                      </a:pPr>
                      <a:r>
                        <a:rPr sz="2400" dirty="0">
                          <a:solidFill>
                            <a:srgbClr val="303030"/>
                          </a:solidFill>
                          <a:latin typeface="Calibri"/>
                          <a:cs typeface="Calibri"/>
                        </a:rPr>
                        <a:t>It</a:t>
                      </a:r>
                      <a:r>
                        <a:rPr sz="2400" spc="-45" dirty="0">
                          <a:solidFill>
                            <a:srgbClr val="303030"/>
                          </a:solidFill>
                          <a:latin typeface="Calibri"/>
                          <a:cs typeface="Calibri"/>
                        </a:rPr>
                        <a:t> </a:t>
                      </a:r>
                      <a:r>
                        <a:rPr sz="2400" spc="-5" dirty="0">
                          <a:solidFill>
                            <a:srgbClr val="303030"/>
                          </a:solidFill>
                          <a:latin typeface="Calibri"/>
                          <a:cs typeface="Calibri"/>
                        </a:rPr>
                        <a:t>has</a:t>
                      </a:r>
                      <a:r>
                        <a:rPr sz="2400" spc="-15" dirty="0">
                          <a:solidFill>
                            <a:srgbClr val="303030"/>
                          </a:solidFill>
                          <a:latin typeface="Calibri"/>
                          <a:cs typeface="Calibri"/>
                        </a:rPr>
                        <a:t> </a:t>
                      </a:r>
                      <a:r>
                        <a:rPr sz="2400" dirty="0">
                          <a:solidFill>
                            <a:srgbClr val="303030"/>
                          </a:solidFill>
                          <a:latin typeface="Calibri"/>
                          <a:cs typeface="Calibri"/>
                        </a:rPr>
                        <a:t>a</a:t>
                      </a:r>
                      <a:r>
                        <a:rPr sz="2400" spc="-15" dirty="0">
                          <a:solidFill>
                            <a:srgbClr val="303030"/>
                          </a:solidFill>
                          <a:latin typeface="Calibri"/>
                          <a:cs typeface="Calibri"/>
                        </a:rPr>
                        <a:t> </a:t>
                      </a:r>
                      <a:r>
                        <a:rPr sz="2400" spc="-10" dirty="0">
                          <a:solidFill>
                            <a:srgbClr val="303030"/>
                          </a:solidFill>
                          <a:latin typeface="Calibri"/>
                          <a:cs typeface="Calibri"/>
                        </a:rPr>
                        <a:t>return</a:t>
                      </a:r>
                      <a:r>
                        <a:rPr sz="2400" spc="-20" dirty="0">
                          <a:solidFill>
                            <a:srgbClr val="303030"/>
                          </a:solidFill>
                          <a:latin typeface="Calibri"/>
                          <a:cs typeface="Calibri"/>
                        </a:rPr>
                        <a:t> </a:t>
                      </a:r>
                      <a:r>
                        <a:rPr sz="2400" spc="-10" dirty="0">
                          <a:solidFill>
                            <a:srgbClr val="303030"/>
                          </a:solidFill>
                          <a:latin typeface="Calibri"/>
                          <a:cs typeface="Calibri"/>
                        </a:rPr>
                        <a:t>conductor</a:t>
                      </a:r>
                      <a:r>
                        <a:rPr sz="2400" spc="-25" dirty="0">
                          <a:solidFill>
                            <a:srgbClr val="303030"/>
                          </a:solidFill>
                          <a:latin typeface="Calibri"/>
                          <a:cs typeface="Calibri"/>
                        </a:rPr>
                        <a:t> </a:t>
                      </a:r>
                      <a:r>
                        <a:rPr sz="2400" spc="-15" dirty="0">
                          <a:solidFill>
                            <a:srgbClr val="303030"/>
                          </a:solidFill>
                          <a:latin typeface="Calibri"/>
                          <a:cs typeface="Calibri"/>
                        </a:rPr>
                        <a:t>to</a:t>
                      </a:r>
                      <a:r>
                        <a:rPr sz="2400" spc="-20" dirty="0">
                          <a:solidFill>
                            <a:srgbClr val="303030"/>
                          </a:solidFill>
                          <a:latin typeface="Calibri"/>
                          <a:cs typeface="Calibri"/>
                        </a:rPr>
                        <a:t> </a:t>
                      </a:r>
                      <a:r>
                        <a:rPr sz="2400" dirty="0">
                          <a:solidFill>
                            <a:srgbClr val="303030"/>
                          </a:solidFill>
                          <a:latin typeface="Calibri"/>
                          <a:cs typeface="Calibri"/>
                        </a:rPr>
                        <a:t>earth</a:t>
                      </a:r>
                      <a:endParaRPr sz="2400">
                        <a:latin typeface="Calibri"/>
                        <a:cs typeface="Calibri"/>
                      </a:endParaRPr>
                    </a:p>
                  </a:txBody>
                  <a:tcPr marL="0" marR="0" marT="317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marR="192405">
                        <a:lnSpc>
                          <a:spcPct val="114999"/>
                        </a:lnSpc>
                        <a:spcBef>
                          <a:spcPts val="250"/>
                        </a:spcBef>
                      </a:pPr>
                      <a:r>
                        <a:rPr sz="2400" spc="-10" dirty="0">
                          <a:solidFill>
                            <a:srgbClr val="303030"/>
                          </a:solidFill>
                          <a:latin typeface="Calibri"/>
                          <a:cs typeface="Calibri"/>
                        </a:rPr>
                        <a:t>Return</a:t>
                      </a:r>
                      <a:r>
                        <a:rPr sz="2400" spc="-55" dirty="0">
                          <a:solidFill>
                            <a:srgbClr val="303030"/>
                          </a:solidFill>
                          <a:latin typeface="Calibri"/>
                          <a:cs typeface="Calibri"/>
                        </a:rPr>
                        <a:t> </a:t>
                      </a:r>
                      <a:r>
                        <a:rPr sz="2400" spc="-10" dirty="0">
                          <a:solidFill>
                            <a:srgbClr val="303030"/>
                          </a:solidFill>
                          <a:latin typeface="Calibri"/>
                          <a:cs typeface="Calibri"/>
                        </a:rPr>
                        <a:t>conductor</a:t>
                      </a:r>
                      <a:r>
                        <a:rPr sz="2400" spc="-20" dirty="0">
                          <a:solidFill>
                            <a:srgbClr val="303030"/>
                          </a:solidFill>
                          <a:latin typeface="Calibri"/>
                          <a:cs typeface="Calibri"/>
                        </a:rPr>
                        <a:t> </a:t>
                      </a:r>
                      <a:r>
                        <a:rPr sz="2400" dirty="0">
                          <a:solidFill>
                            <a:srgbClr val="303030"/>
                          </a:solidFill>
                          <a:latin typeface="Calibri"/>
                          <a:cs typeface="Calibri"/>
                        </a:rPr>
                        <a:t>is</a:t>
                      </a:r>
                      <a:r>
                        <a:rPr sz="2400" spc="-10" dirty="0">
                          <a:solidFill>
                            <a:srgbClr val="303030"/>
                          </a:solidFill>
                          <a:latin typeface="Calibri"/>
                          <a:cs typeface="Calibri"/>
                        </a:rPr>
                        <a:t> </a:t>
                      </a:r>
                      <a:r>
                        <a:rPr sz="2400" spc="-5" dirty="0">
                          <a:solidFill>
                            <a:srgbClr val="303030"/>
                          </a:solidFill>
                          <a:latin typeface="Calibri"/>
                          <a:cs typeface="Calibri"/>
                        </a:rPr>
                        <a:t>not</a:t>
                      </a:r>
                      <a:r>
                        <a:rPr sz="2400" spc="-30" dirty="0">
                          <a:solidFill>
                            <a:srgbClr val="303030"/>
                          </a:solidFill>
                          <a:latin typeface="Calibri"/>
                          <a:cs typeface="Calibri"/>
                        </a:rPr>
                        <a:t> </a:t>
                      </a:r>
                      <a:r>
                        <a:rPr sz="2400" spc="-10" dirty="0">
                          <a:solidFill>
                            <a:srgbClr val="303030"/>
                          </a:solidFill>
                          <a:latin typeface="Calibri"/>
                          <a:cs typeface="Calibri"/>
                        </a:rPr>
                        <a:t>required </a:t>
                      </a:r>
                      <a:r>
                        <a:rPr sz="2400" spc="-530" dirty="0">
                          <a:solidFill>
                            <a:srgbClr val="303030"/>
                          </a:solidFill>
                          <a:latin typeface="Calibri"/>
                          <a:cs typeface="Calibri"/>
                        </a:rPr>
                        <a:t> </a:t>
                      </a:r>
                      <a:r>
                        <a:rPr sz="2400" dirty="0">
                          <a:solidFill>
                            <a:srgbClr val="303030"/>
                          </a:solidFill>
                          <a:latin typeface="Calibri"/>
                          <a:cs typeface="Calibri"/>
                        </a:rPr>
                        <a:t>as the </a:t>
                      </a:r>
                      <a:r>
                        <a:rPr sz="2400" spc="-5" dirty="0">
                          <a:solidFill>
                            <a:srgbClr val="303030"/>
                          </a:solidFill>
                          <a:latin typeface="Calibri"/>
                          <a:cs typeface="Calibri"/>
                        </a:rPr>
                        <a:t>body of </a:t>
                      </a:r>
                      <a:r>
                        <a:rPr sz="2400" dirty="0">
                          <a:solidFill>
                            <a:srgbClr val="303030"/>
                          </a:solidFill>
                          <a:latin typeface="Calibri"/>
                          <a:cs typeface="Calibri"/>
                        </a:rPr>
                        <a:t>the </a:t>
                      </a:r>
                      <a:r>
                        <a:rPr sz="2400" spc="-10" dirty="0">
                          <a:solidFill>
                            <a:srgbClr val="303030"/>
                          </a:solidFill>
                          <a:latin typeface="Calibri"/>
                          <a:cs typeface="Calibri"/>
                        </a:rPr>
                        <a:t>waveguide </a:t>
                      </a:r>
                      <a:r>
                        <a:rPr sz="2400" spc="-5" dirty="0">
                          <a:solidFill>
                            <a:srgbClr val="303030"/>
                          </a:solidFill>
                          <a:latin typeface="Calibri"/>
                          <a:cs typeface="Calibri"/>
                        </a:rPr>
                        <a:t> </a:t>
                      </a:r>
                      <a:r>
                        <a:rPr sz="2400" dirty="0">
                          <a:solidFill>
                            <a:srgbClr val="303030"/>
                          </a:solidFill>
                          <a:latin typeface="Calibri"/>
                          <a:cs typeface="Calibri"/>
                        </a:rPr>
                        <a:t>acts</a:t>
                      </a:r>
                      <a:r>
                        <a:rPr sz="2400" spc="-35" dirty="0">
                          <a:solidFill>
                            <a:srgbClr val="303030"/>
                          </a:solidFill>
                          <a:latin typeface="Calibri"/>
                          <a:cs typeface="Calibri"/>
                        </a:rPr>
                        <a:t> </a:t>
                      </a:r>
                      <a:r>
                        <a:rPr sz="2400" dirty="0">
                          <a:solidFill>
                            <a:srgbClr val="303030"/>
                          </a:solidFill>
                          <a:latin typeface="Calibri"/>
                          <a:cs typeface="Calibri"/>
                        </a:rPr>
                        <a:t>as</a:t>
                      </a:r>
                      <a:r>
                        <a:rPr sz="2400" spc="-5" dirty="0">
                          <a:solidFill>
                            <a:srgbClr val="303030"/>
                          </a:solidFill>
                          <a:latin typeface="Calibri"/>
                          <a:cs typeface="Calibri"/>
                        </a:rPr>
                        <a:t> </a:t>
                      </a:r>
                      <a:r>
                        <a:rPr sz="2400" dirty="0">
                          <a:solidFill>
                            <a:srgbClr val="303030"/>
                          </a:solidFill>
                          <a:latin typeface="Calibri"/>
                          <a:cs typeface="Calibri"/>
                        </a:rPr>
                        <a:t>earth</a:t>
                      </a:r>
                      <a:endParaRPr sz="2400">
                        <a:latin typeface="Calibri"/>
                        <a:cs typeface="Calibri"/>
                      </a:endParaRPr>
                    </a:p>
                  </a:txBody>
                  <a:tcPr marL="0" marR="0" marT="31750"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1"/>
                  </a:ext>
                </a:extLst>
              </a:tr>
              <a:tr h="571627">
                <a:tc>
                  <a:txBody>
                    <a:bodyPr/>
                    <a:lstStyle/>
                    <a:p>
                      <a:pPr marL="75565">
                        <a:lnSpc>
                          <a:spcPct val="100000"/>
                        </a:lnSpc>
                        <a:spcBef>
                          <a:spcPts val="685"/>
                        </a:spcBef>
                      </a:pPr>
                      <a:r>
                        <a:rPr sz="2400" dirty="0">
                          <a:solidFill>
                            <a:srgbClr val="303030"/>
                          </a:solidFill>
                          <a:latin typeface="Calibri"/>
                          <a:cs typeface="Calibri"/>
                        </a:rPr>
                        <a:t>Bandwidth</a:t>
                      </a:r>
                      <a:r>
                        <a:rPr sz="2400" spc="-45" dirty="0">
                          <a:solidFill>
                            <a:srgbClr val="303030"/>
                          </a:solidFill>
                          <a:latin typeface="Calibri"/>
                          <a:cs typeface="Calibri"/>
                        </a:rPr>
                        <a:t> </a:t>
                      </a:r>
                      <a:r>
                        <a:rPr sz="2400" dirty="0">
                          <a:solidFill>
                            <a:srgbClr val="303030"/>
                          </a:solidFill>
                          <a:latin typeface="Calibri"/>
                          <a:cs typeface="Calibri"/>
                        </a:rPr>
                        <a:t>is</a:t>
                      </a:r>
                      <a:r>
                        <a:rPr sz="2400" spc="-20" dirty="0">
                          <a:solidFill>
                            <a:srgbClr val="303030"/>
                          </a:solidFill>
                          <a:latin typeface="Calibri"/>
                          <a:cs typeface="Calibri"/>
                        </a:rPr>
                        <a:t> </a:t>
                      </a:r>
                      <a:r>
                        <a:rPr sz="2400" spc="-10" dirty="0">
                          <a:solidFill>
                            <a:srgbClr val="303030"/>
                          </a:solidFill>
                          <a:latin typeface="Calibri"/>
                          <a:cs typeface="Calibri"/>
                        </a:rPr>
                        <a:t>not</a:t>
                      </a:r>
                      <a:r>
                        <a:rPr sz="2400" spc="-15" dirty="0">
                          <a:solidFill>
                            <a:srgbClr val="303030"/>
                          </a:solidFill>
                          <a:latin typeface="Calibri"/>
                          <a:cs typeface="Calibri"/>
                        </a:rPr>
                        <a:t> </a:t>
                      </a:r>
                      <a:r>
                        <a:rPr sz="2400" spc="-5" dirty="0">
                          <a:solidFill>
                            <a:srgbClr val="303030"/>
                          </a:solidFill>
                          <a:latin typeface="Calibri"/>
                          <a:cs typeface="Calibri"/>
                        </a:rPr>
                        <a:t>limited</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a:lnSpc>
                          <a:spcPct val="100000"/>
                        </a:lnSpc>
                        <a:spcBef>
                          <a:spcPts val="685"/>
                        </a:spcBef>
                      </a:pPr>
                      <a:r>
                        <a:rPr sz="2400" dirty="0">
                          <a:solidFill>
                            <a:srgbClr val="303030"/>
                          </a:solidFill>
                          <a:latin typeface="Calibri"/>
                          <a:cs typeface="Calibri"/>
                        </a:rPr>
                        <a:t>Bandwidth</a:t>
                      </a:r>
                      <a:r>
                        <a:rPr sz="2400" spc="-55" dirty="0">
                          <a:solidFill>
                            <a:srgbClr val="303030"/>
                          </a:solidFill>
                          <a:latin typeface="Calibri"/>
                          <a:cs typeface="Calibri"/>
                        </a:rPr>
                        <a:t> </a:t>
                      </a:r>
                      <a:r>
                        <a:rPr sz="2400" dirty="0">
                          <a:solidFill>
                            <a:srgbClr val="303030"/>
                          </a:solidFill>
                          <a:latin typeface="Calibri"/>
                          <a:cs typeface="Calibri"/>
                        </a:rPr>
                        <a:t>is</a:t>
                      </a:r>
                      <a:r>
                        <a:rPr sz="2400" spc="-25" dirty="0">
                          <a:solidFill>
                            <a:srgbClr val="303030"/>
                          </a:solidFill>
                          <a:latin typeface="Calibri"/>
                          <a:cs typeface="Calibri"/>
                        </a:rPr>
                        <a:t> </a:t>
                      </a:r>
                      <a:r>
                        <a:rPr sz="2400" spc="-5" dirty="0">
                          <a:solidFill>
                            <a:srgbClr val="303030"/>
                          </a:solidFill>
                          <a:latin typeface="Calibri"/>
                          <a:cs typeface="Calibri"/>
                        </a:rPr>
                        <a:t>limited</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2"/>
                  </a:ext>
                </a:extLst>
              </a:tr>
              <a:tr h="571626">
                <a:tc>
                  <a:txBody>
                    <a:bodyPr/>
                    <a:lstStyle/>
                    <a:p>
                      <a:pPr marL="75565">
                        <a:lnSpc>
                          <a:spcPct val="100000"/>
                        </a:lnSpc>
                        <a:spcBef>
                          <a:spcPts val="685"/>
                        </a:spcBef>
                      </a:pPr>
                      <a:r>
                        <a:rPr sz="2400" spc="-30" dirty="0">
                          <a:solidFill>
                            <a:srgbClr val="303030"/>
                          </a:solidFill>
                          <a:latin typeface="Calibri"/>
                          <a:cs typeface="Calibri"/>
                        </a:rPr>
                        <a:t>Waves</a:t>
                      </a:r>
                      <a:r>
                        <a:rPr sz="2400" spc="-35" dirty="0">
                          <a:solidFill>
                            <a:srgbClr val="303030"/>
                          </a:solidFill>
                          <a:latin typeface="Calibri"/>
                          <a:cs typeface="Calibri"/>
                        </a:rPr>
                        <a:t> </a:t>
                      </a:r>
                      <a:r>
                        <a:rPr sz="2400" spc="-5" dirty="0">
                          <a:solidFill>
                            <a:srgbClr val="303030"/>
                          </a:solidFill>
                          <a:latin typeface="Calibri"/>
                          <a:cs typeface="Calibri"/>
                        </a:rPr>
                        <a:t>do</a:t>
                      </a:r>
                      <a:r>
                        <a:rPr sz="2400" spc="-20" dirty="0">
                          <a:solidFill>
                            <a:srgbClr val="303030"/>
                          </a:solidFill>
                          <a:latin typeface="Calibri"/>
                          <a:cs typeface="Calibri"/>
                        </a:rPr>
                        <a:t> </a:t>
                      </a:r>
                      <a:r>
                        <a:rPr sz="2400" spc="-10" dirty="0">
                          <a:solidFill>
                            <a:srgbClr val="303030"/>
                          </a:solidFill>
                          <a:latin typeface="Calibri"/>
                          <a:cs typeface="Calibri"/>
                        </a:rPr>
                        <a:t>not</a:t>
                      </a:r>
                      <a:r>
                        <a:rPr sz="2400" spc="-20" dirty="0">
                          <a:solidFill>
                            <a:srgbClr val="303030"/>
                          </a:solidFill>
                          <a:latin typeface="Calibri"/>
                          <a:cs typeface="Calibri"/>
                        </a:rPr>
                        <a:t> </a:t>
                      </a:r>
                      <a:r>
                        <a:rPr sz="2400" spc="-10" dirty="0">
                          <a:solidFill>
                            <a:srgbClr val="303030"/>
                          </a:solidFill>
                          <a:latin typeface="Calibri"/>
                          <a:cs typeface="Calibri"/>
                        </a:rPr>
                        <a:t>disperse</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tc>
                  <a:txBody>
                    <a:bodyPr/>
                    <a:lstStyle/>
                    <a:p>
                      <a:pPr marL="76200">
                        <a:lnSpc>
                          <a:spcPct val="100000"/>
                        </a:lnSpc>
                        <a:spcBef>
                          <a:spcPts val="685"/>
                        </a:spcBef>
                      </a:pPr>
                      <a:r>
                        <a:rPr sz="2400" spc="-30" dirty="0">
                          <a:solidFill>
                            <a:srgbClr val="303030"/>
                          </a:solidFill>
                          <a:latin typeface="Calibri"/>
                          <a:cs typeface="Calibri"/>
                        </a:rPr>
                        <a:t>Waves</a:t>
                      </a:r>
                      <a:r>
                        <a:rPr sz="2400" spc="-40" dirty="0">
                          <a:solidFill>
                            <a:srgbClr val="303030"/>
                          </a:solidFill>
                          <a:latin typeface="Calibri"/>
                          <a:cs typeface="Calibri"/>
                        </a:rPr>
                        <a:t> </a:t>
                      </a:r>
                      <a:r>
                        <a:rPr sz="2400" spc="-10" dirty="0">
                          <a:solidFill>
                            <a:srgbClr val="303030"/>
                          </a:solidFill>
                          <a:latin typeface="Calibri"/>
                          <a:cs typeface="Calibri"/>
                        </a:rPr>
                        <a:t>get</a:t>
                      </a:r>
                      <a:r>
                        <a:rPr sz="2400" spc="-35" dirty="0">
                          <a:solidFill>
                            <a:srgbClr val="303030"/>
                          </a:solidFill>
                          <a:latin typeface="Calibri"/>
                          <a:cs typeface="Calibri"/>
                        </a:rPr>
                        <a:t> </a:t>
                      </a:r>
                      <a:r>
                        <a:rPr sz="2400" spc="-10" dirty="0">
                          <a:solidFill>
                            <a:srgbClr val="303030"/>
                          </a:solidFill>
                          <a:latin typeface="Calibri"/>
                          <a:cs typeface="Calibri"/>
                        </a:rPr>
                        <a:t>dispersed</a:t>
                      </a:r>
                      <a:endParaRPr sz="2400">
                        <a:latin typeface="Calibri"/>
                        <a:cs typeface="Calibri"/>
                      </a:endParaRPr>
                    </a:p>
                  </a:txBody>
                  <a:tcPr marL="0" marR="0" marT="86995" marB="0">
                    <a:lnL w="12700">
                      <a:solidFill>
                        <a:srgbClr val="DDDDDD"/>
                      </a:solidFill>
                      <a:prstDash val="solid"/>
                    </a:lnL>
                    <a:lnR w="12700">
                      <a:solidFill>
                        <a:srgbClr val="DDDDDD"/>
                      </a:solidFill>
                      <a:prstDash val="solid"/>
                    </a:lnR>
                    <a:lnT w="12700">
                      <a:solidFill>
                        <a:srgbClr val="DDDDDD"/>
                      </a:solidFill>
                      <a:prstDash val="solid"/>
                    </a:lnT>
                    <a:lnB w="12700">
                      <a:solidFill>
                        <a:srgbClr val="DDDDDD"/>
                      </a:solidFill>
                      <a:prstDash val="solid"/>
                    </a:lnB>
                  </a:tcPr>
                </a:tc>
                <a:extLst>
                  <a:ext uri="{0D108BD9-81ED-4DB2-BD59-A6C34878D82A}">
                    <a16:rowId xmlns="" xmlns:a16="http://schemas.microsoft.com/office/drawing/2014/main" val="10003"/>
                  </a:ext>
                </a:extLst>
              </a:tr>
            </a:tbl>
          </a:graphicData>
        </a:graphic>
      </p:graphicFrame>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18</a:t>
            </a:fld>
            <a:endParaRPr sz="1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0057" y="211328"/>
            <a:ext cx="3644900" cy="452120"/>
          </a:xfrm>
          <a:prstGeom prst="rect">
            <a:avLst/>
          </a:prstGeom>
        </p:spPr>
        <p:txBody>
          <a:bodyPr vert="horz" wrap="square" lIns="0" tIns="12065" rIns="0" bIns="0" rtlCol="0">
            <a:spAutoFit/>
          </a:bodyPr>
          <a:lstStyle/>
          <a:p>
            <a:pPr marL="12700">
              <a:lnSpc>
                <a:spcPct val="100000"/>
              </a:lnSpc>
              <a:spcBef>
                <a:spcPts val="95"/>
              </a:spcBef>
            </a:pPr>
            <a:r>
              <a:rPr spc="-10" dirty="0"/>
              <a:t>Rectangular</a:t>
            </a:r>
            <a:r>
              <a:rPr spc="-25" dirty="0"/>
              <a:t> Waveguides</a:t>
            </a:r>
          </a:p>
        </p:txBody>
      </p:sp>
      <p:sp>
        <p:nvSpPr>
          <p:cNvPr id="4" name="object 4"/>
          <p:cNvSpPr txBox="1"/>
          <p:nvPr/>
        </p:nvSpPr>
        <p:spPr>
          <a:xfrm>
            <a:off x="520700" y="1576527"/>
            <a:ext cx="8180705" cy="4415790"/>
          </a:xfrm>
          <a:prstGeom prst="rect">
            <a:avLst/>
          </a:prstGeom>
        </p:spPr>
        <p:txBody>
          <a:bodyPr vert="horz" wrap="square" lIns="0" tIns="12700" rIns="0" bIns="0" rtlCol="0">
            <a:spAutoFit/>
          </a:bodyPr>
          <a:lstStyle/>
          <a:p>
            <a:pPr marL="255270" indent="-243204" algn="just">
              <a:lnSpc>
                <a:spcPct val="100000"/>
              </a:lnSpc>
              <a:spcBef>
                <a:spcPts val="100"/>
              </a:spcBef>
              <a:buSzPct val="95833"/>
              <a:buFont typeface="Wingdings"/>
              <a:buChar char=""/>
              <a:tabLst>
                <a:tab pos="255904" algn="l"/>
              </a:tabLst>
            </a:pPr>
            <a:r>
              <a:rPr sz="2400" spc="-10" dirty="0">
                <a:latin typeface="Calibri"/>
                <a:cs typeface="Calibri"/>
              </a:rPr>
              <a:t>Rectangular</a:t>
            </a:r>
            <a:r>
              <a:rPr sz="2400" spc="150" dirty="0">
                <a:latin typeface="Calibri"/>
                <a:cs typeface="Calibri"/>
              </a:rPr>
              <a:t> </a:t>
            </a:r>
            <a:r>
              <a:rPr sz="2400" spc="-10" dirty="0">
                <a:latin typeface="Calibri"/>
                <a:cs typeface="Calibri"/>
              </a:rPr>
              <a:t>waveguides</a:t>
            </a:r>
            <a:r>
              <a:rPr sz="2400" spc="155" dirty="0">
                <a:latin typeface="Calibri"/>
                <a:cs typeface="Calibri"/>
              </a:rPr>
              <a:t> </a:t>
            </a:r>
            <a:r>
              <a:rPr sz="2400" spc="-15" dirty="0">
                <a:latin typeface="Calibri"/>
                <a:cs typeface="Calibri"/>
              </a:rPr>
              <a:t>are</a:t>
            </a:r>
            <a:r>
              <a:rPr sz="2400" spc="175" dirty="0">
                <a:latin typeface="Calibri"/>
                <a:cs typeface="Calibri"/>
              </a:rPr>
              <a:t> </a:t>
            </a:r>
            <a:r>
              <a:rPr sz="2400" spc="-5" dirty="0">
                <a:latin typeface="Calibri"/>
                <a:cs typeface="Calibri"/>
              </a:rPr>
              <a:t>the</a:t>
            </a:r>
            <a:r>
              <a:rPr sz="2400" spc="170" dirty="0">
                <a:latin typeface="Calibri"/>
                <a:cs typeface="Calibri"/>
              </a:rPr>
              <a:t> </a:t>
            </a:r>
            <a:r>
              <a:rPr sz="2400" spc="-5" dirty="0">
                <a:latin typeface="Calibri"/>
                <a:cs typeface="Calibri"/>
              </a:rPr>
              <a:t>one</a:t>
            </a:r>
            <a:r>
              <a:rPr sz="2400" spc="185" dirty="0">
                <a:latin typeface="Calibri"/>
                <a:cs typeface="Calibri"/>
              </a:rPr>
              <a:t> </a:t>
            </a:r>
            <a:r>
              <a:rPr sz="2400" spc="-5" dirty="0">
                <a:latin typeface="Calibri"/>
                <a:cs typeface="Calibri"/>
              </a:rPr>
              <a:t>of</a:t>
            </a:r>
            <a:r>
              <a:rPr sz="2400" spc="160" dirty="0">
                <a:latin typeface="Calibri"/>
                <a:cs typeface="Calibri"/>
              </a:rPr>
              <a:t> </a:t>
            </a:r>
            <a:r>
              <a:rPr sz="2400" spc="-5" dirty="0">
                <a:latin typeface="Calibri"/>
                <a:cs typeface="Calibri"/>
              </a:rPr>
              <a:t>the</a:t>
            </a:r>
            <a:r>
              <a:rPr sz="2400" spc="170" dirty="0">
                <a:latin typeface="Calibri"/>
                <a:cs typeface="Calibri"/>
              </a:rPr>
              <a:t> </a:t>
            </a:r>
            <a:r>
              <a:rPr sz="2400" spc="-5" dirty="0">
                <a:latin typeface="Calibri"/>
                <a:cs typeface="Calibri"/>
              </a:rPr>
              <a:t>earliest</a:t>
            </a:r>
            <a:r>
              <a:rPr sz="2400" spc="165" dirty="0">
                <a:latin typeface="Calibri"/>
                <a:cs typeface="Calibri"/>
              </a:rPr>
              <a:t> </a:t>
            </a:r>
            <a:r>
              <a:rPr sz="2400" dirty="0">
                <a:latin typeface="Calibri"/>
                <a:cs typeface="Calibri"/>
              </a:rPr>
              <a:t>type</a:t>
            </a:r>
            <a:r>
              <a:rPr sz="2400" spc="175" dirty="0">
                <a:latin typeface="Calibri"/>
                <a:cs typeface="Calibri"/>
              </a:rPr>
              <a:t> </a:t>
            </a:r>
            <a:r>
              <a:rPr sz="2400" spc="-5" dirty="0">
                <a:latin typeface="Calibri"/>
                <a:cs typeface="Calibri"/>
              </a:rPr>
              <a:t>of</a:t>
            </a:r>
            <a:r>
              <a:rPr sz="2400" spc="160" dirty="0">
                <a:latin typeface="Calibri"/>
                <a:cs typeface="Calibri"/>
              </a:rPr>
              <a:t> </a:t>
            </a:r>
            <a:r>
              <a:rPr sz="2400" spc="-5" dirty="0">
                <a:latin typeface="Calibri"/>
                <a:cs typeface="Calibri"/>
              </a:rPr>
              <a:t>the</a:t>
            </a:r>
            <a:endParaRPr sz="2400">
              <a:latin typeface="Calibri"/>
              <a:cs typeface="Calibri"/>
            </a:endParaRPr>
          </a:p>
          <a:p>
            <a:pPr marL="12700" algn="just">
              <a:lnSpc>
                <a:spcPct val="100000"/>
              </a:lnSpc>
            </a:pPr>
            <a:r>
              <a:rPr sz="2400" spc="-5" dirty="0">
                <a:latin typeface="Calibri"/>
                <a:cs typeface="Calibri"/>
              </a:rPr>
              <a:t>transmission</a:t>
            </a:r>
            <a:r>
              <a:rPr sz="2400" spc="-65" dirty="0">
                <a:latin typeface="Calibri"/>
                <a:cs typeface="Calibri"/>
              </a:rPr>
              <a:t> </a:t>
            </a:r>
            <a:r>
              <a:rPr sz="2400" dirty="0">
                <a:latin typeface="Calibri"/>
                <a:cs typeface="Calibri"/>
              </a:rPr>
              <a:t>lines.</a:t>
            </a:r>
            <a:endParaRPr sz="2400">
              <a:latin typeface="Calibri"/>
              <a:cs typeface="Calibri"/>
            </a:endParaRPr>
          </a:p>
          <a:p>
            <a:pPr marL="12700" marR="5715" algn="just">
              <a:lnSpc>
                <a:spcPct val="100000"/>
              </a:lnSpc>
              <a:buSzPct val="95833"/>
              <a:buFont typeface="Wingdings"/>
              <a:buChar char=""/>
              <a:tabLst>
                <a:tab pos="255904" algn="l"/>
              </a:tabLst>
            </a:pPr>
            <a:r>
              <a:rPr sz="2400" spc="-10" dirty="0">
                <a:latin typeface="Calibri"/>
                <a:cs typeface="Calibri"/>
              </a:rPr>
              <a:t>They</a:t>
            </a:r>
            <a:r>
              <a:rPr sz="2400" spc="-5" dirty="0">
                <a:latin typeface="Calibri"/>
                <a:cs typeface="Calibri"/>
              </a:rPr>
              <a:t> </a:t>
            </a:r>
            <a:r>
              <a:rPr sz="2400" spc="-15" dirty="0">
                <a:latin typeface="Calibri"/>
                <a:cs typeface="Calibri"/>
              </a:rPr>
              <a:t>are</a:t>
            </a:r>
            <a:r>
              <a:rPr sz="2400" spc="509" dirty="0">
                <a:latin typeface="Calibri"/>
                <a:cs typeface="Calibri"/>
              </a:rPr>
              <a:t> </a:t>
            </a:r>
            <a:r>
              <a:rPr sz="2400" spc="-5" dirty="0">
                <a:latin typeface="Calibri"/>
                <a:cs typeface="Calibri"/>
              </a:rPr>
              <a:t>used </a:t>
            </a:r>
            <a:r>
              <a:rPr sz="2400" dirty="0">
                <a:latin typeface="Calibri"/>
                <a:cs typeface="Calibri"/>
              </a:rPr>
              <a:t>in </a:t>
            </a:r>
            <a:r>
              <a:rPr sz="2400" spc="-15" dirty="0">
                <a:latin typeface="Calibri"/>
                <a:cs typeface="Calibri"/>
              </a:rPr>
              <a:t>many </a:t>
            </a:r>
            <a:r>
              <a:rPr sz="2400" spc="-5" dirty="0">
                <a:latin typeface="Calibri"/>
                <a:cs typeface="Calibri"/>
              </a:rPr>
              <a:t>applications. </a:t>
            </a:r>
            <a:r>
              <a:rPr sz="2400" dirty="0">
                <a:latin typeface="Calibri"/>
                <a:cs typeface="Calibri"/>
              </a:rPr>
              <a:t>A lot </a:t>
            </a:r>
            <a:r>
              <a:rPr sz="2400" spc="-5" dirty="0">
                <a:latin typeface="Calibri"/>
                <a:cs typeface="Calibri"/>
              </a:rPr>
              <a:t>of </a:t>
            </a:r>
            <a:r>
              <a:rPr sz="2400" spc="-10" dirty="0">
                <a:latin typeface="Calibri"/>
                <a:cs typeface="Calibri"/>
              </a:rPr>
              <a:t>components </a:t>
            </a:r>
            <a:r>
              <a:rPr sz="2400" spc="-5" dirty="0">
                <a:latin typeface="Calibri"/>
                <a:cs typeface="Calibri"/>
              </a:rPr>
              <a:t>such </a:t>
            </a:r>
            <a:r>
              <a:rPr sz="2400" dirty="0">
                <a:latin typeface="Calibri"/>
                <a:cs typeface="Calibri"/>
              </a:rPr>
              <a:t> as </a:t>
            </a:r>
            <a:r>
              <a:rPr sz="2400" spc="-15" dirty="0">
                <a:latin typeface="Calibri"/>
                <a:cs typeface="Calibri"/>
              </a:rPr>
              <a:t>isolators, detectors, </a:t>
            </a:r>
            <a:r>
              <a:rPr sz="2400" spc="-20" dirty="0">
                <a:latin typeface="Calibri"/>
                <a:cs typeface="Calibri"/>
              </a:rPr>
              <a:t>attenuators, </a:t>
            </a:r>
            <a:r>
              <a:rPr sz="2400" spc="-10" dirty="0">
                <a:latin typeface="Calibri"/>
                <a:cs typeface="Calibri"/>
              </a:rPr>
              <a:t>couplers </a:t>
            </a:r>
            <a:r>
              <a:rPr sz="2400" dirty="0">
                <a:latin typeface="Calibri"/>
                <a:cs typeface="Calibri"/>
              </a:rPr>
              <a:t>and </a:t>
            </a:r>
            <a:r>
              <a:rPr sz="2400" spc="-15" dirty="0">
                <a:latin typeface="Calibri"/>
                <a:cs typeface="Calibri"/>
              </a:rPr>
              <a:t>slotted </a:t>
            </a:r>
            <a:r>
              <a:rPr sz="2400" spc="-5" dirty="0">
                <a:latin typeface="Calibri"/>
                <a:cs typeface="Calibri"/>
              </a:rPr>
              <a:t>lines </a:t>
            </a:r>
            <a:r>
              <a:rPr sz="2400" spc="-15" dirty="0">
                <a:latin typeface="Calibri"/>
                <a:cs typeface="Calibri"/>
              </a:rPr>
              <a:t>are </a:t>
            </a:r>
            <a:r>
              <a:rPr sz="2400" spc="-10" dirty="0">
                <a:latin typeface="Calibri"/>
                <a:cs typeface="Calibri"/>
              </a:rPr>
              <a:t> available </a:t>
            </a:r>
            <a:r>
              <a:rPr sz="2400" spc="-20" dirty="0">
                <a:latin typeface="Calibri"/>
                <a:cs typeface="Calibri"/>
              </a:rPr>
              <a:t>for </a:t>
            </a:r>
            <a:r>
              <a:rPr sz="2400" spc="-5" dirty="0">
                <a:latin typeface="Calibri"/>
                <a:cs typeface="Calibri"/>
              </a:rPr>
              <a:t>various </a:t>
            </a:r>
            <a:r>
              <a:rPr sz="2400" spc="-15" dirty="0">
                <a:latin typeface="Calibri"/>
                <a:cs typeface="Calibri"/>
              </a:rPr>
              <a:t>standard waveguide </a:t>
            </a:r>
            <a:r>
              <a:rPr sz="2400" spc="-5" dirty="0">
                <a:latin typeface="Calibri"/>
                <a:cs typeface="Calibri"/>
              </a:rPr>
              <a:t>bands </a:t>
            </a:r>
            <a:r>
              <a:rPr sz="2400" spc="-10" dirty="0">
                <a:latin typeface="Calibri"/>
                <a:cs typeface="Calibri"/>
              </a:rPr>
              <a:t>between </a:t>
            </a:r>
            <a:r>
              <a:rPr sz="2400" dirty="0">
                <a:latin typeface="Calibri"/>
                <a:cs typeface="Calibri"/>
              </a:rPr>
              <a:t>1 GHz </a:t>
            </a:r>
            <a:r>
              <a:rPr sz="2400" spc="-25" dirty="0">
                <a:latin typeface="Calibri"/>
                <a:cs typeface="Calibri"/>
              </a:rPr>
              <a:t>to </a:t>
            </a:r>
            <a:r>
              <a:rPr sz="2400" spc="-530" dirty="0">
                <a:latin typeface="Calibri"/>
                <a:cs typeface="Calibri"/>
              </a:rPr>
              <a:t> </a:t>
            </a:r>
            <a:r>
              <a:rPr sz="2400" spc="-10" dirty="0">
                <a:latin typeface="Calibri"/>
                <a:cs typeface="Calibri"/>
              </a:rPr>
              <a:t>above</a:t>
            </a:r>
            <a:r>
              <a:rPr sz="2400" spc="-5" dirty="0">
                <a:latin typeface="Calibri"/>
                <a:cs typeface="Calibri"/>
              </a:rPr>
              <a:t> 220</a:t>
            </a:r>
            <a:r>
              <a:rPr sz="2400" spc="-10" dirty="0">
                <a:latin typeface="Calibri"/>
                <a:cs typeface="Calibri"/>
              </a:rPr>
              <a:t> </a:t>
            </a:r>
            <a:r>
              <a:rPr sz="2400" dirty="0">
                <a:latin typeface="Calibri"/>
                <a:cs typeface="Calibri"/>
              </a:rPr>
              <a:t>GHz.</a:t>
            </a:r>
            <a:endParaRPr sz="2400">
              <a:latin typeface="Calibri"/>
              <a:cs typeface="Calibri"/>
            </a:endParaRPr>
          </a:p>
          <a:p>
            <a:pPr marL="12700" marR="5080" algn="just">
              <a:lnSpc>
                <a:spcPct val="100000"/>
              </a:lnSpc>
              <a:spcBef>
                <a:spcPts val="5"/>
              </a:spcBef>
              <a:buSzPct val="95833"/>
              <a:buFont typeface="Wingdings"/>
              <a:buChar char=""/>
              <a:tabLst>
                <a:tab pos="255904" algn="l"/>
              </a:tabLst>
            </a:pPr>
            <a:r>
              <a:rPr sz="2400" dirty="0">
                <a:latin typeface="Calibri"/>
                <a:cs typeface="Calibri"/>
              </a:rPr>
              <a:t>A </a:t>
            </a:r>
            <a:r>
              <a:rPr sz="2400" spc="-10" dirty="0">
                <a:latin typeface="Calibri"/>
                <a:cs typeface="Calibri"/>
              </a:rPr>
              <a:t>rectangular </a:t>
            </a:r>
            <a:r>
              <a:rPr sz="2400" spc="-15" dirty="0">
                <a:latin typeface="Calibri"/>
                <a:cs typeface="Calibri"/>
              </a:rPr>
              <a:t>waveguide </a:t>
            </a:r>
            <a:r>
              <a:rPr sz="2400" spc="-5" dirty="0">
                <a:latin typeface="Calibri"/>
                <a:cs typeface="Calibri"/>
              </a:rPr>
              <a:t>supports TM </a:t>
            </a:r>
            <a:r>
              <a:rPr sz="2400" dirty="0">
                <a:latin typeface="Calibri"/>
                <a:cs typeface="Calibri"/>
              </a:rPr>
              <a:t>and </a:t>
            </a:r>
            <a:r>
              <a:rPr sz="2400" spc="-5" dirty="0">
                <a:latin typeface="Calibri"/>
                <a:cs typeface="Calibri"/>
              </a:rPr>
              <a:t>TE </a:t>
            </a:r>
            <a:r>
              <a:rPr sz="2400" dirty="0">
                <a:latin typeface="Calibri"/>
                <a:cs typeface="Calibri"/>
              </a:rPr>
              <a:t>modes </a:t>
            </a:r>
            <a:r>
              <a:rPr sz="2400" spc="-5" dirty="0">
                <a:latin typeface="Calibri"/>
                <a:cs typeface="Calibri"/>
              </a:rPr>
              <a:t>but not </a:t>
            </a:r>
            <a:r>
              <a:rPr sz="2400" dirty="0">
                <a:latin typeface="Calibri"/>
                <a:cs typeface="Calibri"/>
              </a:rPr>
              <a:t> </a:t>
            </a:r>
            <a:r>
              <a:rPr sz="2400" spc="-5" dirty="0">
                <a:latin typeface="Calibri"/>
                <a:cs typeface="Calibri"/>
              </a:rPr>
              <a:t>TEM</a:t>
            </a:r>
            <a:r>
              <a:rPr sz="2400" dirty="0">
                <a:latin typeface="Calibri"/>
                <a:cs typeface="Calibri"/>
              </a:rPr>
              <a:t> </a:t>
            </a:r>
            <a:r>
              <a:rPr sz="2400" spc="-20" dirty="0">
                <a:latin typeface="Calibri"/>
                <a:cs typeface="Calibri"/>
              </a:rPr>
              <a:t>waves</a:t>
            </a:r>
            <a:r>
              <a:rPr sz="2400" spc="-15" dirty="0">
                <a:latin typeface="Calibri"/>
                <a:cs typeface="Calibri"/>
              </a:rPr>
              <a:t> </a:t>
            </a:r>
            <a:r>
              <a:rPr sz="2400" spc="-5" dirty="0">
                <a:latin typeface="Calibri"/>
                <a:cs typeface="Calibri"/>
              </a:rPr>
              <a:t>because</a:t>
            </a:r>
            <a:r>
              <a:rPr sz="2400" dirty="0">
                <a:latin typeface="Calibri"/>
                <a:cs typeface="Calibri"/>
              </a:rPr>
              <a:t> </a:t>
            </a:r>
            <a:r>
              <a:rPr sz="2400" spc="-10" dirty="0">
                <a:latin typeface="Calibri"/>
                <a:cs typeface="Calibri"/>
              </a:rPr>
              <a:t>we</a:t>
            </a:r>
            <a:r>
              <a:rPr sz="2400" spc="-5" dirty="0">
                <a:latin typeface="Calibri"/>
                <a:cs typeface="Calibri"/>
              </a:rPr>
              <a:t> cannot</a:t>
            </a:r>
            <a:r>
              <a:rPr sz="2400" dirty="0">
                <a:latin typeface="Calibri"/>
                <a:cs typeface="Calibri"/>
              </a:rPr>
              <a:t> </a:t>
            </a:r>
            <a:r>
              <a:rPr sz="2400" spc="-5" dirty="0">
                <a:latin typeface="Calibri"/>
                <a:cs typeface="Calibri"/>
              </a:rPr>
              <a:t>define</a:t>
            </a:r>
            <a:r>
              <a:rPr sz="2400" dirty="0">
                <a:latin typeface="Calibri"/>
                <a:cs typeface="Calibri"/>
              </a:rPr>
              <a:t> a</a:t>
            </a:r>
            <a:r>
              <a:rPr sz="2400" spc="5" dirty="0">
                <a:latin typeface="Calibri"/>
                <a:cs typeface="Calibri"/>
              </a:rPr>
              <a:t> </a:t>
            </a:r>
            <a:r>
              <a:rPr sz="2400" spc="-10" dirty="0">
                <a:latin typeface="Calibri"/>
                <a:cs typeface="Calibri"/>
              </a:rPr>
              <a:t>unique</a:t>
            </a:r>
            <a:r>
              <a:rPr sz="2400" spc="-5" dirty="0">
                <a:latin typeface="Calibri"/>
                <a:cs typeface="Calibri"/>
              </a:rPr>
              <a:t> </a:t>
            </a:r>
            <a:r>
              <a:rPr sz="2400" spc="-15" dirty="0">
                <a:latin typeface="Calibri"/>
                <a:cs typeface="Calibri"/>
              </a:rPr>
              <a:t>voltage</a:t>
            </a:r>
            <a:r>
              <a:rPr sz="2400" spc="509" dirty="0">
                <a:latin typeface="Calibri"/>
                <a:cs typeface="Calibri"/>
              </a:rPr>
              <a:t> </a:t>
            </a:r>
            <a:r>
              <a:rPr sz="2400" spc="-5" dirty="0">
                <a:latin typeface="Calibri"/>
                <a:cs typeface="Calibri"/>
              </a:rPr>
              <a:t>since </a:t>
            </a:r>
            <a:r>
              <a:rPr sz="2400" spc="-530" dirty="0">
                <a:latin typeface="Calibri"/>
                <a:cs typeface="Calibri"/>
              </a:rPr>
              <a:t> </a:t>
            </a:r>
            <a:r>
              <a:rPr sz="2400" spc="-10" dirty="0">
                <a:latin typeface="Calibri"/>
                <a:cs typeface="Calibri"/>
              </a:rPr>
              <a:t>there</a:t>
            </a:r>
            <a:r>
              <a:rPr sz="2400" spc="-15" dirty="0">
                <a:latin typeface="Calibri"/>
                <a:cs typeface="Calibri"/>
              </a:rPr>
              <a:t> </a:t>
            </a:r>
            <a:r>
              <a:rPr sz="2400" dirty="0">
                <a:latin typeface="Calibri"/>
                <a:cs typeface="Calibri"/>
              </a:rPr>
              <a:t>is</a:t>
            </a:r>
            <a:r>
              <a:rPr sz="2400" spc="-10" dirty="0">
                <a:latin typeface="Calibri"/>
                <a:cs typeface="Calibri"/>
              </a:rPr>
              <a:t> </a:t>
            </a:r>
            <a:r>
              <a:rPr sz="2400" spc="-5" dirty="0">
                <a:latin typeface="Calibri"/>
                <a:cs typeface="Calibri"/>
              </a:rPr>
              <a:t>only</a:t>
            </a:r>
            <a:r>
              <a:rPr sz="2400" spc="-15" dirty="0">
                <a:latin typeface="Calibri"/>
                <a:cs typeface="Calibri"/>
              </a:rPr>
              <a:t> </a:t>
            </a:r>
            <a:r>
              <a:rPr sz="2400" spc="-5" dirty="0">
                <a:latin typeface="Calibri"/>
                <a:cs typeface="Calibri"/>
              </a:rPr>
              <a:t>one</a:t>
            </a:r>
            <a:r>
              <a:rPr sz="2400" dirty="0">
                <a:latin typeface="Calibri"/>
                <a:cs typeface="Calibri"/>
              </a:rPr>
              <a:t> </a:t>
            </a:r>
            <a:r>
              <a:rPr sz="2400" spc="-10" dirty="0">
                <a:latin typeface="Calibri"/>
                <a:cs typeface="Calibri"/>
              </a:rPr>
              <a:t>conductor</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a:t>
            </a:r>
            <a:r>
              <a:rPr sz="2400" spc="-20" dirty="0">
                <a:latin typeface="Calibri"/>
                <a:cs typeface="Calibri"/>
              </a:rPr>
              <a:t> </a:t>
            </a:r>
            <a:r>
              <a:rPr sz="2400" spc="-5" dirty="0">
                <a:latin typeface="Calibri"/>
                <a:cs typeface="Calibri"/>
              </a:rPr>
              <a:t>rectangular</a:t>
            </a:r>
            <a:r>
              <a:rPr sz="2400" spc="-30" dirty="0">
                <a:latin typeface="Calibri"/>
                <a:cs typeface="Calibri"/>
              </a:rPr>
              <a:t> </a:t>
            </a:r>
            <a:r>
              <a:rPr sz="2400" spc="-10" dirty="0">
                <a:latin typeface="Calibri"/>
                <a:cs typeface="Calibri"/>
              </a:rPr>
              <a:t>waveguide.</a:t>
            </a:r>
            <a:endParaRPr sz="2400">
              <a:latin typeface="Calibri"/>
              <a:cs typeface="Calibri"/>
            </a:endParaRPr>
          </a:p>
          <a:p>
            <a:pPr marL="12700" marR="5715" algn="just">
              <a:lnSpc>
                <a:spcPct val="100000"/>
              </a:lnSpc>
              <a:buSzPct val="95833"/>
              <a:buFont typeface="Wingdings"/>
              <a:buChar char=""/>
              <a:tabLst>
                <a:tab pos="323850" algn="l"/>
              </a:tabLst>
            </a:pPr>
            <a:r>
              <a:rPr sz="2400" spc="-5" dirty="0">
                <a:latin typeface="Calibri"/>
                <a:cs typeface="Calibri"/>
              </a:rPr>
              <a:t>The shape of </a:t>
            </a:r>
            <a:r>
              <a:rPr sz="2400" dirty="0">
                <a:latin typeface="Calibri"/>
                <a:cs typeface="Calibri"/>
              </a:rPr>
              <a:t>a </a:t>
            </a:r>
            <a:r>
              <a:rPr sz="2400" spc="-5" dirty="0">
                <a:latin typeface="Calibri"/>
                <a:cs typeface="Calibri"/>
              </a:rPr>
              <a:t>rectangular </a:t>
            </a:r>
            <a:r>
              <a:rPr sz="2400" spc="-15" dirty="0">
                <a:latin typeface="Calibri"/>
                <a:cs typeface="Calibri"/>
              </a:rPr>
              <a:t>waveguide </a:t>
            </a:r>
            <a:r>
              <a:rPr sz="2400" dirty="0">
                <a:latin typeface="Calibri"/>
                <a:cs typeface="Calibri"/>
              </a:rPr>
              <a:t>is as </a:t>
            </a:r>
            <a:r>
              <a:rPr sz="2400" spc="-5" dirty="0">
                <a:latin typeface="Calibri"/>
                <a:cs typeface="Calibri"/>
              </a:rPr>
              <a:t>shown </a:t>
            </a:r>
            <a:r>
              <a:rPr sz="2400" spc="-30" dirty="0">
                <a:latin typeface="Calibri"/>
                <a:cs typeface="Calibri"/>
              </a:rPr>
              <a:t>below. </a:t>
            </a:r>
            <a:r>
              <a:rPr sz="2400" dirty="0">
                <a:latin typeface="Calibri"/>
                <a:cs typeface="Calibri"/>
              </a:rPr>
              <a:t>A </a:t>
            </a:r>
            <a:r>
              <a:rPr sz="2400" spc="5" dirty="0">
                <a:latin typeface="Calibri"/>
                <a:cs typeface="Calibri"/>
              </a:rPr>
              <a:t> </a:t>
            </a:r>
            <a:r>
              <a:rPr sz="2400" spc="-10" dirty="0">
                <a:latin typeface="Calibri"/>
                <a:cs typeface="Calibri"/>
              </a:rPr>
              <a:t>material </a:t>
            </a:r>
            <a:r>
              <a:rPr sz="2400" spc="-5" dirty="0">
                <a:latin typeface="Calibri"/>
                <a:cs typeface="Calibri"/>
              </a:rPr>
              <a:t>with </a:t>
            </a:r>
            <a:r>
              <a:rPr sz="2400" spc="-10" dirty="0">
                <a:latin typeface="Calibri"/>
                <a:cs typeface="Calibri"/>
              </a:rPr>
              <a:t>permittivity </a:t>
            </a:r>
            <a:r>
              <a:rPr sz="2400" dirty="0">
                <a:latin typeface="Calibri"/>
                <a:cs typeface="Calibri"/>
              </a:rPr>
              <a:t>e and </a:t>
            </a:r>
            <a:r>
              <a:rPr sz="2400" spc="-5" dirty="0">
                <a:latin typeface="Calibri"/>
                <a:cs typeface="Calibri"/>
              </a:rPr>
              <a:t>permeability </a:t>
            </a:r>
            <a:r>
              <a:rPr sz="2400" dirty="0">
                <a:latin typeface="Calibri"/>
                <a:cs typeface="Calibri"/>
              </a:rPr>
              <a:t>m </a:t>
            </a:r>
            <a:r>
              <a:rPr sz="2400" spc="-5" dirty="0">
                <a:latin typeface="Calibri"/>
                <a:cs typeface="Calibri"/>
              </a:rPr>
              <a:t>fills </a:t>
            </a:r>
            <a:r>
              <a:rPr sz="2400" dirty="0">
                <a:latin typeface="Calibri"/>
                <a:cs typeface="Calibri"/>
              </a:rPr>
              <a:t>the inside </a:t>
            </a:r>
            <a:r>
              <a:rPr sz="2400" spc="-10" dirty="0">
                <a:latin typeface="Calibri"/>
                <a:cs typeface="Calibri"/>
              </a:rPr>
              <a:t>of </a:t>
            </a:r>
            <a:r>
              <a:rPr sz="2400" spc="-5" dirty="0">
                <a:latin typeface="Calibri"/>
                <a:cs typeface="Calibri"/>
              </a:rPr>
              <a:t> </a:t>
            </a:r>
            <a:r>
              <a:rPr sz="2400" dirty="0">
                <a:latin typeface="Calibri"/>
                <a:cs typeface="Calibri"/>
              </a:rPr>
              <a:t>the</a:t>
            </a:r>
            <a:r>
              <a:rPr sz="2400" spc="-15" dirty="0">
                <a:latin typeface="Calibri"/>
                <a:cs typeface="Calibri"/>
              </a:rPr>
              <a:t> </a:t>
            </a:r>
            <a:r>
              <a:rPr sz="2400" spc="-35" dirty="0">
                <a:latin typeface="Calibri"/>
                <a:cs typeface="Calibri"/>
              </a:rPr>
              <a:t>conductor.</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19</a:t>
            </a:fld>
            <a:endParaRPr sz="1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1175" y="391109"/>
            <a:ext cx="1864995" cy="452120"/>
          </a:xfrm>
          <a:prstGeom prst="rect">
            <a:avLst/>
          </a:prstGeom>
        </p:spPr>
        <p:txBody>
          <a:bodyPr vert="horz" wrap="square" lIns="0" tIns="12065" rIns="0" bIns="0" rtlCol="0">
            <a:spAutoFit/>
          </a:bodyPr>
          <a:lstStyle/>
          <a:p>
            <a:pPr marL="12700">
              <a:lnSpc>
                <a:spcPct val="100000"/>
              </a:lnSpc>
              <a:spcBef>
                <a:spcPts val="95"/>
              </a:spcBef>
            </a:pPr>
            <a:r>
              <a:rPr spc="-5" dirty="0"/>
              <a:t>I</a:t>
            </a:r>
            <a:r>
              <a:rPr spc="-35" dirty="0"/>
              <a:t>n</a:t>
            </a:r>
            <a:r>
              <a:rPr spc="-5" dirty="0"/>
              <a:t>t</a:t>
            </a:r>
            <a:r>
              <a:rPr spc="-40" dirty="0"/>
              <a:t>r</a:t>
            </a:r>
            <a:r>
              <a:rPr spc="-5" dirty="0"/>
              <a:t>od</a:t>
            </a:r>
            <a:r>
              <a:rPr spc="-20" dirty="0"/>
              <a:t>u</a:t>
            </a:r>
            <a:r>
              <a:rPr spc="-10" dirty="0"/>
              <a:t>ction</a:t>
            </a:r>
          </a:p>
        </p:txBody>
      </p:sp>
      <p:sp>
        <p:nvSpPr>
          <p:cNvPr id="4" name="object 4"/>
          <p:cNvSpPr txBox="1"/>
          <p:nvPr/>
        </p:nvSpPr>
        <p:spPr>
          <a:xfrm>
            <a:off x="383540" y="1080261"/>
            <a:ext cx="8301990" cy="1122680"/>
          </a:xfrm>
          <a:prstGeom prst="rect">
            <a:avLst/>
          </a:prstGeom>
        </p:spPr>
        <p:txBody>
          <a:bodyPr vert="horz" wrap="square" lIns="0" tIns="12700" rIns="0" bIns="0" rtlCol="0">
            <a:spAutoFit/>
          </a:bodyPr>
          <a:lstStyle/>
          <a:p>
            <a:pPr marL="12700" marR="5080" algn="just">
              <a:lnSpc>
                <a:spcPct val="100000"/>
              </a:lnSpc>
              <a:spcBef>
                <a:spcPts val="100"/>
              </a:spcBef>
              <a:buSzPct val="95833"/>
              <a:buFont typeface="Wingdings"/>
              <a:buChar char=""/>
              <a:tabLst>
                <a:tab pos="255904" algn="l"/>
              </a:tabLst>
            </a:pPr>
            <a:r>
              <a:rPr sz="2400" spc="-15" dirty="0">
                <a:latin typeface="Calibri"/>
                <a:cs typeface="Calibri"/>
              </a:rPr>
              <a:t>Microwaves</a:t>
            </a:r>
            <a:r>
              <a:rPr sz="2400" spc="1045" dirty="0">
                <a:latin typeface="Calibri"/>
                <a:cs typeface="Calibri"/>
              </a:rPr>
              <a:t> </a:t>
            </a:r>
            <a:r>
              <a:rPr sz="2400" spc="-15" dirty="0">
                <a:latin typeface="Calibri"/>
                <a:cs typeface="Calibri"/>
              </a:rPr>
              <a:t>are</a:t>
            </a:r>
            <a:r>
              <a:rPr sz="2400" spc="509" dirty="0">
                <a:latin typeface="Calibri"/>
                <a:cs typeface="Calibri"/>
              </a:rPr>
              <a:t> </a:t>
            </a:r>
            <a:r>
              <a:rPr sz="2400" spc="515" dirty="0">
                <a:latin typeface="Calibri"/>
                <a:cs typeface="Calibri"/>
              </a:rPr>
              <a:t> </a:t>
            </a:r>
            <a:r>
              <a:rPr sz="2400" dirty="0">
                <a:latin typeface="Calibri"/>
                <a:cs typeface="Calibri"/>
              </a:rPr>
              <a:t>a    </a:t>
            </a:r>
            <a:r>
              <a:rPr sz="2400" spc="-15" dirty="0">
                <a:latin typeface="Calibri"/>
                <a:cs typeface="Calibri"/>
              </a:rPr>
              <a:t>form</a:t>
            </a:r>
            <a:r>
              <a:rPr sz="2400" spc="509" dirty="0">
                <a:latin typeface="Calibri"/>
                <a:cs typeface="Calibri"/>
              </a:rPr>
              <a:t> </a:t>
            </a:r>
            <a:r>
              <a:rPr sz="2400" spc="515" dirty="0">
                <a:latin typeface="Calibri"/>
                <a:cs typeface="Calibri"/>
              </a:rPr>
              <a:t> </a:t>
            </a:r>
            <a:r>
              <a:rPr sz="2400" spc="-5" dirty="0">
                <a:latin typeface="Calibri"/>
                <a:cs typeface="Calibri"/>
              </a:rPr>
              <a:t>of</a:t>
            </a:r>
            <a:r>
              <a:rPr sz="2400" spc="530" dirty="0">
                <a:latin typeface="Calibri"/>
                <a:cs typeface="Calibri"/>
              </a:rPr>
              <a:t> </a:t>
            </a:r>
            <a:r>
              <a:rPr sz="2400" spc="535" dirty="0">
                <a:latin typeface="Calibri"/>
                <a:cs typeface="Calibri"/>
              </a:rPr>
              <a:t> </a:t>
            </a:r>
            <a:r>
              <a:rPr sz="2400" spc="-5" dirty="0">
                <a:latin typeface="Calibri"/>
                <a:cs typeface="Calibri"/>
              </a:rPr>
              <a:t>electromagnetic</a:t>
            </a:r>
            <a:r>
              <a:rPr sz="2400" spc="530" dirty="0">
                <a:latin typeface="Calibri"/>
                <a:cs typeface="Calibri"/>
              </a:rPr>
              <a:t>  </a:t>
            </a:r>
            <a:r>
              <a:rPr sz="2400" spc="-10" dirty="0">
                <a:latin typeface="Calibri"/>
                <a:cs typeface="Calibri"/>
              </a:rPr>
              <a:t>radiation </a:t>
            </a:r>
            <a:r>
              <a:rPr sz="2400" spc="-5" dirty="0">
                <a:latin typeface="Calibri"/>
                <a:cs typeface="Calibri"/>
              </a:rPr>
              <a:t> </a:t>
            </a:r>
            <a:r>
              <a:rPr sz="2400" dirty="0">
                <a:latin typeface="Calibri"/>
                <a:cs typeface="Calibri"/>
              </a:rPr>
              <a:t>with </a:t>
            </a:r>
            <a:r>
              <a:rPr sz="2400" spc="-15" dirty="0">
                <a:latin typeface="Calibri"/>
                <a:cs typeface="Calibri"/>
              </a:rPr>
              <a:t>wavelengths </a:t>
            </a:r>
            <a:r>
              <a:rPr sz="2400" spc="-10" dirty="0">
                <a:latin typeface="Calibri"/>
                <a:cs typeface="Calibri"/>
              </a:rPr>
              <a:t>ranging </a:t>
            </a:r>
            <a:r>
              <a:rPr sz="2400" spc="-15" dirty="0">
                <a:latin typeface="Calibri"/>
                <a:cs typeface="Calibri"/>
              </a:rPr>
              <a:t>from </a:t>
            </a:r>
            <a:r>
              <a:rPr sz="2400" dirty="0">
                <a:latin typeface="Calibri"/>
                <a:cs typeface="Calibri"/>
              </a:rPr>
              <a:t>about </a:t>
            </a:r>
            <a:r>
              <a:rPr sz="2400" spc="-5" dirty="0">
                <a:latin typeface="Calibri"/>
                <a:cs typeface="Calibri"/>
              </a:rPr>
              <a:t>one </a:t>
            </a:r>
            <a:r>
              <a:rPr sz="2400" spc="-10" dirty="0">
                <a:latin typeface="Calibri"/>
                <a:cs typeface="Calibri"/>
              </a:rPr>
              <a:t>meter </a:t>
            </a:r>
            <a:r>
              <a:rPr sz="2400" spc="-15" dirty="0">
                <a:latin typeface="Calibri"/>
                <a:cs typeface="Calibri"/>
              </a:rPr>
              <a:t>to </a:t>
            </a:r>
            <a:r>
              <a:rPr sz="2400" spc="-5" dirty="0">
                <a:latin typeface="Calibri"/>
                <a:cs typeface="Calibri"/>
              </a:rPr>
              <a:t>one millimeter; </a:t>
            </a:r>
            <a:r>
              <a:rPr sz="2400" spc="-530" dirty="0">
                <a:latin typeface="Calibri"/>
                <a:cs typeface="Calibri"/>
              </a:rPr>
              <a:t> </a:t>
            </a:r>
            <a:r>
              <a:rPr sz="2400">
                <a:latin typeface="Calibri"/>
                <a:cs typeface="Calibri"/>
              </a:rPr>
              <a:t>with</a:t>
            </a:r>
            <a:r>
              <a:rPr sz="2400" spc="-30">
                <a:latin typeface="Calibri"/>
                <a:cs typeface="Calibri"/>
              </a:rPr>
              <a:t> </a:t>
            </a:r>
            <a:r>
              <a:rPr sz="2400" spc="-5" dirty="0">
                <a:latin typeface="Calibri"/>
                <a:cs typeface="Calibri"/>
              </a:rPr>
              <a:t>frequencies</a:t>
            </a:r>
            <a:r>
              <a:rPr sz="2400" spc="5" smtClean="0">
                <a:latin typeface="Calibri"/>
                <a:cs typeface="Calibri"/>
              </a:rPr>
              <a:t> </a:t>
            </a:r>
            <a:r>
              <a:rPr sz="2400" spc="-5" dirty="0">
                <a:latin typeface="Calibri"/>
                <a:cs typeface="Calibri"/>
              </a:rPr>
              <a:t>between</a:t>
            </a:r>
            <a:r>
              <a:rPr sz="2400" spc="-15" dirty="0">
                <a:latin typeface="Calibri"/>
                <a:cs typeface="Calibri"/>
              </a:rPr>
              <a:t> </a:t>
            </a:r>
            <a:r>
              <a:rPr sz="2400" spc="-5" dirty="0">
                <a:latin typeface="Calibri"/>
                <a:cs typeface="Calibri"/>
              </a:rPr>
              <a:t>300</a:t>
            </a:r>
            <a:r>
              <a:rPr sz="2400" spc="-15" dirty="0">
                <a:latin typeface="Calibri"/>
                <a:cs typeface="Calibri"/>
              </a:rPr>
              <a:t> </a:t>
            </a:r>
            <a:r>
              <a:rPr sz="2400" dirty="0">
                <a:latin typeface="Calibri"/>
                <a:cs typeface="Calibri"/>
              </a:rPr>
              <a:t>MHz</a:t>
            </a:r>
            <a:r>
              <a:rPr sz="2400" spc="-5" dirty="0">
                <a:latin typeface="Calibri"/>
                <a:cs typeface="Calibri"/>
              </a:rPr>
              <a:t> </a:t>
            </a:r>
            <a:r>
              <a:rPr sz="2400" dirty="0">
                <a:latin typeface="Calibri"/>
                <a:cs typeface="Calibri"/>
              </a:rPr>
              <a:t>(1</a:t>
            </a:r>
            <a:r>
              <a:rPr sz="2400" spc="-25" dirty="0">
                <a:latin typeface="Calibri"/>
                <a:cs typeface="Calibri"/>
              </a:rPr>
              <a:t> </a:t>
            </a:r>
            <a:r>
              <a:rPr sz="2400" dirty="0">
                <a:latin typeface="Calibri"/>
                <a:cs typeface="Calibri"/>
              </a:rPr>
              <a:t>m)</a:t>
            </a:r>
            <a:r>
              <a:rPr sz="2400" spc="-20" dirty="0">
                <a:latin typeface="Calibri"/>
                <a:cs typeface="Calibri"/>
              </a:rPr>
              <a:t> </a:t>
            </a:r>
            <a:r>
              <a:rPr sz="2400" dirty="0">
                <a:latin typeface="Calibri"/>
                <a:cs typeface="Calibri"/>
              </a:rPr>
              <a:t>and</a:t>
            </a:r>
            <a:r>
              <a:rPr sz="2400" spc="-5" dirty="0">
                <a:latin typeface="Calibri"/>
                <a:cs typeface="Calibri"/>
              </a:rPr>
              <a:t> 300</a:t>
            </a:r>
            <a:r>
              <a:rPr sz="2400" spc="-10" dirty="0">
                <a:latin typeface="Calibri"/>
                <a:cs typeface="Calibri"/>
              </a:rPr>
              <a:t> </a:t>
            </a:r>
            <a:r>
              <a:rPr sz="2400" dirty="0">
                <a:latin typeface="Calibri"/>
                <a:cs typeface="Calibri"/>
              </a:rPr>
              <a:t>GHz</a:t>
            </a:r>
            <a:r>
              <a:rPr sz="2400" spc="-10" dirty="0">
                <a:latin typeface="Calibri"/>
                <a:cs typeface="Calibri"/>
              </a:rPr>
              <a:t> </a:t>
            </a:r>
            <a:r>
              <a:rPr sz="2400" dirty="0">
                <a:latin typeface="Calibri"/>
                <a:cs typeface="Calibri"/>
              </a:rPr>
              <a:t>(1</a:t>
            </a:r>
            <a:r>
              <a:rPr sz="2400" spc="-25" dirty="0">
                <a:latin typeface="Calibri"/>
                <a:cs typeface="Calibri"/>
              </a:rPr>
              <a:t> </a:t>
            </a:r>
            <a:r>
              <a:rPr sz="2400" dirty="0">
                <a:latin typeface="Calibri"/>
                <a:cs typeface="Calibri"/>
              </a:rPr>
              <a:t>mm).</a:t>
            </a:r>
            <a:endParaRPr sz="2400">
              <a:latin typeface="Calibri"/>
              <a:cs typeface="Calibri"/>
            </a:endParaRPr>
          </a:p>
        </p:txBody>
      </p:sp>
      <p:sp>
        <p:nvSpPr>
          <p:cNvPr id="10" name="object 10"/>
          <p:cNvSpPr txBox="1"/>
          <p:nvPr/>
        </p:nvSpPr>
        <p:spPr>
          <a:xfrm>
            <a:off x="8808719" y="6631730"/>
            <a:ext cx="146685"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a:t>
            </a:fld>
            <a:endParaRPr sz="1000">
              <a:latin typeface="Arial"/>
              <a:cs typeface="Arial"/>
            </a:endParaRPr>
          </a:p>
        </p:txBody>
      </p:sp>
      <p:sp>
        <p:nvSpPr>
          <p:cNvPr id="9" name="object 9"/>
          <p:cNvSpPr txBox="1"/>
          <p:nvPr/>
        </p:nvSpPr>
        <p:spPr>
          <a:xfrm>
            <a:off x="304800" y="2438400"/>
            <a:ext cx="8350884" cy="3336811"/>
          </a:xfrm>
          <a:prstGeom prst="rect">
            <a:avLst/>
          </a:prstGeom>
        </p:spPr>
        <p:txBody>
          <a:bodyPr vert="horz" wrap="square" lIns="0" tIns="12700" rIns="0" bIns="0" rtlCol="0">
            <a:spAutoFit/>
          </a:bodyPr>
          <a:lstStyle/>
          <a:p>
            <a:pPr marL="38100" algn="just">
              <a:lnSpc>
                <a:spcPct val="100000"/>
              </a:lnSpc>
              <a:spcBef>
                <a:spcPts val="100"/>
              </a:spcBef>
            </a:pPr>
            <a:endParaRPr sz="2400">
              <a:latin typeface="Calibri"/>
              <a:cs typeface="Calibri"/>
            </a:endParaRPr>
          </a:p>
          <a:p>
            <a:pPr marL="38100" marR="30480" algn="just">
              <a:lnSpc>
                <a:spcPct val="100000"/>
              </a:lnSpc>
              <a:buFont typeface="Wingdings"/>
              <a:buChar char=""/>
              <a:tabLst>
                <a:tab pos="349250" algn="l"/>
              </a:tabLst>
            </a:pPr>
            <a:r>
              <a:rPr sz="2400" dirty="0">
                <a:latin typeface="Calibri"/>
                <a:cs typeface="Calibri"/>
              </a:rPr>
              <a:t>A </a:t>
            </a:r>
            <a:r>
              <a:rPr sz="2400" spc="-10" dirty="0">
                <a:latin typeface="Calibri"/>
                <a:cs typeface="Calibri"/>
              </a:rPr>
              <a:t>more</a:t>
            </a:r>
            <a:r>
              <a:rPr sz="2400" spc="-5" dirty="0">
                <a:latin typeface="Calibri"/>
                <a:cs typeface="Calibri"/>
              </a:rPr>
              <a:t> </a:t>
            </a:r>
            <a:r>
              <a:rPr sz="2400" spc="-10" dirty="0">
                <a:latin typeface="Calibri"/>
                <a:cs typeface="Calibri"/>
              </a:rPr>
              <a:t>common</a:t>
            </a:r>
            <a:r>
              <a:rPr sz="2400" spc="-5" dirty="0">
                <a:latin typeface="Calibri"/>
                <a:cs typeface="Calibri"/>
              </a:rPr>
              <a:t> </a:t>
            </a:r>
            <a:r>
              <a:rPr sz="2400" spc="-10" dirty="0">
                <a:latin typeface="Calibri"/>
                <a:cs typeface="Calibri"/>
              </a:rPr>
              <a:t>definition</a:t>
            </a:r>
            <a:r>
              <a:rPr sz="2400" spc="-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radio</a:t>
            </a:r>
            <a:r>
              <a:rPr sz="2400" spc="-10" dirty="0">
                <a:latin typeface="Calibri"/>
                <a:cs typeface="Calibri"/>
              </a:rPr>
              <a:t> </a:t>
            </a:r>
            <a:r>
              <a:rPr sz="2400" dirty="0">
                <a:latin typeface="Calibri"/>
                <a:cs typeface="Calibri"/>
              </a:rPr>
              <a:t>engineering</a:t>
            </a:r>
            <a:r>
              <a:rPr sz="2400" spc="5" dirty="0">
                <a:latin typeface="Calibri"/>
                <a:cs typeface="Calibri"/>
              </a:rPr>
              <a:t> </a:t>
            </a:r>
            <a:r>
              <a:rPr sz="2400" dirty="0">
                <a:latin typeface="Calibri"/>
                <a:cs typeface="Calibri"/>
              </a:rPr>
              <a:t>is the </a:t>
            </a:r>
            <a:r>
              <a:rPr sz="2400" spc="-15" dirty="0">
                <a:latin typeface="Calibri"/>
                <a:cs typeface="Calibri"/>
              </a:rPr>
              <a:t>range </a:t>
            </a:r>
            <a:r>
              <a:rPr sz="2400" spc="-10" dirty="0">
                <a:latin typeface="Calibri"/>
                <a:cs typeface="Calibri"/>
              </a:rPr>
              <a:t> </a:t>
            </a:r>
            <a:r>
              <a:rPr sz="2400" spc="-5" dirty="0">
                <a:latin typeface="Calibri"/>
                <a:cs typeface="Calibri"/>
              </a:rPr>
              <a:t>between</a:t>
            </a:r>
            <a:r>
              <a:rPr sz="2400" spc="-15" dirty="0">
                <a:latin typeface="Calibri"/>
                <a:cs typeface="Calibri"/>
              </a:rPr>
              <a:t> </a:t>
            </a:r>
            <a:r>
              <a:rPr sz="2400" dirty="0">
                <a:latin typeface="Calibri"/>
                <a:cs typeface="Calibri"/>
              </a:rPr>
              <a:t>1</a:t>
            </a:r>
            <a:r>
              <a:rPr sz="2400" spc="-15" dirty="0">
                <a:latin typeface="Calibri"/>
                <a:cs typeface="Calibri"/>
              </a:rPr>
              <a:t> </a:t>
            </a:r>
            <a:r>
              <a:rPr sz="2400" dirty="0">
                <a:latin typeface="Calibri"/>
                <a:cs typeface="Calibri"/>
              </a:rPr>
              <a:t>and</a:t>
            </a:r>
            <a:r>
              <a:rPr sz="2400" spc="-5" dirty="0">
                <a:latin typeface="Calibri"/>
                <a:cs typeface="Calibri"/>
              </a:rPr>
              <a:t> 100</a:t>
            </a:r>
            <a:r>
              <a:rPr sz="2400" spc="-10" dirty="0">
                <a:latin typeface="Calibri"/>
                <a:cs typeface="Calibri"/>
              </a:rPr>
              <a:t> </a:t>
            </a:r>
            <a:r>
              <a:rPr sz="2400" dirty="0">
                <a:latin typeface="Calibri"/>
                <a:cs typeface="Calibri"/>
              </a:rPr>
              <a:t>GHz</a:t>
            </a:r>
            <a:r>
              <a:rPr sz="2400" spc="-5" dirty="0">
                <a:latin typeface="Calibri"/>
                <a:cs typeface="Calibri"/>
              </a:rPr>
              <a:t> </a:t>
            </a:r>
            <a:r>
              <a:rPr sz="2400" spc="-15" dirty="0">
                <a:latin typeface="Calibri"/>
                <a:cs typeface="Calibri"/>
              </a:rPr>
              <a:t>(wavelengths</a:t>
            </a:r>
            <a:r>
              <a:rPr sz="2400" spc="-30" dirty="0">
                <a:latin typeface="Calibri"/>
                <a:cs typeface="Calibri"/>
              </a:rPr>
              <a:t> </a:t>
            </a:r>
            <a:r>
              <a:rPr sz="2400" spc="-5" dirty="0">
                <a:latin typeface="Calibri"/>
                <a:cs typeface="Calibri"/>
              </a:rPr>
              <a:t>between</a:t>
            </a:r>
            <a:r>
              <a:rPr sz="2400" dirty="0">
                <a:latin typeface="Calibri"/>
                <a:cs typeface="Calibri"/>
              </a:rPr>
              <a:t> </a:t>
            </a:r>
            <a:r>
              <a:rPr sz="2400" spc="-5" dirty="0">
                <a:latin typeface="Calibri"/>
                <a:cs typeface="Calibri"/>
              </a:rPr>
              <a:t>0.3</a:t>
            </a:r>
            <a:r>
              <a:rPr sz="2400" spc="-10" dirty="0">
                <a:latin typeface="Calibri"/>
                <a:cs typeface="Calibri"/>
              </a:rPr>
              <a:t> </a:t>
            </a:r>
            <a:r>
              <a:rPr sz="2400" dirty="0">
                <a:latin typeface="Calibri"/>
                <a:cs typeface="Calibri"/>
              </a:rPr>
              <a:t>m</a:t>
            </a:r>
            <a:r>
              <a:rPr sz="2400" spc="-2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3</a:t>
            </a:r>
            <a:r>
              <a:rPr sz="2400" spc="-15" dirty="0">
                <a:latin typeface="Calibri"/>
                <a:cs typeface="Calibri"/>
              </a:rPr>
              <a:t> </a:t>
            </a:r>
            <a:r>
              <a:rPr sz="2400">
                <a:latin typeface="Calibri"/>
                <a:cs typeface="Calibri"/>
              </a:rPr>
              <a:t>mm</a:t>
            </a:r>
            <a:r>
              <a:rPr sz="2400" smtClean="0">
                <a:latin typeface="Calibri"/>
                <a:cs typeface="Calibri"/>
              </a:rPr>
              <a:t>).</a:t>
            </a:r>
            <a:endParaRPr lang="en-US" sz="2400" dirty="0" smtClean="0">
              <a:latin typeface="Calibri"/>
              <a:cs typeface="Calibri"/>
            </a:endParaRPr>
          </a:p>
          <a:p>
            <a:pPr marL="38100" marR="30480" algn="just">
              <a:lnSpc>
                <a:spcPct val="100000"/>
              </a:lnSpc>
              <a:buFont typeface="Wingdings"/>
              <a:buChar char=""/>
              <a:tabLst>
                <a:tab pos="349250" algn="l"/>
              </a:tabLst>
            </a:pPr>
            <a:endParaRPr sz="2400">
              <a:latin typeface="Calibri"/>
              <a:cs typeface="Calibri"/>
            </a:endParaRPr>
          </a:p>
          <a:p>
            <a:pPr marL="38100" marR="30480" algn="just">
              <a:lnSpc>
                <a:spcPct val="100000"/>
              </a:lnSpc>
              <a:buFont typeface="Wingdings"/>
              <a:buChar char=""/>
              <a:tabLst>
                <a:tab pos="281305" algn="l"/>
              </a:tabLst>
            </a:pPr>
            <a:r>
              <a:rPr lang="en-US" sz="2400" spc="-5" dirty="0" smtClean="0">
                <a:latin typeface="Calibri"/>
                <a:cs typeface="Calibri"/>
              </a:rPr>
              <a:t>M</a:t>
            </a:r>
            <a:r>
              <a:rPr sz="2400" spc="-20" smtClean="0">
                <a:latin typeface="Calibri"/>
                <a:cs typeface="Calibri"/>
              </a:rPr>
              <a:t>icrowaves</a:t>
            </a:r>
            <a:r>
              <a:rPr sz="2400" spc="1025" smtClean="0">
                <a:latin typeface="Calibri"/>
                <a:cs typeface="Calibri"/>
              </a:rPr>
              <a:t> </a:t>
            </a:r>
            <a:r>
              <a:rPr sz="2400" dirty="0">
                <a:latin typeface="Calibri"/>
                <a:cs typeface="Calibri"/>
              </a:rPr>
              <a:t>include</a:t>
            </a:r>
            <a:r>
              <a:rPr sz="2400" spc="545" dirty="0">
                <a:latin typeface="Calibri"/>
                <a:cs typeface="Calibri"/>
              </a:rPr>
              <a:t> </a:t>
            </a:r>
            <a:r>
              <a:rPr sz="2400" dirty="0">
                <a:latin typeface="Calibri"/>
                <a:cs typeface="Calibri"/>
              </a:rPr>
              <a:t>the</a:t>
            </a:r>
            <a:r>
              <a:rPr sz="2400" spc="540" dirty="0">
                <a:latin typeface="Calibri"/>
                <a:cs typeface="Calibri"/>
              </a:rPr>
              <a:t> </a:t>
            </a:r>
            <a:r>
              <a:rPr sz="2400" spc="-10" dirty="0">
                <a:latin typeface="Calibri"/>
                <a:cs typeface="Calibri"/>
              </a:rPr>
              <a:t>entire</a:t>
            </a:r>
            <a:r>
              <a:rPr sz="2400" spc="525" dirty="0">
                <a:latin typeface="Calibri"/>
                <a:cs typeface="Calibri"/>
              </a:rPr>
              <a:t> </a:t>
            </a:r>
            <a:r>
              <a:rPr sz="2400" spc="-5" dirty="0">
                <a:latin typeface="Calibri"/>
                <a:cs typeface="Calibri"/>
              </a:rPr>
              <a:t>SHF</a:t>
            </a:r>
            <a:r>
              <a:rPr sz="2400" spc="530" dirty="0">
                <a:latin typeface="Calibri"/>
                <a:cs typeface="Calibri"/>
              </a:rPr>
              <a:t> </a:t>
            </a:r>
            <a:r>
              <a:rPr sz="2400" spc="-5" dirty="0">
                <a:latin typeface="Calibri"/>
                <a:cs typeface="Calibri"/>
              </a:rPr>
              <a:t>band</a:t>
            </a:r>
            <a:r>
              <a:rPr sz="2400" spc="535" dirty="0">
                <a:latin typeface="Calibri"/>
                <a:cs typeface="Calibri"/>
              </a:rPr>
              <a:t> </a:t>
            </a:r>
            <a:r>
              <a:rPr sz="2400" spc="-5" dirty="0">
                <a:latin typeface="Calibri"/>
                <a:cs typeface="Calibri"/>
              </a:rPr>
              <a:t>(3</a:t>
            </a:r>
            <a:r>
              <a:rPr sz="2400" spc="530" dirty="0">
                <a:latin typeface="Calibri"/>
                <a:cs typeface="Calibri"/>
              </a:rPr>
              <a:t> </a:t>
            </a:r>
            <a:r>
              <a:rPr sz="2400" spc="-25" dirty="0">
                <a:latin typeface="Calibri"/>
                <a:cs typeface="Calibri"/>
              </a:rPr>
              <a:t>to </a:t>
            </a:r>
            <a:r>
              <a:rPr sz="2400" spc="-20" dirty="0">
                <a:latin typeface="Calibri"/>
                <a:cs typeface="Calibri"/>
              </a:rPr>
              <a:t> </a:t>
            </a:r>
            <a:r>
              <a:rPr sz="2400" spc="-5" dirty="0">
                <a:latin typeface="Calibri"/>
                <a:cs typeface="Calibri"/>
              </a:rPr>
              <a:t>30</a:t>
            </a:r>
            <a:r>
              <a:rPr sz="2400" spc="-25" dirty="0">
                <a:latin typeface="Calibri"/>
                <a:cs typeface="Calibri"/>
              </a:rPr>
              <a:t> </a:t>
            </a:r>
            <a:r>
              <a:rPr sz="2400" dirty="0">
                <a:latin typeface="Calibri"/>
                <a:cs typeface="Calibri"/>
              </a:rPr>
              <a:t>GHz, </a:t>
            </a:r>
            <a:r>
              <a:rPr sz="2400" spc="-5" dirty="0">
                <a:latin typeface="Calibri"/>
                <a:cs typeface="Calibri"/>
              </a:rPr>
              <a:t>or</a:t>
            </a:r>
            <a:r>
              <a:rPr sz="2400" dirty="0">
                <a:latin typeface="Calibri"/>
                <a:cs typeface="Calibri"/>
              </a:rPr>
              <a:t> </a:t>
            </a:r>
            <a:r>
              <a:rPr sz="2400" spc="-5" dirty="0">
                <a:latin typeface="Calibri"/>
                <a:cs typeface="Calibri"/>
              </a:rPr>
              <a:t>10</a:t>
            </a:r>
            <a:r>
              <a:rPr sz="2400" spc="-10" dirty="0">
                <a:latin typeface="Calibri"/>
                <a:cs typeface="Calibri"/>
              </a:rPr>
              <a:t> </a:t>
            </a:r>
            <a:r>
              <a:rPr sz="2400" spc="-15" dirty="0">
                <a:latin typeface="Calibri"/>
                <a:cs typeface="Calibri"/>
              </a:rPr>
              <a:t>to</a:t>
            </a:r>
            <a:r>
              <a:rPr sz="2400" spc="-30" dirty="0">
                <a:latin typeface="Calibri"/>
                <a:cs typeface="Calibri"/>
              </a:rPr>
              <a:t> </a:t>
            </a:r>
            <a:r>
              <a:rPr sz="2400" dirty="0">
                <a:latin typeface="Calibri"/>
                <a:cs typeface="Calibri"/>
              </a:rPr>
              <a:t>1</a:t>
            </a:r>
            <a:r>
              <a:rPr sz="2400" spc="-10" dirty="0">
                <a:latin typeface="Calibri"/>
                <a:cs typeface="Calibri"/>
              </a:rPr>
              <a:t> </a:t>
            </a:r>
            <a:r>
              <a:rPr sz="2400" dirty="0">
                <a:latin typeface="Calibri"/>
                <a:cs typeface="Calibri"/>
              </a:rPr>
              <a:t>cm)</a:t>
            </a:r>
            <a:r>
              <a:rPr sz="2400" spc="-20" dirty="0">
                <a:latin typeface="Calibri"/>
                <a:cs typeface="Calibri"/>
              </a:rPr>
              <a:t> </a:t>
            </a:r>
            <a:r>
              <a:rPr sz="2400" spc="-15" dirty="0">
                <a:latin typeface="Calibri"/>
                <a:cs typeface="Calibri"/>
              </a:rPr>
              <a:t>at </a:t>
            </a:r>
            <a:r>
              <a:rPr sz="2400">
                <a:latin typeface="Calibri"/>
                <a:cs typeface="Calibri"/>
              </a:rPr>
              <a:t>minimum</a:t>
            </a:r>
            <a:r>
              <a:rPr sz="2400" smtClean="0">
                <a:latin typeface="Calibri"/>
                <a:cs typeface="Calibri"/>
              </a:rPr>
              <a:t>.</a:t>
            </a:r>
            <a:endParaRPr lang="en-US" sz="2400" dirty="0" smtClean="0">
              <a:latin typeface="Calibri"/>
              <a:cs typeface="Calibri"/>
            </a:endParaRPr>
          </a:p>
          <a:p>
            <a:pPr marL="38100" marR="30480" algn="just">
              <a:lnSpc>
                <a:spcPct val="100000"/>
              </a:lnSpc>
              <a:buFont typeface="Wingdings"/>
              <a:buChar char=""/>
              <a:tabLst>
                <a:tab pos="281305" algn="l"/>
              </a:tabLst>
            </a:pPr>
            <a:endParaRPr sz="2400">
              <a:latin typeface="Calibri"/>
              <a:cs typeface="Calibri"/>
            </a:endParaRPr>
          </a:p>
          <a:p>
            <a:pPr marL="38100" marR="30480" algn="just">
              <a:lnSpc>
                <a:spcPct val="100000"/>
              </a:lnSpc>
              <a:buFont typeface="Wingdings"/>
              <a:buChar char=""/>
              <a:tabLst>
                <a:tab pos="281305" algn="l"/>
              </a:tabLst>
            </a:pPr>
            <a:r>
              <a:rPr sz="2400" spc="-5" dirty="0">
                <a:latin typeface="Calibri"/>
                <a:cs typeface="Calibri"/>
              </a:rPr>
              <a:t>Frequencies</a:t>
            </a:r>
            <a:r>
              <a:rPr sz="2400" dirty="0">
                <a:latin typeface="Calibri"/>
                <a:cs typeface="Calibri"/>
              </a:rPr>
              <a:t> in</a:t>
            </a:r>
            <a:r>
              <a:rPr sz="2400" spc="5" dirty="0">
                <a:latin typeface="Calibri"/>
                <a:cs typeface="Calibri"/>
              </a:rPr>
              <a:t> </a:t>
            </a:r>
            <a:r>
              <a:rPr sz="2400" dirty="0">
                <a:latin typeface="Calibri"/>
                <a:cs typeface="Calibri"/>
              </a:rPr>
              <a:t>the</a:t>
            </a:r>
            <a:r>
              <a:rPr sz="2400" spc="5" dirty="0">
                <a:latin typeface="Calibri"/>
                <a:cs typeface="Calibri"/>
              </a:rPr>
              <a:t> </a:t>
            </a:r>
            <a:r>
              <a:rPr sz="2400" spc="-20" dirty="0">
                <a:latin typeface="Calibri"/>
                <a:cs typeface="Calibri"/>
              </a:rPr>
              <a:t>microwave</a:t>
            </a:r>
            <a:r>
              <a:rPr sz="2400" spc="-15" dirty="0">
                <a:latin typeface="Calibri"/>
                <a:cs typeface="Calibri"/>
              </a:rPr>
              <a:t> range</a:t>
            </a:r>
            <a:r>
              <a:rPr sz="2400" spc="-10" dirty="0">
                <a:latin typeface="Calibri"/>
                <a:cs typeface="Calibri"/>
              </a:rPr>
              <a:t> </a:t>
            </a:r>
            <a:r>
              <a:rPr sz="2400" spc="-15" dirty="0">
                <a:latin typeface="Calibri"/>
                <a:cs typeface="Calibri"/>
              </a:rPr>
              <a:t>are</a:t>
            </a:r>
            <a:r>
              <a:rPr sz="2400" spc="-10" dirty="0">
                <a:latin typeface="Calibri"/>
                <a:cs typeface="Calibri"/>
              </a:rPr>
              <a:t> often</a:t>
            </a:r>
            <a:r>
              <a:rPr sz="2400" spc="-5" dirty="0">
                <a:latin typeface="Calibri"/>
                <a:cs typeface="Calibri"/>
              </a:rPr>
              <a:t> </a:t>
            </a:r>
            <a:r>
              <a:rPr sz="2400" spc="-20" dirty="0">
                <a:latin typeface="Calibri"/>
                <a:cs typeface="Calibri"/>
              </a:rPr>
              <a:t>referred</a:t>
            </a:r>
            <a:r>
              <a:rPr sz="2400" spc="-15" dirty="0">
                <a:latin typeface="Calibri"/>
                <a:cs typeface="Calibri"/>
              </a:rPr>
              <a:t> to</a:t>
            </a:r>
            <a:r>
              <a:rPr sz="2400" spc="509" dirty="0">
                <a:latin typeface="Calibri"/>
                <a:cs typeface="Calibri"/>
              </a:rPr>
              <a:t> </a:t>
            </a:r>
            <a:r>
              <a:rPr sz="2400" spc="-15" dirty="0">
                <a:latin typeface="Calibri"/>
                <a:cs typeface="Calibri"/>
              </a:rPr>
              <a:t>by </a:t>
            </a:r>
            <a:r>
              <a:rPr sz="2400" spc="-530" dirty="0">
                <a:latin typeface="Calibri"/>
                <a:cs typeface="Calibri"/>
              </a:rPr>
              <a:t> </a:t>
            </a:r>
            <a:r>
              <a:rPr sz="2400" dirty="0">
                <a:latin typeface="Calibri"/>
                <a:cs typeface="Calibri"/>
              </a:rPr>
              <a:t>their IEEE </a:t>
            </a:r>
            <a:r>
              <a:rPr sz="2400" spc="-15" dirty="0">
                <a:latin typeface="Calibri"/>
                <a:cs typeface="Calibri"/>
              </a:rPr>
              <a:t>radar </a:t>
            </a:r>
            <a:r>
              <a:rPr sz="2400" spc="-5" dirty="0">
                <a:latin typeface="Calibri"/>
                <a:cs typeface="Calibri"/>
              </a:rPr>
              <a:t>band </a:t>
            </a:r>
            <a:r>
              <a:rPr sz="2400" spc="-10" dirty="0">
                <a:latin typeface="Calibri"/>
                <a:cs typeface="Calibri"/>
              </a:rPr>
              <a:t>designations</a:t>
            </a:r>
            <a:r>
              <a:rPr sz="2400" spc="-10">
                <a:latin typeface="Calibri"/>
                <a:cs typeface="Calibri"/>
              </a:rPr>
              <a:t>: </a:t>
            </a:r>
            <a:r>
              <a:rPr lang="en-US" sz="2400" spc="-10" dirty="0" smtClean="0">
                <a:latin typeface="Calibri"/>
                <a:cs typeface="Calibri"/>
              </a:rPr>
              <a:t>L,</a:t>
            </a:r>
            <a:r>
              <a:rPr sz="2400" spc="-10" smtClean="0">
                <a:latin typeface="Calibri"/>
                <a:cs typeface="Calibri"/>
              </a:rPr>
              <a:t>S</a:t>
            </a:r>
            <a:r>
              <a:rPr sz="2400" spc="-10" dirty="0">
                <a:latin typeface="Calibri"/>
                <a:cs typeface="Calibri"/>
              </a:rPr>
              <a:t>, </a:t>
            </a:r>
            <a:r>
              <a:rPr sz="2400" spc="-5" dirty="0">
                <a:latin typeface="Calibri"/>
                <a:cs typeface="Calibri"/>
              </a:rPr>
              <a:t>C, </a:t>
            </a:r>
            <a:r>
              <a:rPr sz="2400" dirty="0">
                <a:latin typeface="Calibri"/>
                <a:cs typeface="Calibri"/>
              </a:rPr>
              <a:t>X, </a:t>
            </a:r>
            <a:r>
              <a:rPr sz="2400" spc="-20" dirty="0">
                <a:latin typeface="Calibri"/>
                <a:cs typeface="Calibri"/>
              </a:rPr>
              <a:t>K</a:t>
            </a:r>
            <a:r>
              <a:rPr sz="2400" spc="-30" baseline="-20833" dirty="0">
                <a:latin typeface="Calibri"/>
                <a:cs typeface="Calibri"/>
              </a:rPr>
              <a:t>u</a:t>
            </a:r>
            <a:r>
              <a:rPr sz="2400" spc="-20" dirty="0">
                <a:latin typeface="Calibri"/>
                <a:cs typeface="Calibri"/>
              </a:rPr>
              <a:t>, </a:t>
            </a:r>
            <a:r>
              <a:rPr sz="2400" spc="-5" dirty="0">
                <a:latin typeface="Calibri"/>
                <a:cs typeface="Calibri"/>
              </a:rPr>
              <a:t>K, or </a:t>
            </a:r>
            <a:r>
              <a:rPr sz="2400" spc="-25">
                <a:latin typeface="Calibri"/>
                <a:cs typeface="Calibri"/>
              </a:rPr>
              <a:t>K</a:t>
            </a:r>
            <a:r>
              <a:rPr sz="2400" spc="-37" baseline="-20833">
                <a:latin typeface="Calibri"/>
                <a:cs typeface="Calibri"/>
              </a:rPr>
              <a:t>a</a:t>
            </a:r>
            <a:r>
              <a:rPr sz="2400" spc="-30" baseline="-20833">
                <a:latin typeface="Calibri"/>
                <a:cs typeface="Calibri"/>
              </a:rPr>
              <a:t> </a:t>
            </a:r>
            <a:r>
              <a:rPr sz="2400" spc="-5" smtClean="0">
                <a:latin typeface="Calibri"/>
                <a:cs typeface="Calibri"/>
              </a:rPr>
              <a:t>ban</a:t>
            </a:r>
            <a:r>
              <a:rPr lang="en-US" sz="2400" spc="-5" dirty="0" smtClean="0">
                <a:latin typeface="Calibri"/>
                <a:cs typeface="Calibri"/>
              </a:rPr>
              <a:t>D.</a:t>
            </a:r>
            <a:endParaRPr sz="24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156461"/>
            <a:ext cx="7845425" cy="148907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A</a:t>
            </a:r>
            <a:r>
              <a:rPr sz="2400" spc="-35" dirty="0">
                <a:latin typeface="Calibri"/>
                <a:cs typeface="Calibri"/>
              </a:rPr>
              <a:t> </a:t>
            </a:r>
            <a:r>
              <a:rPr sz="2400" spc="-10" dirty="0">
                <a:latin typeface="Calibri"/>
                <a:cs typeface="Calibri"/>
              </a:rPr>
              <a:t>rectangular</a:t>
            </a:r>
            <a:r>
              <a:rPr sz="2400" spc="65" dirty="0">
                <a:latin typeface="Calibri"/>
                <a:cs typeface="Calibri"/>
              </a:rPr>
              <a:t> </a:t>
            </a:r>
            <a:r>
              <a:rPr sz="2400" spc="-15" dirty="0">
                <a:latin typeface="Calibri"/>
                <a:cs typeface="Calibri"/>
              </a:rPr>
              <a:t>waveguide</a:t>
            </a:r>
            <a:r>
              <a:rPr sz="2400" spc="65" dirty="0">
                <a:latin typeface="Calibri"/>
                <a:cs typeface="Calibri"/>
              </a:rPr>
              <a:t> </a:t>
            </a:r>
            <a:r>
              <a:rPr sz="2400" spc="-5" dirty="0">
                <a:latin typeface="Calibri"/>
                <a:cs typeface="Calibri"/>
              </a:rPr>
              <a:t>cannot</a:t>
            </a:r>
            <a:r>
              <a:rPr sz="2400" spc="55" dirty="0">
                <a:latin typeface="Calibri"/>
                <a:cs typeface="Calibri"/>
              </a:rPr>
              <a:t> </a:t>
            </a:r>
            <a:r>
              <a:rPr sz="2400" spc="-25" dirty="0">
                <a:latin typeface="Calibri"/>
                <a:cs typeface="Calibri"/>
              </a:rPr>
              <a:t>propagate</a:t>
            </a:r>
            <a:r>
              <a:rPr sz="2400" spc="45" dirty="0">
                <a:latin typeface="Calibri"/>
                <a:cs typeface="Calibri"/>
              </a:rPr>
              <a:t> </a:t>
            </a:r>
            <a:r>
              <a:rPr sz="2400" spc="-15" dirty="0">
                <a:latin typeface="Calibri"/>
                <a:cs typeface="Calibri"/>
              </a:rPr>
              <a:t>below</a:t>
            </a:r>
            <a:r>
              <a:rPr sz="2400" spc="40" dirty="0">
                <a:latin typeface="Calibri"/>
                <a:cs typeface="Calibri"/>
              </a:rPr>
              <a:t> </a:t>
            </a:r>
            <a:r>
              <a:rPr sz="2400" spc="-15" dirty="0">
                <a:latin typeface="Calibri"/>
                <a:cs typeface="Calibri"/>
              </a:rPr>
              <a:t>some</a:t>
            </a:r>
            <a:r>
              <a:rPr sz="2400" spc="40" dirty="0">
                <a:latin typeface="Calibri"/>
                <a:cs typeface="Calibri"/>
              </a:rPr>
              <a:t> </a:t>
            </a:r>
            <a:r>
              <a:rPr sz="2400" spc="-15" dirty="0">
                <a:latin typeface="Calibri"/>
                <a:cs typeface="Calibri"/>
              </a:rPr>
              <a:t>certain </a:t>
            </a:r>
            <a:r>
              <a:rPr sz="2400" spc="-525" dirty="0">
                <a:latin typeface="Calibri"/>
                <a:cs typeface="Calibri"/>
              </a:rPr>
              <a:t> </a:t>
            </a:r>
            <a:r>
              <a:rPr sz="2400" spc="-20" dirty="0">
                <a:latin typeface="Calibri"/>
                <a:cs typeface="Calibri"/>
              </a:rPr>
              <a:t>frequency.</a:t>
            </a:r>
            <a:r>
              <a:rPr sz="2400" spc="-30" dirty="0">
                <a:latin typeface="Calibri"/>
                <a:cs typeface="Calibri"/>
              </a:rPr>
              <a:t> </a:t>
            </a:r>
            <a:r>
              <a:rPr sz="2400" spc="-5" dirty="0">
                <a:latin typeface="Calibri"/>
                <a:cs typeface="Calibri"/>
              </a:rPr>
              <a:t>This</a:t>
            </a:r>
            <a:r>
              <a:rPr sz="2400" dirty="0">
                <a:latin typeface="Calibri"/>
                <a:cs typeface="Calibri"/>
              </a:rPr>
              <a:t> </a:t>
            </a:r>
            <a:r>
              <a:rPr sz="2400" spc="-5" dirty="0">
                <a:latin typeface="Calibri"/>
                <a:cs typeface="Calibri"/>
              </a:rPr>
              <a:t>frequency</a:t>
            </a:r>
            <a:r>
              <a:rPr sz="2400" spc="10" dirty="0">
                <a:latin typeface="Calibri"/>
                <a:cs typeface="Calibri"/>
              </a:rPr>
              <a:t> </a:t>
            </a:r>
            <a:r>
              <a:rPr sz="2400" dirty="0">
                <a:latin typeface="Calibri"/>
                <a:cs typeface="Calibri"/>
              </a:rPr>
              <a:t>is</a:t>
            </a:r>
            <a:r>
              <a:rPr sz="2400" spc="-15" dirty="0">
                <a:latin typeface="Calibri"/>
                <a:cs typeface="Calibri"/>
              </a:rPr>
              <a:t> </a:t>
            </a:r>
            <a:r>
              <a:rPr sz="2400" spc="-5" dirty="0">
                <a:latin typeface="Calibri"/>
                <a:cs typeface="Calibri"/>
              </a:rPr>
              <a:t>called</a:t>
            </a:r>
            <a:r>
              <a:rPr sz="2400" spc="-10" dirty="0">
                <a:latin typeface="Calibri"/>
                <a:cs typeface="Calibri"/>
              </a:rPr>
              <a:t> </a:t>
            </a:r>
            <a:r>
              <a:rPr sz="2400" dirty="0">
                <a:latin typeface="Calibri"/>
                <a:cs typeface="Calibri"/>
              </a:rPr>
              <a:t>the</a:t>
            </a:r>
            <a:r>
              <a:rPr sz="2400" spc="-10" dirty="0">
                <a:latin typeface="Calibri"/>
                <a:cs typeface="Calibri"/>
              </a:rPr>
              <a:t> </a:t>
            </a:r>
            <a:r>
              <a:rPr sz="2400" i="1" spc="-5" dirty="0">
                <a:latin typeface="Calibri"/>
                <a:cs typeface="Calibri"/>
              </a:rPr>
              <a:t>cut-off</a:t>
            </a:r>
            <a:r>
              <a:rPr sz="2400" i="1" spc="25" dirty="0">
                <a:latin typeface="Calibri"/>
                <a:cs typeface="Calibri"/>
              </a:rPr>
              <a:t> </a:t>
            </a:r>
            <a:r>
              <a:rPr sz="2400" i="1" spc="-5" dirty="0">
                <a:latin typeface="Calibri"/>
                <a:cs typeface="Calibri"/>
              </a:rPr>
              <a:t>frequency</a:t>
            </a:r>
            <a:r>
              <a:rPr sz="2400" spc="-5" dirty="0">
                <a:latin typeface="Calibri"/>
                <a:cs typeface="Calibri"/>
              </a:rPr>
              <a:t>.</a:t>
            </a:r>
            <a:endParaRPr sz="2400">
              <a:latin typeface="Calibri"/>
              <a:cs typeface="Calibri"/>
            </a:endParaRPr>
          </a:p>
          <a:p>
            <a:pPr marL="12700">
              <a:lnSpc>
                <a:spcPct val="100000"/>
              </a:lnSpc>
            </a:pPr>
            <a:r>
              <a:rPr sz="2400" spc="-10" dirty="0">
                <a:latin typeface="Calibri"/>
                <a:cs typeface="Calibri"/>
              </a:rPr>
              <a:t>Here,</a:t>
            </a:r>
            <a:r>
              <a:rPr sz="2400" spc="95" dirty="0">
                <a:latin typeface="Calibri"/>
                <a:cs typeface="Calibri"/>
              </a:rPr>
              <a:t> </a:t>
            </a:r>
            <a:r>
              <a:rPr sz="2400" spc="-15" dirty="0">
                <a:latin typeface="Calibri"/>
                <a:cs typeface="Calibri"/>
              </a:rPr>
              <a:t>we</a:t>
            </a:r>
            <a:r>
              <a:rPr sz="2400" spc="90" dirty="0">
                <a:latin typeface="Calibri"/>
                <a:cs typeface="Calibri"/>
              </a:rPr>
              <a:t> </a:t>
            </a:r>
            <a:r>
              <a:rPr sz="2400" spc="-5" dirty="0">
                <a:latin typeface="Calibri"/>
                <a:cs typeface="Calibri"/>
              </a:rPr>
              <a:t>will</a:t>
            </a:r>
            <a:r>
              <a:rPr sz="2400" spc="95" dirty="0">
                <a:latin typeface="Calibri"/>
                <a:cs typeface="Calibri"/>
              </a:rPr>
              <a:t> </a:t>
            </a:r>
            <a:r>
              <a:rPr sz="2400" spc="-5" dirty="0">
                <a:latin typeface="Calibri"/>
                <a:cs typeface="Calibri"/>
              </a:rPr>
              <a:t>discuss</a:t>
            </a:r>
            <a:r>
              <a:rPr sz="2400" spc="85" dirty="0">
                <a:latin typeface="Calibri"/>
                <a:cs typeface="Calibri"/>
              </a:rPr>
              <a:t> </a:t>
            </a:r>
            <a:r>
              <a:rPr sz="2400" spc="-5" dirty="0">
                <a:latin typeface="Calibri"/>
                <a:cs typeface="Calibri"/>
              </a:rPr>
              <a:t>TM</a:t>
            </a:r>
            <a:r>
              <a:rPr sz="2400" spc="90" dirty="0">
                <a:latin typeface="Calibri"/>
                <a:cs typeface="Calibri"/>
              </a:rPr>
              <a:t> </a:t>
            </a:r>
            <a:r>
              <a:rPr sz="2400" dirty="0">
                <a:latin typeface="Calibri"/>
                <a:cs typeface="Calibri"/>
              </a:rPr>
              <a:t>mode</a:t>
            </a:r>
            <a:r>
              <a:rPr sz="2400" spc="85" dirty="0">
                <a:latin typeface="Calibri"/>
                <a:cs typeface="Calibri"/>
              </a:rPr>
              <a:t> </a:t>
            </a:r>
            <a:r>
              <a:rPr sz="2400" spc="-10" dirty="0">
                <a:latin typeface="Calibri"/>
                <a:cs typeface="Calibri"/>
              </a:rPr>
              <a:t>rectangular</a:t>
            </a:r>
            <a:r>
              <a:rPr sz="2400" spc="90" dirty="0">
                <a:latin typeface="Calibri"/>
                <a:cs typeface="Calibri"/>
              </a:rPr>
              <a:t> </a:t>
            </a:r>
            <a:r>
              <a:rPr sz="2400" spc="-10" dirty="0">
                <a:latin typeface="Calibri"/>
                <a:cs typeface="Calibri"/>
              </a:rPr>
              <a:t>waveguides</a:t>
            </a:r>
            <a:r>
              <a:rPr sz="2400" spc="80" dirty="0">
                <a:latin typeface="Calibri"/>
                <a:cs typeface="Calibri"/>
              </a:rPr>
              <a:t> </a:t>
            </a:r>
            <a:r>
              <a:rPr sz="2400" dirty="0">
                <a:latin typeface="Calibri"/>
                <a:cs typeface="Calibri"/>
              </a:rPr>
              <a:t>and</a:t>
            </a:r>
            <a:r>
              <a:rPr sz="2400" spc="90" dirty="0">
                <a:latin typeface="Calibri"/>
                <a:cs typeface="Calibri"/>
              </a:rPr>
              <a:t> </a:t>
            </a:r>
            <a:r>
              <a:rPr sz="2400" spc="-10" dirty="0">
                <a:latin typeface="Calibri"/>
                <a:cs typeface="Calibri"/>
              </a:rPr>
              <a:t>TE</a:t>
            </a:r>
            <a:endParaRPr sz="2400">
              <a:latin typeface="Calibri"/>
              <a:cs typeface="Calibri"/>
            </a:endParaRPr>
          </a:p>
          <a:p>
            <a:pPr marL="12700">
              <a:lnSpc>
                <a:spcPct val="100000"/>
              </a:lnSpc>
              <a:tabLst>
                <a:tab pos="1696720" algn="l"/>
                <a:tab pos="4077970" algn="l"/>
                <a:tab pos="6493510" algn="l"/>
              </a:tabLst>
            </a:pPr>
            <a:r>
              <a:rPr sz="2400" dirty="0">
                <a:latin typeface="Calibri"/>
                <a:cs typeface="Calibri"/>
              </a:rPr>
              <a:t>mode	</a:t>
            </a:r>
            <a:r>
              <a:rPr sz="2400" spc="-10" dirty="0">
                <a:latin typeface="Calibri"/>
                <a:cs typeface="Calibri"/>
              </a:rPr>
              <a:t>rectangular	waveguides	</a:t>
            </a:r>
            <a:r>
              <a:rPr sz="2400" spc="-25" dirty="0">
                <a:latin typeface="Calibri"/>
                <a:cs typeface="Calibri"/>
              </a:rPr>
              <a:t>separately.</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20</a:t>
            </a:fld>
            <a:endParaRPr sz="1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0117" y="391109"/>
            <a:ext cx="3315970" cy="452120"/>
          </a:xfrm>
          <a:prstGeom prst="rect">
            <a:avLst/>
          </a:prstGeom>
        </p:spPr>
        <p:txBody>
          <a:bodyPr vert="horz" wrap="square" lIns="0" tIns="12065" rIns="0" bIns="0" rtlCol="0">
            <a:spAutoFit/>
          </a:bodyPr>
          <a:lstStyle/>
          <a:p>
            <a:pPr marL="12700">
              <a:lnSpc>
                <a:spcPct val="100000"/>
              </a:lnSpc>
              <a:spcBef>
                <a:spcPts val="95"/>
              </a:spcBef>
            </a:pPr>
            <a:r>
              <a:rPr spc="-10" dirty="0"/>
              <a:t>Modes</a:t>
            </a:r>
            <a:r>
              <a:rPr spc="-20" dirty="0"/>
              <a:t> </a:t>
            </a:r>
            <a:r>
              <a:rPr spc="-5" dirty="0"/>
              <a:t>of</a:t>
            </a:r>
            <a:r>
              <a:rPr spc="-10" dirty="0"/>
              <a:t> </a:t>
            </a:r>
            <a:r>
              <a:rPr spc="-25" dirty="0"/>
              <a:t>wave</a:t>
            </a:r>
            <a:r>
              <a:rPr spc="-10" dirty="0"/>
              <a:t> guides</a:t>
            </a:r>
          </a:p>
        </p:txBody>
      </p:sp>
      <p:pic>
        <p:nvPicPr>
          <p:cNvPr id="3" name="object 3"/>
          <p:cNvPicPr/>
          <p:nvPr/>
        </p:nvPicPr>
        <p:blipFill>
          <a:blip r:embed="rId2">
            <a:extLst>
              <a:ext uri="{28A0092B-C50C-407E-A947-70E740481C1C}">
                <a14:useLocalDpi xmlns="" xmlns:a14="http://schemas.microsoft.com/office/drawing/2010/main" val="0"/>
              </a:ext>
            </a:extLst>
          </a:blip>
          <a:stretch>
            <a:fillRect/>
          </a:stretch>
        </p:blipFill>
        <p:spPr>
          <a:xfrm>
            <a:off x="8305800" y="40729"/>
            <a:ext cx="838199" cy="817067"/>
          </a:xfrm>
          <a:prstGeom prst="rect">
            <a:avLst/>
          </a:prstGeom>
        </p:spPr>
      </p:pic>
      <p:sp>
        <p:nvSpPr>
          <p:cNvPr id="4" name="object 4"/>
          <p:cNvSpPr txBox="1"/>
          <p:nvPr/>
        </p:nvSpPr>
        <p:spPr>
          <a:xfrm>
            <a:off x="78739" y="1156461"/>
            <a:ext cx="8835390" cy="4781550"/>
          </a:xfrm>
          <a:prstGeom prst="rect">
            <a:avLst/>
          </a:prstGeom>
        </p:spPr>
        <p:txBody>
          <a:bodyPr vert="horz" wrap="square" lIns="0" tIns="12700" rIns="0" bIns="0" rtlCol="0">
            <a:spAutoFit/>
          </a:bodyPr>
          <a:lstStyle/>
          <a:p>
            <a:pPr marL="12700" algn="just">
              <a:lnSpc>
                <a:spcPct val="100000"/>
              </a:lnSpc>
              <a:spcBef>
                <a:spcPts val="100"/>
              </a:spcBef>
            </a:pPr>
            <a:r>
              <a:rPr sz="2400" b="1" spc="-20" dirty="0">
                <a:latin typeface="Calibri"/>
                <a:cs typeface="Calibri"/>
              </a:rPr>
              <a:t>Waveguide</a:t>
            </a:r>
            <a:r>
              <a:rPr sz="2400" b="1" spc="-50" dirty="0">
                <a:latin typeface="Calibri"/>
                <a:cs typeface="Calibri"/>
              </a:rPr>
              <a:t> </a:t>
            </a:r>
            <a:r>
              <a:rPr sz="2400" b="1" dirty="0">
                <a:latin typeface="Calibri"/>
                <a:cs typeface="Calibri"/>
              </a:rPr>
              <a:t>modes</a:t>
            </a:r>
            <a:endParaRPr sz="2400" dirty="0">
              <a:latin typeface="Calibri"/>
              <a:cs typeface="Calibri"/>
            </a:endParaRPr>
          </a:p>
          <a:p>
            <a:pPr marL="12700" marR="5080" algn="just">
              <a:lnSpc>
                <a:spcPct val="100000"/>
              </a:lnSpc>
            </a:pPr>
            <a:r>
              <a:rPr sz="2400" spc="-5" dirty="0">
                <a:latin typeface="Calibri"/>
                <a:cs typeface="Calibri"/>
              </a:rPr>
              <a:t>Looking</a:t>
            </a:r>
            <a:r>
              <a:rPr sz="2400" dirty="0">
                <a:latin typeface="Calibri"/>
                <a:cs typeface="Calibri"/>
              </a:rPr>
              <a:t> </a:t>
            </a:r>
            <a:r>
              <a:rPr sz="2400" spc="-15" dirty="0">
                <a:latin typeface="Calibri"/>
                <a:cs typeface="Calibri"/>
              </a:rPr>
              <a:t>at</a:t>
            </a:r>
            <a:r>
              <a:rPr sz="2400" spc="-10" dirty="0">
                <a:latin typeface="Calibri"/>
                <a:cs typeface="Calibri"/>
              </a:rPr>
              <a:t> waveguide</a:t>
            </a:r>
            <a:r>
              <a:rPr sz="2400" spc="-5" dirty="0">
                <a:latin typeface="Calibri"/>
                <a:cs typeface="Calibri"/>
              </a:rPr>
              <a:t> </a:t>
            </a:r>
            <a:r>
              <a:rPr sz="2400" dirty="0">
                <a:latin typeface="Calibri"/>
                <a:cs typeface="Calibri"/>
              </a:rPr>
              <a:t>theory</a:t>
            </a:r>
            <a:r>
              <a:rPr sz="2400" spc="5" dirty="0">
                <a:latin typeface="Calibri"/>
                <a:cs typeface="Calibri"/>
              </a:rPr>
              <a:t> </a:t>
            </a:r>
            <a:r>
              <a:rPr sz="2400" spc="-10" dirty="0">
                <a:latin typeface="Calibri"/>
                <a:cs typeface="Calibri"/>
              </a:rPr>
              <a:t>it</a:t>
            </a:r>
            <a:r>
              <a:rPr sz="2400" spc="-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possible</a:t>
            </a:r>
            <a:r>
              <a:rPr sz="2400" dirty="0">
                <a:latin typeface="Calibri"/>
                <a:cs typeface="Calibri"/>
              </a:rPr>
              <a:t> it</a:t>
            </a:r>
            <a:r>
              <a:rPr sz="2400" spc="5" dirty="0">
                <a:latin typeface="Calibri"/>
                <a:cs typeface="Calibri"/>
              </a:rPr>
              <a:t> </a:t>
            </a:r>
            <a:r>
              <a:rPr sz="2400" spc="-10" dirty="0">
                <a:latin typeface="Calibri"/>
                <a:cs typeface="Calibri"/>
              </a:rPr>
              <a:t>calculate</a:t>
            </a:r>
            <a:r>
              <a:rPr sz="2400" spc="-5" dirty="0">
                <a:latin typeface="Calibri"/>
                <a:cs typeface="Calibri"/>
              </a:rPr>
              <a:t> </a:t>
            </a:r>
            <a:r>
              <a:rPr sz="2400" spc="-15" dirty="0">
                <a:latin typeface="Calibri"/>
                <a:cs typeface="Calibri"/>
              </a:rPr>
              <a:t>there</a:t>
            </a:r>
            <a:r>
              <a:rPr sz="2400" spc="-10"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a </a:t>
            </a:r>
            <a:r>
              <a:rPr sz="2400" spc="5" dirty="0">
                <a:latin typeface="Calibri"/>
                <a:cs typeface="Calibri"/>
              </a:rPr>
              <a:t> </a:t>
            </a:r>
            <a:r>
              <a:rPr sz="2400" spc="-5" dirty="0">
                <a:latin typeface="Calibri"/>
                <a:cs typeface="Calibri"/>
              </a:rPr>
              <a:t>number of </a:t>
            </a:r>
            <a:r>
              <a:rPr sz="2400" spc="-15" dirty="0">
                <a:latin typeface="Calibri"/>
                <a:cs typeface="Calibri"/>
              </a:rPr>
              <a:t>formats </a:t>
            </a:r>
            <a:r>
              <a:rPr sz="2400" dirty="0">
                <a:latin typeface="Calibri"/>
                <a:cs typeface="Calibri"/>
              </a:rPr>
              <a:t>in </a:t>
            </a:r>
            <a:r>
              <a:rPr sz="2400" spc="-5" dirty="0">
                <a:latin typeface="Calibri"/>
                <a:cs typeface="Calibri"/>
              </a:rPr>
              <a:t>which </a:t>
            </a:r>
            <a:r>
              <a:rPr sz="2400" dirty="0">
                <a:latin typeface="Calibri"/>
                <a:cs typeface="Calibri"/>
              </a:rPr>
              <a:t>an </a:t>
            </a:r>
            <a:r>
              <a:rPr sz="2400" spc="-10" dirty="0">
                <a:latin typeface="Calibri"/>
                <a:cs typeface="Calibri"/>
              </a:rPr>
              <a:t>electromagnetic </a:t>
            </a:r>
            <a:r>
              <a:rPr sz="2400" spc="-25" dirty="0">
                <a:latin typeface="Calibri"/>
                <a:cs typeface="Calibri"/>
              </a:rPr>
              <a:t>wave </a:t>
            </a:r>
            <a:r>
              <a:rPr sz="2400" spc="-10" dirty="0">
                <a:latin typeface="Calibri"/>
                <a:cs typeface="Calibri"/>
              </a:rPr>
              <a:t>can </a:t>
            </a:r>
            <a:r>
              <a:rPr sz="2400" spc="-20" dirty="0">
                <a:latin typeface="Calibri"/>
                <a:cs typeface="Calibri"/>
              </a:rPr>
              <a:t>propagate </a:t>
            </a:r>
            <a:r>
              <a:rPr sz="2400" spc="-15" dirty="0">
                <a:latin typeface="Calibri"/>
                <a:cs typeface="Calibri"/>
              </a:rPr>
              <a:t> </a:t>
            </a:r>
            <a:r>
              <a:rPr sz="2400" dirty="0">
                <a:latin typeface="Calibri"/>
                <a:cs typeface="Calibri"/>
              </a:rPr>
              <a:t>within the </a:t>
            </a:r>
            <a:r>
              <a:rPr sz="2400" spc="-10" dirty="0">
                <a:latin typeface="Calibri"/>
                <a:cs typeface="Calibri"/>
              </a:rPr>
              <a:t>waveguide. </a:t>
            </a:r>
            <a:r>
              <a:rPr sz="2400" spc="-5" dirty="0">
                <a:latin typeface="Calibri"/>
                <a:cs typeface="Calibri"/>
              </a:rPr>
              <a:t>These </a:t>
            </a:r>
            <a:r>
              <a:rPr sz="2400" spc="-15" dirty="0">
                <a:latin typeface="Calibri"/>
                <a:cs typeface="Calibri"/>
              </a:rPr>
              <a:t>different</a:t>
            </a:r>
            <a:r>
              <a:rPr sz="2400" spc="-10" dirty="0">
                <a:latin typeface="Calibri"/>
                <a:cs typeface="Calibri"/>
              </a:rPr>
              <a:t> </a:t>
            </a:r>
            <a:r>
              <a:rPr sz="2400" dirty="0">
                <a:latin typeface="Calibri"/>
                <a:cs typeface="Calibri"/>
              </a:rPr>
              <a:t>types </a:t>
            </a:r>
            <a:r>
              <a:rPr sz="2400" spc="-10" dirty="0">
                <a:latin typeface="Calibri"/>
                <a:cs typeface="Calibri"/>
              </a:rPr>
              <a:t>of </a:t>
            </a:r>
            <a:r>
              <a:rPr sz="2400" spc="-20" dirty="0">
                <a:latin typeface="Calibri"/>
                <a:cs typeface="Calibri"/>
              </a:rPr>
              <a:t>waves</a:t>
            </a:r>
            <a:r>
              <a:rPr sz="2400" spc="500" dirty="0">
                <a:latin typeface="Calibri"/>
                <a:cs typeface="Calibri"/>
              </a:rPr>
              <a:t> </a:t>
            </a:r>
            <a:r>
              <a:rPr sz="2400" spc="-10" dirty="0">
                <a:latin typeface="Calibri"/>
                <a:cs typeface="Calibri"/>
              </a:rPr>
              <a:t>correspond </a:t>
            </a:r>
            <a:r>
              <a:rPr sz="2400" spc="-25" dirty="0">
                <a:latin typeface="Calibri"/>
                <a:cs typeface="Calibri"/>
              </a:rPr>
              <a:t>to </a:t>
            </a:r>
            <a:r>
              <a:rPr sz="2400" spc="-20" dirty="0">
                <a:latin typeface="Calibri"/>
                <a:cs typeface="Calibri"/>
              </a:rPr>
              <a:t> </a:t>
            </a:r>
            <a:r>
              <a:rPr sz="2400" dirty="0">
                <a:latin typeface="Calibri"/>
                <a:cs typeface="Calibri"/>
              </a:rPr>
              <a:t>the</a:t>
            </a:r>
            <a:r>
              <a:rPr sz="2400" spc="-15" dirty="0">
                <a:latin typeface="Calibri"/>
                <a:cs typeface="Calibri"/>
              </a:rPr>
              <a:t> </a:t>
            </a:r>
            <a:r>
              <a:rPr sz="2400" spc="-20" dirty="0">
                <a:latin typeface="Calibri"/>
                <a:cs typeface="Calibri"/>
              </a:rPr>
              <a:t>different</a:t>
            </a:r>
            <a:r>
              <a:rPr sz="2400" spc="10" dirty="0">
                <a:latin typeface="Calibri"/>
                <a:cs typeface="Calibri"/>
              </a:rPr>
              <a:t> </a:t>
            </a:r>
            <a:r>
              <a:rPr sz="2400" spc="-5" dirty="0">
                <a:latin typeface="Calibri"/>
                <a:cs typeface="Calibri"/>
              </a:rPr>
              <a:t>elements</a:t>
            </a:r>
            <a:r>
              <a:rPr sz="2400" spc="-15" dirty="0">
                <a:latin typeface="Calibri"/>
                <a:cs typeface="Calibri"/>
              </a:rPr>
              <a:t> </a:t>
            </a:r>
            <a:r>
              <a:rPr sz="2400" dirty="0">
                <a:latin typeface="Calibri"/>
                <a:cs typeface="Calibri"/>
              </a:rPr>
              <a:t>within</a:t>
            </a:r>
            <a:r>
              <a:rPr sz="2400" spc="-20" dirty="0">
                <a:latin typeface="Calibri"/>
                <a:cs typeface="Calibri"/>
              </a:rPr>
              <a:t> </a:t>
            </a:r>
            <a:r>
              <a:rPr sz="2400" dirty="0">
                <a:latin typeface="Calibri"/>
                <a:cs typeface="Calibri"/>
              </a:rPr>
              <a:t>an</a:t>
            </a:r>
            <a:r>
              <a:rPr sz="2400" spc="-5" dirty="0">
                <a:latin typeface="Calibri"/>
                <a:cs typeface="Calibri"/>
              </a:rPr>
              <a:t> electromagnetic</a:t>
            </a:r>
            <a:r>
              <a:rPr sz="2400" spc="-35" dirty="0">
                <a:latin typeface="Calibri"/>
                <a:cs typeface="Calibri"/>
              </a:rPr>
              <a:t> </a:t>
            </a:r>
            <a:r>
              <a:rPr sz="2400" spc="-20" dirty="0">
                <a:latin typeface="Calibri"/>
                <a:cs typeface="Calibri"/>
              </a:rPr>
              <a:t>wave.</a:t>
            </a:r>
            <a:endParaRPr sz="2400" dirty="0">
              <a:latin typeface="Calibri"/>
              <a:cs typeface="Calibri"/>
            </a:endParaRPr>
          </a:p>
          <a:p>
            <a:pPr>
              <a:lnSpc>
                <a:spcPct val="100000"/>
              </a:lnSpc>
              <a:spcBef>
                <a:spcPts val="10"/>
              </a:spcBef>
            </a:pPr>
            <a:endParaRPr sz="2350" dirty="0">
              <a:latin typeface="Calibri"/>
              <a:cs typeface="Calibri"/>
            </a:endParaRPr>
          </a:p>
          <a:p>
            <a:pPr marL="12700" marR="5080" algn="just">
              <a:lnSpc>
                <a:spcPct val="100000"/>
              </a:lnSpc>
              <a:spcBef>
                <a:spcPts val="5"/>
              </a:spcBef>
            </a:pPr>
            <a:r>
              <a:rPr sz="2400" b="1" spc="-5" dirty="0">
                <a:latin typeface="Calibri"/>
                <a:cs typeface="Calibri"/>
              </a:rPr>
              <a:t>TE mode:</a:t>
            </a:r>
            <a:r>
              <a:rPr sz="2400" b="1" dirty="0">
                <a:latin typeface="Calibri"/>
                <a:cs typeface="Calibri"/>
              </a:rPr>
              <a:t> </a:t>
            </a:r>
            <a:r>
              <a:rPr sz="2400" spc="-5" dirty="0">
                <a:latin typeface="Calibri"/>
                <a:cs typeface="Calibri"/>
              </a:rPr>
              <a:t>This </a:t>
            </a:r>
            <a:r>
              <a:rPr sz="2400" spc="-10" dirty="0">
                <a:latin typeface="Calibri"/>
                <a:cs typeface="Calibri"/>
              </a:rPr>
              <a:t>waveguide </a:t>
            </a:r>
            <a:r>
              <a:rPr sz="2400" dirty="0">
                <a:latin typeface="Calibri"/>
                <a:cs typeface="Calibri"/>
              </a:rPr>
              <a:t>mode </a:t>
            </a:r>
            <a:r>
              <a:rPr sz="2400" spc="-10" dirty="0">
                <a:latin typeface="Calibri"/>
                <a:cs typeface="Calibri"/>
              </a:rPr>
              <a:t>is </a:t>
            </a:r>
            <a:r>
              <a:rPr sz="2400" spc="-5" dirty="0">
                <a:latin typeface="Calibri"/>
                <a:cs typeface="Calibri"/>
              </a:rPr>
              <a:t>dependent upon </a:t>
            </a:r>
            <a:r>
              <a:rPr sz="2400" dirty="0">
                <a:latin typeface="Calibri"/>
                <a:cs typeface="Calibri"/>
              </a:rPr>
              <a:t>the </a:t>
            </a:r>
            <a:r>
              <a:rPr sz="2400" spc="-20" dirty="0">
                <a:latin typeface="Calibri"/>
                <a:cs typeface="Calibri"/>
              </a:rPr>
              <a:t>transverse </a:t>
            </a:r>
            <a:r>
              <a:rPr sz="2400" spc="-15" dirty="0">
                <a:latin typeface="Calibri"/>
                <a:cs typeface="Calibri"/>
              </a:rPr>
              <a:t> </a:t>
            </a:r>
            <a:r>
              <a:rPr sz="2400" dirty="0">
                <a:latin typeface="Calibri"/>
                <a:cs typeface="Calibri"/>
              </a:rPr>
              <a:t>electric </a:t>
            </a:r>
            <a:r>
              <a:rPr sz="2400" spc="-20" dirty="0">
                <a:latin typeface="Calibri"/>
                <a:cs typeface="Calibri"/>
              </a:rPr>
              <a:t>waves,</a:t>
            </a:r>
            <a:r>
              <a:rPr sz="2400" spc="-15" dirty="0">
                <a:latin typeface="Calibri"/>
                <a:cs typeface="Calibri"/>
              </a:rPr>
              <a:t> </a:t>
            </a:r>
            <a:r>
              <a:rPr sz="2400" dirty="0">
                <a:latin typeface="Calibri"/>
                <a:cs typeface="Calibri"/>
              </a:rPr>
              <a:t>also </a:t>
            </a:r>
            <a:r>
              <a:rPr sz="2400" spc="-5" dirty="0">
                <a:latin typeface="Calibri"/>
                <a:cs typeface="Calibri"/>
              </a:rPr>
              <a:t>sometimes </a:t>
            </a:r>
            <a:r>
              <a:rPr sz="2400" spc="-10" dirty="0">
                <a:latin typeface="Calibri"/>
                <a:cs typeface="Calibri"/>
              </a:rPr>
              <a:t>called </a:t>
            </a:r>
            <a:r>
              <a:rPr sz="2400" dirty="0">
                <a:latin typeface="Calibri"/>
                <a:cs typeface="Calibri"/>
              </a:rPr>
              <a:t>H </a:t>
            </a:r>
            <a:r>
              <a:rPr sz="2400" spc="-20" dirty="0">
                <a:latin typeface="Calibri"/>
                <a:cs typeface="Calibri"/>
              </a:rPr>
              <a:t>waves,</a:t>
            </a:r>
            <a:r>
              <a:rPr sz="2400" spc="-15" dirty="0">
                <a:latin typeface="Calibri"/>
                <a:cs typeface="Calibri"/>
              </a:rPr>
              <a:t> characterized</a:t>
            </a:r>
            <a:r>
              <a:rPr sz="2400" spc="-10" dirty="0">
                <a:latin typeface="Calibri"/>
                <a:cs typeface="Calibri"/>
              </a:rPr>
              <a:t> by</a:t>
            </a:r>
            <a:r>
              <a:rPr sz="2400" spc="520" dirty="0">
                <a:latin typeface="Calibri"/>
                <a:cs typeface="Calibri"/>
              </a:rPr>
              <a:t> </a:t>
            </a:r>
            <a:r>
              <a:rPr sz="2400" dirty="0">
                <a:latin typeface="Calibri"/>
                <a:cs typeface="Calibri"/>
              </a:rPr>
              <a:t>the </a:t>
            </a:r>
            <a:r>
              <a:rPr sz="2400" spc="5" dirty="0">
                <a:latin typeface="Calibri"/>
                <a:cs typeface="Calibri"/>
              </a:rPr>
              <a:t> </a:t>
            </a:r>
            <a:r>
              <a:rPr sz="2400" spc="-15" dirty="0">
                <a:latin typeface="Calibri"/>
                <a:cs typeface="Calibri"/>
              </a:rPr>
              <a:t>fact</a:t>
            </a:r>
            <a:r>
              <a:rPr sz="2400" spc="-10" dirty="0">
                <a:latin typeface="Calibri"/>
                <a:cs typeface="Calibri"/>
              </a:rPr>
              <a:t> that</a:t>
            </a:r>
            <a:r>
              <a:rPr sz="2400" spc="-5" dirty="0">
                <a:latin typeface="Calibri"/>
                <a:cs typeface="Calibri"/>
              </a:rPr>
              <a:t> the</a:t>
            </a:r>
            <a:r>
              <a:rPr sz="2400" dirty="0">
                <a:latin typeface="Calibri"/>
                <a:cs typeface="Calibri"/>
              </a:rPr>
              <a:t> </a:t>
            </a:r>
            <a:r>
              <a:rPr sz="2400" spc="-5" dirty="0">
                <a:latin typeface="Calibri"/>
                <a:cs typeface="Calibri"/>
              </a:rPr>
              <a:t>electric</a:t>
            </a:r>
            <a:r>
              <a:rPr sz="2400" dirty="0">
                <a:latin typeface="Calibri"/>
                <a:cs typeface="Calibri"/>
              </a:rPr>
              <a:t> </a:t>
            </a:r>
            <a:r>
              <a:rPr sz="2400" spc="-10" dirty="0">
                <a:latin typeface="Calibri"/>
                <a:cs typeface="Calibri"/>
              </a:rPr>
              <a:t>vector</a:t>
            </a:r>
            <a:r>
              <a:rPr sz="2400" spc="-5" dirty="0">
                <a:latin typeface="Calibri"/>
                <a:cs typeface="Calibri"/>
              </a:rPr>
              <a:t> (E)</a:t>
            </a:r>
            <a:r>
              <a:rPr sz="2400" dirty="0">
                <a:latin typeface="Calibri"/>
                <a:cs typeface="Calibri"/>
              </a:rPr>
              <a:t> </a:t>
            </a:r>
            <a:r>
              <a:rPr sz="2400" spc="-5" dirty="0">
                <a:latin typeface="Calibri"/>
                <a:cs typeface="Calibri"/>
              </a:rPr>
              <a:t>being</a:t>
            </a:r>
            <a:r>
              <a:rPr sz="2400" dirty="0">
                <a:latin typeface="Calibri"/>
                <a:cs typeface="Calibri"/>
              </a:rPr>
              <a:t> </a:t>
            </a:r>
            <a:r>
              <a:rPr sz="2400" spc="-20" dirty="0">
                <a:latin typeface="Calibri"/>
                <a:cs typeface="Calibri"/>
              </a:rPr>
              <a:t>always</a:t>
            </a:r>
            <a:r>
              <a:rPr sz="2400" spc="-15" dirty="0">
                <a:latin typeface="Calibri"/>
                <a:cs typeface="Calibri"/>
              </a:rPr>
              <a:t> </a:t>
            </a:r>
            <a:r>
              <a:rPr sz="2400" spc="-5" dirty="0">
                <a:latin typeface="Calibri"/>
                <a:cs typeface="Calibri"/>
              </a:rPr>
              <a:t>perpendicular</a:t>
            </a:r>
            <a:r>
              <a:rPr sz="240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the </a:t>
            </a:r>
            <a:r>
              <a:rPr sz="2400" spc="5" dirty="0">
                <a:latin typeface="Calibri"/>
                <a:cs typeface="Calibri"/>
              </a:rPr>
              <a:t> </a:t>
            </a:r>
            <a:r>
              <a:rPr sz="2400" spc="-5" dirty="0">
                <a:latin typeface="Calibri"/>
                <a:cs typeface="Calibri"/>
              </a:rPr>
              <a:t>direction</a:t>
            </a:r>
            <a:r>
              <a:rPr sz="2400" dirty="0">
                <a:latin typeface="Calibri"/>
                <a:cs typeface="Calibri"/>
              </a:rPr>
              <a:t> </a:t>
            </a:r>
            <a:r>
              <a:rPr sz="2400" spc="-5" dirty="0">
                <a:latin typeface="Calibri"/>
                <a:cs typeface="Calibri"/>
              </a:rPr>
              <a:t>of</a:t>
            </a:r>
            <a:r>
              <a:rPr sz="2400" dirty="0">
                <a:latin typeface="Calibri"/>
                <a:cs typeface="Calibri"/>
              </a:rPr>
              <a:t> </a:t>
            </a:r>
            <a:r>
              <a:rPr sz="2400" spc="-15" dirty="0">
                <a:latin typeface="Calibri"/>
                <a:cs typeface="Calibri"/>
              </a:rPr>
              <a:t>propagation.</a:t>
            </a:r>
            <a:r>
              <a:rPr sz="2400" spc="-10" dirty="0">
                <a:latin typeface="Calibri"/>
                <a:cs typeface="Calibri"/>
              </a:rPr>
              <a:t> </a:t>
            </a:r>
            <a:r>
              <a:rPr sz="2400" spc="-5" dirty="0">
                <a:latin typeface="Calibri"/>
                <a:cs typeface="Calibri"/>
              </a:rPr>
              <a:t>In</a:t>
            </a:r>
            <a:r>
              <a:rPr sz="2400" dirty="0">
                <a:latin typeface="Calibri"/>
                <a:cs typeface="Calibri"/>
              </a:rPr>
              <a:t> </a:t>
            </a:r>
            <a:r>
              <a:rPr sz="2400" spc="-5" dirty="0">
                <a:latin typeface="Calibri"/>
                <a:cs typeface="Calibri"/>
              </a:rPr>
              <a:t>TE</a:t>
            </a:r>
            <a:r>
              <a:rPr sz="2400" dirty="0">
                <a:latin typeface="Calibri"/>
                <a:cs typeface="Calibri"/>
              </a:rPr>
              <a:t> </a:t>
            </a:r>
            <a:r>
              <a:rPr sz="2400" spc="-25" dirty="0">
                <a:latin typeface="Calibri"/>
                <a:cs typeface="Calibri"/>
              </a:rPr>
              <a:t>wave</a:t>
            </a:r>
            <a:r>
              <a:rPr sz="2400" spc="-20" dirty="0">
                <a:latin typeface="Calibri"/>
                <a:cs typeface="Calibri"/>
              </a:rPr>
              <a:t> </a:t>
            </a:r>
            <a:r>
              <a:rPr sz="2400" spc="-5" dirty="0">
                <a:latin typeface="Calibri"/>
                <a:cs typeface="Calibri"/>
              </a:rPr>
              <a:t>only</a:t>
            </a:r>
            <a:r>
              <a:rPr sz="2400" dirty="0">
                <a:latin typeface="Calibri"/>
                <a:cs typeface="Calibri"/>
              </a:rPr>
              <a:t> the</a:t>
            </a:r>
            <a:r>
              <a:rPr sz="2400" spc="5" dirty="0">
                <a:latin typeface="Calibri"/>
                <a:cs typeface="Calibri"/>
              </a:rPr>
              <a:t> </a:t>
            </a:r>
            <a:r>
              <a:rPr sz="2400" dirty="0">
                <a:latin typeface="Calibri"/>
                <a:cs typeface="Calibri"/>
              </a:rPr>
              <a:t>E</a:t>
            </a:r>
            <a:r>
              <a:rPr sz="2400" spc="5" dirty="0">
                <a:latin typeface="Calibri"/>
                <a:cs typeface="Calibri"/>
              </a:rPr>
              <a:t> </a:t>
            </a:r>
            <a:r>
              <a:rPr sz="2400" spc="-5" dirty="0">
                <a:latin typeface="Calibri"/>
                <a:cs typeface="Calibri"/>
              </a:rPr>
              <a:t>field</a:t>
            </a:r>
            <a:r>
              <a:rPr sz="2400" spc="530" dirty="0">
                <a:latin typeface="Calibri"/>
                <a:cs typeface="Calibri"/>
              </a:rPr>
              <a:t> </a:t>
            </a:r>
            <a:r>
              <a:rPr sz="2400" dirty="0">
                <a:latin typeface="Calibri"/>
                <a:cs typeface="Calibri"/>
              </a:rPr>
              <a:t>is</a:t>
            </a:r>
            <a:r>
              <a:rPr sz="2400" spc="545" dirty="0">
                <a:latin typeface="Calibri"/>
                <a:cs typeface="Calibri"/>
              </a:rPr>
              <a:t> </a:t>
            </a:r>
            <a:r>
              <a:rPr sz="2400" spc="-10" dirty="0">
                <a:latin typeface="Calibri"/>
                <a:cs typeface="Calibri"/>
              </a:rPr>
              <a:t>purely </a:t>
            </a:r>
            <a:r>
              <a:rPr sz="2400" spc="-5" dirty="0">
                <a:latin typeface="Calibri"/>
                <a:cs typeface="Calibri"/>
              </a:rPr>
              <a:t> </a:t>
            </a:r>
            <a:r>
              <a:rPr sz="2400" spc="-20" dirty="0">
                <a:latin typeface="Calibri"/>
                <a:cs typeface="Calibri"/>
              </a:rPr>
              <a:t>transverse </a:t>
            </a:r>
            <a:r>
              <a:rPr sz="2400" spc="-15" dirty="0">
                <a:latin typeface="Calibri"/>
                <a:cs typeface="Calibri"/>
              </a:rPr>
              <a:t>to </a:t>
            </a:r>
            <a:r>
              <a:rPr sz="2400" dirty="0">
                <a:latin typeface="Calibri"/>
                <a:cs typeface="Calibri"/>
              </a:rPr>
              <a:t>the </a:t>
            </a:r>
            <a:r>
              <a:rPr sz="2400" spc="-5" dirty="0">
                <a:latin typeface="Calibri"/>
                <a:cs typeface="Calibri"/>
              </a:rPr>
              <a:t>direction of </a:t>
            </a:r>
            <a:r>
              <a:rPr sz="2400" spc="-15" dirty="0">
                <a:latin typeface="Calibri"/>
                <a:cs typeface="Calibri"/>
              </a:rPr>
              <a:t>propagation </a:t>
            </a:r>
            <a:r>
              <a:rPr sz="2400" dirty="0">
                <a:latin typeface="Calibri"/>
                <a:cs typeface="Calibri"/>
              </a:rPr>
              <a:t>and the </a:t>
            </a:r>
            <a:r>
              <a:rPr sz="2400" spc="-5" dirty="0">
                <a:latin typeface="Calibri"/>
                <a:cs typeface="Calibri"/>
              </a:rPr>
              <a:t>magnetic field </a:t>
            </a:r>
            <a:r>
              <a:rPr sz="2400" dirty="0">
                <a:latin typeface="Calibri"/>
                <a:cs typeface="Calibri"/>
              </a:rPr>
              <a:t>is </a:t>
            </a:r>
            <a:r>
              <a:rPr sz="2400" spc="-5" dirty="0">
                <a:latin typeface="Calibri"/>
                <a:cs typeface="Calibri"/>
              </a:rPr>
              <a:t>not </a:t>
            </a:r>
            <a:r>
              <a:rPr sz="2400" dirty="0">
                <a:latin typeface="Calibri"/>
                <a:cs typeface="Calibri"/>
              </a:rPr>
              <a:t> </a:t>
            </a:r>
            <a:r>
              <a:rPr sz="2400" spc="-10" dirty="0">
                <a:latin typeface="Calibri"/>
                <a:cs typeface="Calibri"/>
              </a:rPr>
              <a:t>purely</a:t>
            </a:r>
            <a:r>
              <a:rPr sz="2400" spc="-5" dirty="0">
                <a:latin typeface="Calibri"/>
                <a:cs typeface="Calibri"/>
              </a:rPr>
              <a:t> </a:t>
            </a:r>
            <a:r>
              <a:rPr sz="2400" spc="-20" dirty="0">
                <a:latin typeface="Calibri"/>
                <a:cs typeface="Calibri"/>
              </a:rPr>
              <a:t>transverse</a:t>
            </a:r>
            <a:endParaRPr sz="2400" dirty="0">
              <a:latin typeface="Calibri"/>
              <a:cs typeface="Calibri"/>
            </a:endParaRPr>
          </a:p>
          <a:p>
            <a:pPr marL="12700" algn="just">
              <a:lnSpc>
                <a:spcPct val="100000"/>
              </a:lnSpc>
            </a:pPr>
            <a:r>
              <a:rPr sz="2400" spc="-5" dirty="0">
                <a:latin typeface="Calibri"/>
                <a:cs typeface="Calibri"/>
              </a:rPr>
              <a:t>i.e.</a:t>
            </a:r>
            <a:r>
              <a:rPr sz="2400" spc="-60" dirty="0">
                <a:latin typeface="Calibri"/>
                <a:cs typeface="Calibri"/>
              </a:rPr>
              <a:t> </a:t>
            </a:r>
            <a:r>
              <a:rPr sz="2400" dirty="0">
                <a:latin typeface="Calibri"/>
                <a:cs typeface="Calibri"/>
              </a:rPr>
              <a:t>Ez=0,Hz#0</a:t>
            </a: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21</a:t>
            </a:fld>
            <a:endParaRPr sz="10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80261"/>
            <a:ext cx="8227059" cy="5147310"/>
          </a:xfrm>
          <a:prstGeom prst="rect">
            <a:avLst/>
          </a:prstGeom>
        </p:spPr>
        <p:txBody>
          <a:bodyPr vert="horz" wrap="square" lIns="0" tIns="12700" rIns="0" bIns="0" rtlCol="0">
            <a:spAutoFit/>
          </a:bodyPr>
          <a:lstStyle/>
          <a:p>
            <a:pPr marL="12700" marR="5080" algn="just">
              <a:lnSpc>
                <a:spcPct val="100000"/>
              </a:lnSpc>
              <a:spcBef>
                <a:spcPts val="100"/>
              </a:spcBef>
            </a:pPr>
            <a:r>
              <a:rPr sz="2400" b="1" spc="-5" dirty="0">
                <a:latin typeface="Calibri"/>
                <a:cs typeface="Calibri"/>
              </a:rPr>
              <a:t>TM </a:t>
            </a:r>
            <a:r>
              <a:rPr sz="2400" b="1" dirty="0">
                <a:latin typeface="Calibri"/>
                <a:cs typeface="Calibri"/>
              </a:rPr>
              <a:t>mode:</a:t>
            </a:r>
            <a:r>
              <a:rPr sz="2400" b="1" spc="5" dirty="0">
                <a:latin typeface="Calibri"/>
                <a:cs typeface="Calibri"/>
              </a:rPr>
              <a:t> </a:t>
            </a:r>
            <a:r>
              <a:rPr sz="2400" spc="-30" dirty="0">
                <a:latin typeface="Calibri"/>
                <a:cs typeface="Calibri"/>
              </a:rPr>
              <a:t>Transverse </a:t>
            </a:r>
            <a:r>
              <a:rPr sz="2400" spc="-5" dirty="0">
                <a:latin typeface="Calibri"/>
                <a:cs typeface="Calibri"/>
              </a:rPr>
              <a:t>magnetic </a:t>
            </a:r>
            <a:r>
              <a:rPr sz="2400" spc="-20" dirty="0">
                <a:latin typeface="Calibri"/>
                <a:cs typeface="Calibri"/>
              </a:rPr>
              <a:t>waves, </a:t>
            </a:r>
            <a:r>
              <a:rPr sz="2400" dirty="0">
                <a:latin typeface="Calibri"/>
                <a:cs typeface="Calibri"/>
              </a:rPr>
              <a:t>also </a:t>
            </a:r>
            <a:r>
              <a:rPr sz="2400" spc="-5" dirty="0">
                <a:latin typeface="Calibri"/>
                <a:cs typeface="Calibri"/>
              </a:rPr>
              <a:t>called </a:t>
            </a:r>
            <a:r>
              <a:rPr sz="2400" dirty="0">
                <a:latin typeface="Calibri"/>
                <a:cs typeface="Calibri"/>
              </a:rPr>
              <a:t>E </a:t>
            </a:r>
            <a:r>
              <a:rPr sz="2400" spc="-20" dirty="0">
                <a:latin typeface="Calibri"/>
                <a:cs typeface="Calibri"/>
              </a:rPr>
              <a:t>waves </a:t>
            </a:r>
            <a:r>
              <a:rPr sz="2400" spc="-15" dirty="0">
                <a:latin typeface="Calibri"/>
                <a:cs typeface="Calibri"/>
              </a:rPr>
              <a:t>are </a:t>
            </a:r>
            <a:r>
              <a:rPr sz="2400" spc="-10" dirty="0">
                <a:latin typeface="Calibri"/>
                <a:cs typeface="Calibri"/>
              </a:rPr>
              <a:t> characterised by </a:t>
            </a:r>
            <a:r>
              <a:rPr sz="2400" dirty="0">
                <a:latin typeface="Calibri"/>
                <a:cs typeface="Calibri"/>
              </a:rPr>
              <a:t>the </a:t>
            </a:r>
            <a:r>
              <a:rPr sz="2400" spc="-15" dirty="0">
                <a:latin typeface="Calibri"/>
                <a:cs typeface="Calibri"/>
              </a:rPr>
              <a:t>fact </a:t>
            </a:r>
            <a:r>
              <a:rPr sz="2400" spc="-10" dirty="0">
                <a:latin typeface="Calibri"/>
                <a:cs typeface="Calibri"/>
              </a:rPr>
              <a:t>that </a:t>
            </a:r>
            <a:r>
              <a:rPr sz="2400" dirty="0">
                <a:latin typeface="Calibri"/>
                <a:cs typeface="Calibri"/>
              </a:rPr>
              <a:t>the </a:t>
            </a:r>
            <a:r>
              <a:rPr sz="2400" spc="-5" dirty="0">
                <a:latin typeface="Calibri"/>
                <a:cs typeface="Calibri"/>
              </a:rPr>
              <a:t>magnetic </a:t>
            </a:r>
            <a:r>
              <a:rPr sz="2400" spc="-10" dirty="0">
                <a:latin typeface="Calibri"/>
                <a:cs typeface="Calibri"/>
              </a:rPr>
              <a:t>vector </a:t>
            </a:r>
            <a:r>
              <a:rPr sz="2400" dirty="0">
                <a:latin typeface="Calibri"/>
                <a:cs typeface="Calibri"/>
              </a:rPr>
              <a:t>(H </a:t>
            </a:r>
            <a:r>
              <a:rPr sz="2400" spc="-15" dirty="0">
                <a:latin typeface="Calibri"/>
                <a:cs typeface="Calibri"/>
              </a:rPr>
              <a:t>vector) </a:t>
            </a:r>
            <a:r>
              <a:rPr sz="2400" dirty="0">
                <a:latin typeface="Calibri"/>
                <a:cs typeface="Calibri"/>
              </a:rPr>
              <a:t>is </a:t>
            </a:r>
            <a:r>
              <a:rPr sz="2400" spc="5" dirty="0">
                <a:latin typeface="Calibri"/>
                <a:cs typeface="Calibri"/>
              </a:rPr>
              <a:t> </a:t>
            </a:r>
            <a:r>
              <a:rPr sz="2400" spc="-20" dirty="0">
                <a:latin typeface="Calibri"/>
                <a:cs typeface="Calibri"/>
              </a:rPr>
              <a:t>always </a:t>
            </a:r>
            <a:r>
              <a:rPr sz="2400" spc="-5" dirty="0">
                <a:latin typeface="Calibri"/>
                <a:cs typeface="Calibri"/>
              </a:rPr>
              <a:t>perpendicular </a:t>
            </a:r>
            <a:r>
              <a:rPr sz="2400" spc="-15" dirty="0">
                <a:latin typeface="Calibri"/>
                <a:cs typeface="Calibri"/>
              </a:rPr>
              <a:t>to </a:t>
            </a:r>
            <a:r>
              <a:rPr sz="2400" dirty="0">
                <a:latin typeface="Calibri"/>
                <a:cs typeface="Calibri"/>
              </a:rPr>
              <a:t>the </a:t>
            </a:r>
            <a:r>
              <a:rPr sz="2400" spc="-10" dirty="0">
                <a:latin typeface="Calibri"/>
                <a:cs typeface="Calibri"/>
              </a:rPr>
              <a:t>direction </a:t>
            </a:r>
            <a:r>
              <a:rPr sz="2400" spc="-5" dirty="0">
                <a:latin typeface="Calibri"/>
                <a:cs typeface="Calibri"/>
              </a:rPr>
              <a:t>of </a:t>
            </a:r>
            <a:r>
              <a:rPr sz="2400" spc="-15" dirty="0">
                <a:latin typeface="Calibri"/>
                <a:cs typeface="Calibri"/>
              </a:rPr>
              <a:t>propagation. </a:t>
            </a:r>
            <a:r>
              <a:rPr sz="2400" spc="-5" dirty="0">
                <a:latin typeface="Calibri"/>
                <a:cs typeface="Calibri"/>
              </a:rPr>
              <a:t>In TE </a:t>
            </a:r>
            <a:r>
              <a:rPr sz="2400" spc="-25" dirty="0">
                <a:latin typeface="Calibri"/>
                <a:cs typeface="Calibri"/>
              </a:rPr>
              <a:t>wave </a:t>
            </a:r>
            <a:r>
              <a:rPr sz="2400" spc="-20" dirty="0">
                <a:latin typeface="Calibri"/>
                <a:cs typeface="Calibri"/>
              </a:rPr>
              <a:t> </a:t>
            </a:r>
            <a:r>
              <a:rPr sz="2400" spc="-5" dirty="0">
                <a:latin typeface="Calibri"/>
                <a:cs typeface="Calibri"/>
              </a:rPr>
              <a:t>only</a:t>
            </a:r>
            <a:r>
              <a:rPr sz="2400" dirty="0">
                <a:latin typeface="Calibri"/>
                <a:cs typeface="Calibri"/>
              </a:rPr>
              <a:t> the</a:t>
            </a:r>
            <a:r>
              <a:rPr sz="2400" spc="5" dirty="0">
                <a:latin typeface="Calibri"/>
                <a:cs typeface="Calibri"/>
              </a:rPr>
              <a:t> </a:t>
            </a:r>
            <a:r>
              <a:rPr sz="2400" dirty="0">
                <a:latin typeface="Calibri"/>
                <a:cs typeface="Calibri"/>
              </a:rPr>
              <a:t>H</a:t>
            </a:r>
            <a:r>
              <a:rPr sz="2400" spc="5" dirty="0">
                <a:latin typeface="Calibri"/>
                <a:cs typeface="Calibri"/>
              </a:rPr>
              <a:t> </a:t>
            </a:r>
            <a:r>
              <a:rPr sz="2400" spc="-5" dirty="0">
                <a:latin typeface="Calibri"/>
                <a:cs typeface="Calibri"/>
              </a:rPr>
              <a:t>field</a:t>
            </a:r>
            <a:r>
              <a:rPr sz="2400" dirty="0">
                <a:latin typeface="Calibri"/>
                <a:cs typeface="Calibri"/>
              </a:rPr>
              <a:t> is</a:t>
            </a:r>
            <a:r>
              <a:rPr sz="2400" spc="5" dirty="0">
                <a:latin typeface="Calibri"/>
                <a:cs typeface="Calibri"/>
              </a:rPr>
              <a:t> </a:t>
            </a:r>
            <a:r>
              <a:rPr sz="2400" spc="-10" dirty="0">
                <a:latin typeface="Calibri"/>
                <a:cs typeface="Calibri"/>
              </a:rPr>
              <a:t>purely</a:t>
            </a:r>
            <a:r>
              <a:rPr sz="2400" spc="-5" dirty="0">
                <a:latin typeface="Calibri"/>
                <a:cs typeface="Calibri"/>
              </a:rPr>
              <a:t> </a:t>
            </a:r>
            <a:r>
              <a:rPr sz="2400" spc="-20" dirty="0">
                <a:latin typeface="Calibri"/>
                <a:cs typeface="Calibri"/>
              </a:rPr>
              <a:t>transverse</a:t>
            </a:r>
            <a:r>
              <a:rPr sz="2400" spc="-15" dirty="0">
                <a:latin typeface="Calibri"/>
                <a:cs typeface="Calibri"/>
              </a:rPr>
              <a:t> </a:t>
            </a:r>
            <a:r>
              <a:rPr sz="2400" spc="-20" dirty="0">
                <a:latin typeface="Calibri"/>
                <a:cs typeface="Calibri"/>
              </a:rPr>
              <a:t>to</a:t>
            </a:r>
            <a:r>
              <a:rPr sz="2400" spc="-15" dirty="0">
                <a:latin typeface="Calibri"/>
                <a:cs typeface="Calibri"/>
              </a:rPr>
              <a:t> </a:t>
            </a:r>
            <a:r>
              <a:rPr sz="2400" dirty="0">
                <a:latin typeface="Calibri"/>
                <a:cs typeface="Calibri"/>
              </a:rPr>
              <a:t>the</a:t>
            </a:r>
            <a:r>
              <a:rPr sz="2400" spc="545" dirty="0">
                <a:latin typeface="Calibri"/>
                <a:cs typeface="Calibri"/>
              </a:rPr>
              <a:t> </a:t>
            </a:r>
            <a:r>
              <a:rPr sz="2400" spc="-10" dirty="0">
                <a:latin typeface="Calibri"/>
                <a:cs typeface="Calibri"/>
              </a:rPr>
              <a:t>direction</a:t>
            </a:r>
            <a:r>
              <a:rPr sz="2400" spc="525" dirty="0">
                <a:latin typeface="Calibri"/>
                <a:cs typeface="Calibri"/>
              </a:rPr>
              <a:t> </a:t>
            </a:r>
            <a:r>
              <a:rPr sz="2400" spc="-10" dirty="0">
                <a:latin typeface="Calibri"/>
                <a:cs typeface="Calibri"/>
              </a:rPr>
              <a:t>of </a:t>
            </a:r>
            <a:r>
              <a:rPr sz="2400" spc="-5" dirty="0">
                <a:latin typeface="Calibri"/>
                <a:cs typeface="Calibri"/>
              </a:rPr>
              <a:t> </a:t>
            </a:r>
            <a:r>
              <a:rPr sz="2400" spc="-15" dirty="0">
                <a:latin typeface="Calibri"/>
                <a:cs typeface="Calibri"/>
              </a:rPr>
              <a:t>propagation</a:t>
            </a:r>
            <a:r>
              <a:rPr sz="2400" spc="-20"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the</a:t>
            </a:r>
            <a:r>
              <a:rPr sz="2400" spc="-10" dirty="0">
                <a:latin typeface="Calibri"/>
                <a:cs typeface="Calibri"/>
              </a:rPr>
              <a:t> </a:t>
            </a:r>
            <a:r>
              <a:rPr sz="2400" dirty="0">
                <a:latin typeface="Calibri"/>
                <a:cs typeface="Calibri"/>
              </a:rPr>
              <a:t>Electric</a:t>
            </a:r>
            <a:r>
              <a:rPr sz="2400" spc="-15" dirty="0">
                <a:latin typeface="Calibri"/>
                <a:cs typeface="Calibri"/>
              </a:rPr>
              <a:t> </a:t>
            </a:r>
            <a:r>
              <a:rPr sz="2400" spc="-5" dirty="0">
                <a:latin typeface="Calibri"/>
                <a:cs typeface="Calibri"/>
              </a:rPr>
              <a:t>field</a:t>
            </a:r>
            <a:r>
              <a:rPr sz="2400" spc="5" dirty="0">
                <a:latin typeface="Calibri"/>
                <a:cs typeface="Calibri"/>
              </a:rPr>
              <a:t> </a:t>
            </a:r>
            <a:r>
              <a:rPr sz="2400" dirty="0">
                <a:latin typeface="Calibri"/>
                <a:cs typeface="Calibri"/>
              </a:rPr>
              <a:t>is</a:t>
            </a:r>
            <a:r>
              <a:rPr sz="2400" spc="-10" dirty="0">
                <a:latin typeface="Calibri"/>
                <a:cs typeface="Calibri"/>
              </a:rPr>
              <a:t> </a:t>
            </a:r>
            <a:r>
              <a:rPr sz="2400" spc="-5" dirty="0">
                <a:latin typeface="Calibri"/>
                <a:cs typeface="Calibri"/>
              </a:rPr>
              <a:t>not</a:t>
            </a:r>
            <a:r>
              <a:rPr sz="2400" spc="-10" dirty="0">
                <a:latin typeface="Calibri"/>
                <a:cs typeface="Calibri"/>
              </a:rPr>
              <a:t> purely</a:t>
            </a:r>
            <a:r>
              <a:rPr sz="2400" spc="5" dirty="0">
                <a:latin typeface="Calibri"/>
                <a:cs typeface="Calibri"/>
              </a:rPr>
              <a:t> </a:t>
            </a:r>
            <a:r>
              <a:rPr sz="2400" spc="-20" dirty="0">
                <a:latin typeface="Calibri"/>
                <a:cs typeface="Calibri"/>
              </a:rPr>
              <a:t>transverse</a:t>
            </a:r>
            <a:endParaRPr sz="2400">
              <a:latin typeface="Calibri"/>
              <a:cs typeface="Calibri"/>
            </a:endParaRPr>
          </a:p>
          <a:p>
            <a:pPr marL="12700" algn="just">
              <a:lnSpc>
                <a:spcPct val="100000"/>
              </a:lnSpc>
            </a:pPr>
            <a:r>
              <a:rPr sz="2400" spc="-5" dirty="0">
                <a:latin typeface="Calibri"/>
                <a:cs typeface="Calibri"/>
              </a:rPr>
              <a:t>i.e.</a:t>
            </a:r>
            <a:r>
              <a:rPr sz="2400" spc="-40" dirty="0">
                <a:latin typeface="Calibri"/>
                <a:cs typeface="Calibri"/>
              </a:rPr>
              <a:t> </a:t>
            </a:r>
            <a:r>
              <a:rPr sz="2400" spc="-5" dirty="0">
                <a:latin typeface="Calibri"/>
                <a:cs typeface="Calibri"/>
              </a:rPr>
              <a:t>Ez#0,Hz=0</a:t>
            </a:r>
            <a:endParaRPr sz="2400">
              <a:latin typeface="Calibri"/>
              <a:cs typeface="Calibri"/>
            </a:endParaRPr>
          </a:p>
          <a:p>
            <a:pPr marL="12700" marR="5080" algn="just">
              <a:lnSpc>
                <a:spcPct val="100000"/>
              </a:lnSpc>
            </a:pPr>
            <a:r>
              <a:rPr sz="2400" b="1" spc="-5" dirty="0">
                <a:latin typeface="Calibri"/>
                <a:cs typeface="Calibri"/>
              </a:rPr>
              <a:t>TEM</a:t>
            </a:r>
            <a:r>
              <a:rPr sz="2400" b="1" dirty="0">
                <a:latin typeface="Calibri"/>
                <a:cs typeface="Calibri"/>
              </a:rPr>
              <a:t> </a:t>
            </a:r>
            <a:r>
              <a:rPr sz="2400" b="1" spc="-5" dirty="0">
                <a:latin typeface="Calibri"/>
                <a:cs typeface="Calibri"/>
              </a:rPr>
              <a:t>mode:</a:t>
            </a:r>
            <a:r>
              <a:rPr sz="2400" b="1" dirty="0">
                <a:latin typeface="Calibri"/>
                <a:cs typeface="Calibri"/>
              </a:rPr>
              <a:t> </a:t>
            </a:r>
            <a:r>
              <a:rPr sz="2400" spc="-5" dirty="0">
                <a:latin typeface="Calibri"/>
                <a:cs typeface="Calibri"/>
              </a:rPr>
              <a:t>The</a:t>
            </a:r>
            <a:r>
              <a:rPr sz="2400" dirty="0">
                <a:latin typeface="Calibri"/>
                <a:cs typeface="Calibri"/>
              </a:rPr>
              <a:t> </a:t>
            </a:r>
            <a:r>
              <a:rPr sz="2400" spc="-30" dirty="0">
                <a:latin typeface="Calibri"/>
                <a:cs typeface="Calibri"/>
              </a:rPr>
              <a:t>Transverse</a:t>
            </a:r>
            <a:r>
              <a:rPr sz="2400" spc="-25" dirty="0">
                <a:latin typeface="Calibri"/>
                <a:cs typeface="Calibri"/>
              </a:rPr>
              <a:t> </a:t>
            </a:r>
            <a:r>
              <a:rPr sz="2400" spc="-10" dirty="0">
                <a:latin typeface="Calibri"/>
                <a:cs typeface="Calibri"/>
              </a:rPr>
              <a:t>electromagnetic</a:t>
            </a:r>
            <a:r>
              <a:rPr sz="2400" spc="-5" dirty="0">
                <a:latin typeface="Calibri"/>
                <a:cs typeface="Calibri"/>
              </a:rPr>
              <a:t> </a:t>
            </a:r>
            <a:r>
              <a:rPr sz="2400" spc="-25" dirty="0">
                <a:latin typeface="Calibri"/>
                <a:cs typeface="Calibri"/>
              </a:rPr>
              <a:t>wave</a:t>
            </a:r>
            <a:r>
              <a:rPr sz="2400" spc="-20" dirty="0">
                <a:latin typeface="Calibri"/>
                <a:cs typeface="Calibri"/>
              </a:rPr>
              <a:t> </a:t>
            </a:r>
            <a:r>
              <a:rPr sz="2400" spc="-10" dirty="0">
                <a:latin typeface="Calibri"/>
                <a:cs typeface="Calibri"/>
              </a:rPr>
              <a:t>cannot</a:t>
            </a:r>
            <a:r>
              <a:rPr sz="2400" spc="-5" dirty="0">
                <a:latin typeface="Calibri"/>
                <a:cs typeface="Calibri"/>
              </a:rPr>
              <a:t> be </a:t>
            </a:r>
            <a:r>
              <a:rPr sz="2400" spc="-530" dirty="0">
                <a:latin typeface="Calibri"/>
                <a:cs typeface="Calibri"/>
              </a:rPr>
              <a:t> </a:t>
            </a:r>
            <a:r>
              <a:rPr sz="2400" spc="-20" dirty="0">
                <a:latin typeface="Calibri"/>
                <a:cs typeface="Calibri"/>
              </a:rPr>
              <a:t>propagated </a:t>
            </a:r>
            <a:r>
              <a:rPr sz="2400" dirty="0">
                <a:latin typeface="Calibri"/>
                <a:cs typeface="Calibri"/>
              </a:rPr>
              <a:t>within a </a:t>
            </a:r>
            <a:r>
              <a:rPr sz="2400" spc="-10" dirty="0">
                <a:latin typeface="Calibri"/>
                <a:cs typeface="Calibri"/>
              </a:rPr>
              <a:t>waveguide, </a:t>
            </a:r>
            <a:r>
              <a:rPr sz="2400" spc="-5" dirty="0">
                <a:latin typeface="Calibri"/>
                <a:cs typeface="Calibri"/>
              </a:rPr>
              <a:t>but </a:t>
            </a:r>
            <a:r>
              <a:rPr sz="2400" dirty="0">
                <a:latin typeface="Calibri"/>
                <a:cs typeface="Calibri"/>
              </a:rPr>
              <a:t>is included </a:t>
            </a:r>
            <a:r>
              <a:rPr sz="2400" spc="-20" dirty="0">
                <a:latin typeface="Calibri"/>
                <a:cs typeface="Calibri"/>
              </a:rPr>
              <a:t>for </a:t>
            </a:r>
            <a:r>
              <a:rPr sz="2400" spc="-10" dirty="0">
                <a:latin typeface="Calibri"/>
                <a:cs typeface="Calibri"/>
              </a:rPr>
              <a:t>completeness. </a:t>
            </a:r>
            <a:r>
              <a:rPr sz="2400" spc="-5" dirty="0">
                <a:latin typeface="Calibri"/>
                <a:cs typeface="Calibri"/>
              </a:rPr>
              <a:t> It </a:t>
            </a:r>
            <a:r>
              <a:rPr sz="2400" dirty="0">
                <a:latin typeface="Calibri"/>
                <a:cs typeface="Calibri"/>
              </a:rPr>
              <a:t>is the mode </a:t>
            </a:r>
            <a:r>
              <a:rPr sz="2400" spc="-10" dirty="0">
                <a:latin typeface="Calibri"/>
                <a:cs typeface="Calibri"/>
              </a:rPr>
              <a:t>that </a:t>
            </a:r>
            <a:r>
              <a:rPr sz="2400" dirty="0">
                <a:latin typeface="Calibri"/>
                <a:cs typeface="Calibri"/>
              </a:rPr>
              <a:t>is </a:t>
            </a:r>
            <a:r>
              <a:rPr sz="2400" spc="-10" dirty="0">
                <a:latin typeface="Calibri"/>
                <a:cs typeface="Calibri"/>
              </a:rPr>
              <a:t>commonly used </a:t>
            </a:r>
            <a:r>
              <a:rPr sz="2400" dirty="0">
                <a:latin typeface="Calibri"/>
                <a:cs typeface="Calibri"/>
              </a:rPr>
              <a:t>within </a:t>
            </a:r>
            <a:r>
              <a:rPr sz="2400" spc="-10" dirty="0">
                <a:latin typeface="Calibri"/>
                <a:cs typeface="Calibri"/>
              </a:rPr>
              <a:t>coaxial </a:t>
            </a:r>
            <a:r>
              <a:rPr sz="2400" dirty="0">
                <a:latin typeface="Calibri"/>
                <a:cs typeface="Calibri"/>
              </a:rPr>
              <a:t>and </a:t>
            </a:r>
            <a:r>
              <a:rPr sz="2400" spc="-5" dirty="0">
                <a:latin typeface="Calibri"/>
                <a:cs typeface="Calibri"/>
              </a:rPr>
              <a:t>open </a:t>
            </a:r>
            <a:r>
              <a:rPr sz="2400" spc="-10" dirty="0">
                <a:latin typeface="Calibri"/>
                <a:cs typeface="Calibri"/>
              </a:rPr>
              <a:t>wire </a:t>
            </a:r>
            <a:r>
              <a:rPr sz="2400" spc="-530" dirty="0">
                <a:latin typeface="Calibri"/>
                <a:cs typeface="Calibri"/>
              </a:rPr>
              <a:t> </a:t>
            </a:r>
            <a:r>
              <a:rPr sz="2400" spc="-15" dirty="0">
                <a:latin typeface="Calibri"/>
                <a:cs typeface="Calibri"/>
              </a:rPr>
              <a:t>feeders. </a:t>
            </a:r>
            <a:r>
              <a:rPr sz="2400" spc="-5" dirty="0">
                <a:latin typeface="Calibri"/>
                <a:cs typeface="Calibri"/>
              </a:rPr>
              <a:t>The TEM </a:t>
            </a:r>
            <a:r>
              <a:rPr sz="2400" spc="-25" dirty="0">
                <a:latin typeface="Calibri"/>
                <a:cs typeface="Calibri"/>
              </a:rPr>
              <a:t>wave </a:t>
            </a:r>
            <a:r>
              <a:rPr sz="2400" spc="-10" dirty="0">
                <a:latin typeface="Calibri"/>
                <a:cs typeface="Calibri"/>
              </a:rPr>
              <a:t>is characterised by </a:t>
            </a:r>
            <a:r>
              <a:rPr sz="2400" dirty="0">
                <a:latin typeface="Calibri"/>
                <a:cs typeface="Calibri"/>
              </a:rPr>
              <a:t>the </a:t>
            </a:r>
            <a:r>
              <a:rPr sz="2400" spc="-20" dirty="0">
                <a:latin typeface="Calibri"/>
                <a:cs typeface="Calibri"/>
              </a:rPr>
              <a:t>fact </a:t>
            </a:r>
            <a:r>
              <a:rPr sz="2400" spc="-10" dirty="0">
                <a:latin typeface="Calibri"/>
                <a:cs typeface="Calibri"/>
              </a:rPr>
              <a:t>that </a:t>
            </a:r>
            <a:r>
              <a:rPr sz="2400" spc="-5" dirty="0">
                <a:latin typeface="Calibri"/>
                <a:cs typeface="Calibri"/>
              </a:rPr>
              <a:t>both </a:t>
            </a:r>
            <a:r>
              <a:rPr sz="2400" dirty="0">
                <a:latin typeface="Calibri"/>
                <a:cs typeface="Calibri"/>
              </a:rPr>
              <a:t>the </a:t>
            </a:r>
            <a:r>
              <a:rPr sz="2400" spc="5" dirty="0">
                <a:latin typeface="Calibri"/>
                <a:cs typeface="Calibri"/>
              </a:rPr>
              <a:t> </a:t>
            </a:r>
            <a:r>
              <a:rPr sz="2400" dirty="0">
                <a:latin typeface="Calibri"/>
                <a:cs typeface="Calibri"/>
              </a:rPr>
              <a:t>electric </a:t>
            </a:r>
            <a:r>
              <a:rPr sz="2400" spc="-15" dirty="0">
                <a:latin typeface="Calibri"/>
                <a:cs typeface="Calibri"/>
              </a:rPr>
              <a:t>vector </a:t>
            </a:r>
            <a:r>
              <a:rPr sz="2400" dirty="0">
                <a:latin typeface="Calibri"/>
                <a:cs typeface="Calibri"/>
              </a:rPr>
              <a:t>(E </a:t>
            </a:r>
            <a:r>
              <a:rPr sz="2400" spc="-15" dirty="0">
                <a:latin typeface="Calibri"/>
                <a:cs typeface="Calibri"/>
              </a:rPr>
              <a:t>vector) </a:t>
            </a:r>
            <a:r>
              <a:rPr sz="2400" dirty="0">
                <a:latin typeface="Calibri"/>
                <a:cs typeface="Calibri"/>
              </a:rPr>
              <a:t>and the </a:t>
            </a:r>
            <a:r>
              <a:rPr sz="2400" spc="-5" dirty="0">
                <a:latin typeface="Calibri"/>
                <a:cs typeface="Calibri"/>
              </a:rPr>
              <a:t>magnetic </a:t>
            </a:r>
            <a:r>
              <a:rPr sz="2400" spc="-15" dirty="0">
                <a:latin typeface="Calibri"/>
                <a:cs typeface="Calibri"/>
              </a:rPr>
              <a:t>vector </a:t>
            </a:r>
            <a:r>
              <a:rPr sz="2400" dirty="0">
                <a:latin typeface="Calibri"/>
                <a:cs typeface="Calibri"/>
              </a:rPr>
              <a:t>(H </a:t>
            </a:r>
            <a:r>
              <a:rPr sz="2400" spc="-15" dirty="0">
                <a:latin typeface="Calibri"/>
                <a:cs typeface="Calibri"/>
              </a:rPr>
              <a:t>vector) are </a:t>
            </a:r>
            <a:r>
              <a:rPr sz="2400" spc="-10" dirty="0">
                <a:latin typeface="Calibri"/>
                <a:cs typeface="Calibri"/>
              </a:rPr>
              <a:t> </a:t>
            </a:r>
            <a:r>
              <a:rPr sz="2400" spc="-5" dirty="0">
                <a:latin typeface="Calibri"/>
                <a:cs typeface="Calibri"/>
              </a:rPr>
              <a:t>perpendicular</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direction</a:t>
            </a:r>
            <a:r>
              <a:rPr sz="2400" spc="-5" dirty="0">
                <a:latin typeface="Calibri"/>
                <a:cs typeface="Calibri"/>
              </a:rPr>
              <a:t> of</a:t>
            </a:r>
            <a:r>
              <a:rPr sz="2400" dirty="0">
                <a:latin typeface="Calibri"/>
                <a:cs typeface="Calibri"/>
              </a:rPr>
              <a:t> </a:t>
            </a:r>
            <a:r>
              <a:rPr sz="2400" spc="-15" dirty="0">
                <a:latin typeface="Calibri"/>
                <a:cs typeface="Calibri"/>
              </a:rPr>
              <a:t>propagation.</a:t>
            </a:r>
            <a:r>
              <a:rPr sz="2400" spc="-10" dirty="0">
                <a:latin typeface="Calibri"/>
                <a:cs typeface="Calibri"/>
              </a:rPr>
              <a:t> </a:t>
            </a:r>
            <a:r>
              <a:rPr sz="2400" spc="-5" dirty="0">
                <a:latin typeface="Calibri"/>
                <a:cs typeface="Calibri"/>
              </a:rPr>
              <a:t>In</a:t>
            </a:r>
            <a:r>
              <a:rPr sz="2400" dirty="0">
                <a:latin typeface="Calibri"/>
                <a:cs typeface="Calibri"/>
              </a:rPr>
              <a:t> </a:t>
            </a:r>
            <a:r>
              <a:rPr sz="2400" spc="-5" dirty="0">
                <a:latin typeface="Calibri"/>
                <a:cs typeface="Calibri"/>
              </a:rPr>
              <a:t>this</a:t>
            </a:r>
            <a:r>
              <a:rPr sz="2400" dirty="0">
                <a:latin typeface="Calibri"/>
                <a:cs typeface="Calibri"/>
              </a:rPr>
              <a:t> </a:t>
            </a:r>
            <a:r>
              <a:rPr sz="2400" spc="-5" dirty="0">
                <a:latin typeface="Calibri"/>
                <a:cs typeface="Calibri"/>
              </a:rPr>
              <a:t>neither </a:t>
            </a:r>
            <a:r>
              <a:rPr sz="2400" dirty="0">
                <a:latin typeface="Calibri"/>
                <a:cs typeface="Calibri"/>
              </a:rPr>
              <a:t> electric </a:t>
            </a:r>
            <a:r>
              <a:rPr sz="2400" spc="-5" dirty="0">
                <a:latin typeface="Calibri"/>
                <a:cs typeface="Calibri"/>
              </a:rPr>
              <a:t>nor magnetic fields </a:t>
            </a:r>
            <a:r>
              <a:rPr sz="2400" spc="-15" dirty="0">
                <a:latin typeface="Calibri"/>
                <a:cs typeface="Calibri"/>
              </a:rPr>
              <a:t>are </a:t>
            </a:r>
            <a:r>
              <a:rPr sz="2400" spc="-10" dirty="0">
                <a:latin typeface="Calibri"/>
                <a:cs typeface="Calibri"/>
              </a:rPr>
              <a:t>purely </a:t>
            </a:r>
            <a:r>
              <a:rPr sz="2400" spc="-20" dirty="0">
                <a:latin typeface="Calibri"/>
                <a:cs typeface="Calibri"/>
              </a:rPr>
              <a:t>transverse </a:t>
            </a:r>
            <a:r>
              <a:rPr sz="2400" spc="-15" dirty="0">
                <a:latin typeface="Calibri"/>
                <a:cs typeface="Calibri"/>
              </a:rPr>
              <a:t>to </a:t>
            </a:r>
            <a:r>
              <a:rPr sz="2400" dirty="0">
                <a:latin typeface="Calibri"/>
                <a:cs typeface="Calibri"/>
              </a:rPr>
              <a:t>the </a:t>
            </a:r>
            <a:r>
              <a:rPr sz="2400" spc="-5" dirty="0">
                <a:latin typeface="Calibri"/>
                <a:cs typeface="Calibri"/>
              </a:rPr>
              <a:t>direction </a:t>
            </a:r>
            <a:r>
              <a:rPr sz="2400" dirty="0">
                <a:latin typeface="Calibri"/>
                <a:cs typeface="Calibri"/>
              </a:rPr>
              <a:t> </a:t>
            </a:r>
            <a:r>
              <a:rPr sz="2400" spc="-5" dirty="0">
                <a:latin typeface="Calibri"/>
                <a:cs typeface="Calibri"/>
              </a:rPr>
              <a:t>of</a:t>
            </a:r>
            <a:r>
              <a:rPr sz="2400" spc="-20" dirty="0">
                <a:latin typeface="Calibri"/>
                <a:cs typeface="Calibri"/>
              </a:rPr>
              <a:t> </a:t>
            </a:r>
            <a:r>
              <a:rPr sz="2400" spc="-15" dirty="0">
                <a:latin typeface="Calibri"/>
                <a:cs typeface="Calibri"/>
              </a:rPr>
              <a:t>propagation.</a:t>
            </a:r>
            <a:r>
              <a:rPr sz="2400" spc="-10" dirty="0">
                <a:latin typeface="Calibri"/>
                <a:cs typeface="Calibri"/>
              </a:rPr>
              <a:t> </a:t>
            </a:r>
            <a:r>
              <a:rPr sz="2400" spc="-5" dirty="0">
                <a:latin typeface="Calibri"/>
                <a:cs typeface="Calibri"/>
              </a:rPr>
              <a:t>i.e.</a:t>
            </a:r>
            <a:r>
              <a:rPr sz="2400" spc="-10" dirty="0">
                <a:latin typeface="Calibri"/>
                <a:cs typeface="Calibri"/>
              </a:rPr>
              <a:t> </a:t>
            </a:r>
            <a:r>
              <a:rPr sz="2400" spc="-5" dirty="0">
                <a:latin typeface="Calibri"/>
                <a:cs typeface="Calibri"/>
              </a:rPr>
              <a:t>Ez#0, Hz#0</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22</a:t>
            </a:fld>
            <a:endParaRPr sz="1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308861"/>
            <a:ext cx="7767955" cy="368363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Modes</a:t>
            </a:r>
            <a:endParaRPr sz="2400">
              <a:latin typeface="Calibri"/>
              <a:cs typeface="Calibri"/>
            </a:endParaRPr>
          </a:p>
          <a:p>
            <a:pPr>
              <a:lnSpc>
                <a:spcPct val="100000"/>
              </a:lnSpc>
              <a:spcBef>
                <a:spcPts val="10"/>
              </a:spcBef>
            </a:pPr>
            <a:endParaRPr sz="2350">
              <a:latin typeface="Calibri"/>
              <a:cs typeface="Calibri"/>
            </a:endParaRPr>
          </a:p>
          <a:p>
            <a:pPr marL="255270" indent="-243204" algn="just">
              <a:lnSpc>
                <a:spcPct val="100000"/>
              </a:lnSpc>
              <a:spcBef>
                <a:spcPts val="5"/>
              </a:spcBef>
              <a:buSzPct val="95833"/>
              <a:buFont typeface="Wingdings"/>
              <a:buChar char=""/>
              <a:tabLst>
                <a:tab pos="255904" algn="l"/>
              </a:tabLst>
            </a:pPr>
            <a:r>
              <a:rPr sz="2400" spc="-5" dirty="0">
                <a:latin typeface="Calibri"/>
                <a:cs typeface="Calibri"/>
              </a:rPr>
              <a:t>The</a:t>
            </a:r>
            <a:r>
              <a:rPr sz="2400" spc="290" dirty="0">
                <a:latin typeface="Calibri"/>
                <a:cs typeface="Calibri"/>
              </a:rPr>
              <a:t> </a:t>
            </a:r>
            <a:r>
              <a:rPr sz="2400" spc="-5" dirty="0">
                <a:latin typeface="Calibri"/>
                <a:cs typeface="Calibri"/>
              </a:rPr>
              <a:t>electromagnetic</a:t>
            </a:r>
            <a:r>
              <a:rPr sz="2400" spc="285" dirty="0">
                <a:latin typeface="Calibri"/>
                <a:cs typeface="Calibri"/>
              </a:rPr>
              <a:t> </a:t>
            </a:r>
            <a:r>
              <a:rPr sz="2400" spc="-25" dirty="0">
                <a:latin typeface="Calibri"/>
                <a:cs typeface="Calibri"/>
              </a:rPr>
              <a:t>wave</a:t>
            </a:r>
            <a:r>
              <a:rPr sz="2400" spc="295" dirty="0">
                <a:latin typeface="Calibri"/>
                <a:cs typeface="Calibri"/>
              </a:rPr>
              <a:t> </a:t>
            </a:r>
            <a:r>
              <a:rPr sz="2400" dirty="0">
                <a:latin typeface="Calibri"/>
                <a:cs typeface="Calibri"/>
              </a:rPr>
              <a:t>inside</a:t>
            </a:r>
            <a:r>
              <a:rPr sz="2400" spc="280" dirty="0">
                <a:latin typeface="Calibri"/>
                <a:cs typeface="Calibri"/>
              </a:rPr>
              <a:t> </a:t>
            </a:r>
            <a:r>
              <a:rPr sz="2400" dirty="0">
                <a:latin typeface="Calibri"/>
                <a:cs typeface="Calibri"/>
              </a:rPr>
              <a:t>a</a:t>
            </a:r>
            <a:r>
              <a:rPr sz="2400" spc="290" dirty="0">
                <a:latin typeface="Calibri"/>
                <a:cs typeface="Calibri"/>
              </a:rPr>
              <a:t> </a:t>
            </a:r>
            <a:r>
              <a:rPr sz="2400" spc="-10" dirty="0">
                <a:latin typeface="Calibri"/>
                <a:cs typeface="Calibri"/>
              </a:rPr>
              <a:t>waveguide</a:t>
            </a:r>
            <a:r>
              <a:rPr sz="2400" spc="280" dirty="0">
                <a:latin typeface="Calibri"/>
                <a:cs typeface="Calibri"/>
              </a:rPr>
              <a:t> </a:t>
            </a:r>
            <a:r>
              <a:rPr sz="2400" spc="-10" dirty="0">
                <a:latin typeface="Calibri"/>
                <a:cs typeface="Calibri"/>
              </a:rPr>
              <a:t>can</a:t>
            </a:r>
            <a:r>
              <a:rPr sz="2400" spc="285" dirty="0">
                <a:latin typeface="Calibri"/>
                <a:cs typeface="Calibri"/>
              </a:rPr>
              <a:t> </a:t>
            </a:r>
            <a:r>
              <a:rPr sz="2400" spc="-20" dirty="0">
                <a:latin typeface="Calibri"/>
                <a:cs typeface="Calibri"/>
              </a:rPr>
              <a:t>have</a:t>
            </a:r>
            <a:r>
              <a:rPr sz="2400" spc="290" dirty="0">
                <a:latin typeface="Calibri"/>
                <a:cs typeface="Calibri"/>
              </a:rPr>
              <a:t> </a:t>
            </a:r>
            <a:r>
              <a:rPr sz="2400" dirty="0">
                <a:latin typeface="Calibri"/>
                <a:cs typeface="Calibri"/>
              </a:rPr>
              <a:t>an</a:t>
            </a:r>
            <a:endParaRPr sz="2400">
              <a:latin typeface="Calibri"/>
              <a:cs typeface="Calibri"/>
            </a:endParaRPr>
          </a:p>
          <a:p>
            <a:pPr marL="12700" algn="just">
              <a:lnSpc>
                <a:spcPct val="100000"/>
              </a:lnSpc>
            </a:pPr>
            <a:r>
              <a:rPr sz="2400" spc="-10" dirty="0">
                <a:latin typeface="Calibri"/>
                <a:cs typeface="Calibri"/>
              </a:rPr>
              <a:t>infinite</a:t>
            </a:r>
            <a:r>
              <a:rPr sz="2400" spc="-25" dirty="0">
                <a:latin typeface="Calibri"/>
                <a:cs typeface="Calibri"/>
              </a:rPr>
              <a:t> </a:t>
            </a:r>
            <a:r>
              <a:rPr sz="2400" spc="-5" dirty="0">
                <a:latin typeface="Calibri"/>
                <a:cs typeface="Calibri"/>
              </a:rPr>
              <a:t>number</a:t>
            </a:r>
            <a:r>
              <a:rPr sz="2400" dirty="0">
                <a:latin typeface="Calibri"/>
                <a:cs typeface="Calibri"/>
              </a:rPr>
              <a:t> </a:t>
            </a:r>
            <a:r>
              <a:rPr sz="2400" spc="-5" dirty="0">
                <a:latin typeface="Calibri"/>
                <a:cs typeface="Calibri"/>
              </a:rPr>
              <a:t>of</a:t>
            </a:r>
            <a:r>
              <a:rPr sz="2400" spc="5" dirty="0">
                <a:latin typeface="Calibri"/>
                <a:cs typeface="Calibri"/>
              </a:rPr>
              <a:t> </a:t>
            </a:r>
            <a:r>
              <a:rPr sz="2400" spc="-15" dirty="0">
                <a:latin typeface="Calibri"/>
                <a:cs typeface="Calibri"/>
              </a:rPr>
              <a:t>patterns</a:t>
            </a:r>
            <a:r>
              <a:rPr sz="2400" spc="-20" dirty="0">
                <a:latin typeface="Calibri"/>
                <a:cs typeface="Calibri"/>
              </a:rPr>
              <a:t> </a:t>
            </a:r>
            <a:r>
              <a:rPr sz="2400" dirty="0">
                <a:latin typeface="Calibri"/>
                <a:cs typeface="Calibri"/>
              </a:rPr>
              <a:t>which</a:t>
            </a:r>
            <a:r>
              <a:rPr sz="2400" spc="-10" dirty="0">
                <a:latin typeface="Calibri"/>
                <a:cs typeface="Calibri"/>
              </a:rPr>
              <a:t> </a:t>
            </a:r>
            <a:r>
              <a:rPr sz="2400" spc="-15" dirty="0">
                <a:latin typeface="Calibri"/>
                <a:cs typeface="Calibri"/>
              </a:rPr>
              <a:t>are</a:t>
            </a:r>
            <a:r>
              <a:rPr sz="2400" spc="-5" dirty="0">
                <a:latin typeface="Calibri"/>
                <a:cs typeface="Calibri"/>
              </a:rPr>
              <a:t> called</a:t>
            </a:r>
            <a:r>
              <a:rPr sz="2400" spc="-10" dirty="0">
                <a:latin typeface="Calibri"/>
                <a:cs typeface="Calibri"/>
              </a:rPr>
              <a:t> </a:t>
            </a:r>
            <a:r>
              <a:rPr sz="2400" dirty="0">
                <a:latin typeface="Calibri"/>
                <a:cs typeface="Calibri"/>
              </a:rPr>
              <a:t>modes.</a:t>
            </a:r>
            <a:endParaRPr sz="2400">
              <a:latin typeface="Calibri"/>
              <a:cs typeface="Calibri"/>
            </a:endParaRPr>
          </a:p>
          <a:p>
            <a:pPr marL="12700" marR="5715" algn="just">
              <a:lnSpc>
                <a:spcPct val="100000"/>
              </a:lnSpc>
              <a:buSzPct val="95833"/>
              <a:buFont typeface="Wingdings"/>
              <a:buChar char=""/>
              <a:tabLst>
                <a:tab pos="255904" algn="l"/>
              </a:tabLst>
            </a:pPr>
            <a:r>
              <a:rPr sz="2400" spc="-5" dirty="0">
                <a:latin typeface="Calibri"/>
                <a:cs typeface="Calibri"/>
              </a:rPr>
              <a:t>The electric field </a:t>
            </a:r>
            <a:r>
              <a:rPr sz="2400" spc="-10" dirty="0">
                <a:latin typeface="Calibri"/>
                <a:cs typeface="Calibri"/>
              </a:rPr>
              <a:t>cannot </a:t>
            </a:r>
            <a:r>
              <a:rPr sz="2400" spc="-20" dirty="0">
                <a:latin typeface="Calibri"/>
                <a:cs typeface="Calibri"/>
              </a:rPr>
              <a:t>have </a:t>
            </a:r>
            <a:r>
              <a:rPr sz="2400" dirty="0">
                <a:latin typeface="Calibri"/>
                <a:cs typeface="Calibri"/>
              </a:rPr>
              <a:t>a </a:t>
            </a:r>
            <a:r>
              <a:rPr sz="2400" spc="-10" dirty="0">
                <a:latin typeface="Calibri"/>
                <a:cs typeface="Calibri"/>
              </a:rPr>
              <a:t>component parallel </a:t>
            </a:r>
            <a:r>
              <a:rPr sz="2400" spc="-15" dirty="0">
                <a:latin typeface="Calibri"/>
                <a:cs typeface="Calibri"/>
              </a:rPr>
              <a:t>to </a:t>
            </a:r>
            <a:r>
              <a:rPr sz="2400" dirty="0">
                <a:latin typeface="Calibri"/>
                <a:cs typeface="Calibri"/>
              </a:rPr>
              <a:t>the </a:t>
            </a:r>
            <a:r>
              <a:rPr sz="2400" spc="5" dirty="0">
                <a:latin typeface="Calibri"/>
                <a:cs typeface="Calibri"/>
              </a:rPr>
              <a:t> </a:t>
            </a:r>
            <a:r>
              <a:rPr sz="2400" spc="-10" dirty="0">
                <a:latin typeface="Calibri"/>
                <a:cs typeface="Calibri"/>
              </a:rPr>
              <a:t>surface </a:t>
            </a:r>
            <a:r>
              <a:rPr sz="2400" spc="-5" dirty="0">
                <a:latin typeface="Calibri"/>
                <a:cs typeface="Calibri"/>
              </a:rPr>
              <a:t>i.e. </a:t>
            </a:r>
            <a:r>
              <a:rPr sz="2400" dirty="0">
                <a:latin typeface="Calibri"/>
                <a:cs typeface="Calibri"/>
              </a:rPr>
              <a:t>the </a:t>
            </a:r>
            <a:r>
              <a:rPr sz="2400" spc="-5" dirty="0">
                <a:latin typeface="Calibri"/>
                <a:cs typeface="Calibri"/>
              </a:rPr>
              <a:t>electric field </a:t>
            </a:r>
            <a:r>
              <a:rPr sz="2400" spc="-10" dirty="0">
                <a:latin typeface="Calibri"/>
                <a:cs typeface="Calibri"/>
              </a:rPr>
              <a:t>must </a:t>
            </a:r>
            <a:r>
              <a:rPr sz="2400" spc="-20" dirty="0">
                <a:latin typeface="Calibri"/>
                <a:cs typeface="Calibri"/>
              </a:rPr>
              <a:t>always </a:t>
            </a:r>
            <a:r>
              <a:rPr sz="2400" spc="-5" dirty="0">
                <a:latin typeface="Calibri"/>
                <a:cs typeface="Calibri"/>
              </a:rPr>
              <a:t>be perpendicular </a:t>
            </a:r>
            <a:r>
              <a:rPr sz="2400" spc="-25" dirty="0">
                <a:latin typeface="Calibri"/>
                <a:cs typeface="Calibri"/>
              </a:rPr>
              <a:t>to </a:t>
            </a:r>
            <a:r>
              <a:rPr sz="2400" spc="-20" dirty="0">
                <a:latin typeface="Calibri"/>
                <a:cs typeface="Calibri"/>
              </a:rPr>
              <a:t> </a:t>
            </a:r>
            <a:r>
              <a:rPr sz="2400" spc="-5" dirty="0">
                <a:latin typeface="Calibri"/>
                <a:cs typeface="Calibri"/>
              </a:rPr>
              <a:t>the</a:t>
            </a:r>
            <a:r>
              <a:rPr sz="2400" spc="-15" dirty="0">
                <a:latin typeface="Calibri"/>
                <a:cs typeface="Calibri"/>
              </a:rPr>
              <a:t> </a:t>
            </a:r>
            <a:r>
              <a:rPr sz="2400" spc="-10" dirty="0">
                <a:latin typeface="Calibri"/>
                <a:cs typeface="Calibri"/>
              </a:rPr>
              <a:t>surface</a:t>
            </a:r>
            <a:r>
              <a:rPr sz="2400" spc="-5" dirty="0">
                <a:latin typeface="Calibri"/>
                <a:cs typeface="Calibri"/>
              </a:rPr>
              <a:t> </a:t>
            </a:r>
            <a:r>
              <a:rPr sz="2400" spc="-15" dirty="0">
                <a:latin typeface="Calibri"/>
                <a:cs typeface="Calibri"/>
              </a:rPr>
              <a:t>at</a:t>
            </a:r>
            <a:r>
              <a:rPr sz="2400" spc="-5" dirty="0">
                <a:latin typeface="Calibri"/>
                <a:cs typeface="Calibri"/>
              </a:rPr>
              <a:t> the</a:t>
            </a:r>
            <a:r>
              <a:rPr sz="2400" spc="-10" dirty="0">
                <a:latin typeface="Calibri"/>
                <a:cs typeface="Calibri"/>
              </a:rPr>
              <a:t> </a:t>
            </a:r>
            <a:r>
              <a:rPr sz="2400" spc="-35" dirty="0">
                <a:latin typeface="Calibri"/>
                <a:cs typeface="Calibri"/>
              </a:rPr>
              <a:t>conductor.</a:t>
            </a:r>
            <a:endParaRPr sz="2400">
              <a:latin typeface="Calibri"/>
              <a:cs typeface="Calibri"/>
            </a:endParaRPr>
          </a:p>
          <a:p>
            <a:pPr marL="12700" marR="5080" algn="just">
              <a:lnSpc>
                <a:spcPct val="100000"/>
              </a:lnSpc>
              <a:buSzPct val="95833"/>
              <a:buFont typeface="Wingdings"/>
              <a:buChar char=""/>
              <a:tabLst>
                <a:tab pos="255904" algn="l"/>
              </a:tabLst>
            </a:pPr>
            <a:r>
              <a:rPr sz="2400" spc="-5" dirty="0">
                <a:latin typeface="Calibri"/>
                <a:cs typeface="Calibri"/>
              </a:rPr>
              <a:t>The magnetic field on </a:t>
            </a:r>
            <a:r>
              <a:rPr sz="2400" spc="-10" dirty="0">
                <a:latin typeface="Calibri"/>
                <a:cs typeface="Calibri"/>
              </a:rPr>
              <a:t>the </a:t>
            </a:r>
            <a:r>
              <a:rPr sz="2400" spc="-5" dirty="0">
                <a:latin typeface="Calibri"/>
                <a:cs typeface="Calibri"/>
              </a:rPr>
              <a:t>other </a:t>
            </a:r>
            <a:r>
              <a:rPr sz="2400" spc="-10" dirty="0">
                <a:latin typeface="Calibri"/>
                <a:cs typeface="Calibri"/>
              </a:rPr>
              <a:t>hand </a:t>
            </a:r>
            <a:r>
              <a:rPr sz="2400" spc="-20" dirty="0">
                <a:latin typeface="Calibri"/>
                <a:cs typeface="Calibri"/>
              </a:rPr>
              <a:t>always </a:t>
            </a:r>
            <a:r>
              <a:rPr sz="2400" spc="-10" dirty="0">
                <a:latin typeface="Calibri"/>
                <a:cs typeface="Calibri"/>
              </a:rPr>
              <a:t>parallel </a:t>
            </a:r>
            <a:r>
              <a:rPr sz="2400" spc="-15" dirty="0">
                <a:latin typeface="Calibri"/>
                <a:cs typeface="Calibri"/>
              </a:rPr>
              <a:t>to </a:t>
            </a:r>
            <a:r>
              <a:rPr sz="2400" dirty="0">
                <a:latin typeface="Calibri"/>
                <a:cs typeface="Calibri"/>
              </a:rPr>
              <a:t>the </a:t>
            </a:r>
            <a:r>
              <a:rPr sz="2400" spc="5" dirty="0">
                <a:latin typeface="Calibri"/>
                <a:cs typeface="Calibri"/>
              </a:rPr>
              <a:t> </a:t>
            </a:r>
            <a:r>
              <a:rPr sz="2400" spc="-10" dirty="0">
                <a:latin typeface="Calibri"/>
                <a:cs typeface="Calibri"/>
              </a:rPr>
              <a:t>surface</a:t>
            </a:r>
            <a:r>
              <a:rPr sz="2400" spc="-5" dirty="0">
                <a:latin typeface="Calibri"/>
                <a:cs typeface="Calibri"/>
              </a:rPr>
              <a:t> of</a:t>
            </a:r>
            <a:r>
              <a:rPr sz="2400" dirty="0">
                <a:latin typeface="Calibri"/>
                <a:cs typeface="Calibri"/>
              </a:rPr>
              <a:t> the</a:t>
            </a:r>
            <a:r>
              <a:rPr sz="2400" spc="5" dirty="0">
                <a:latin typeface="Calibri"/>
                <a:cs typeface="Calibri"/>
              </a:rPr>
              <a:t> </a:t>
            </a:r>
            <a:r>
              <a:rPr sz="2400" spc="-10" dirty="0">
                <a:latin typeface="Calibri"/>
                <a:cs typeface="Calibri"/>
              </a:rPr>
              <a:t>conductor</a:t>
            </a:r>
            <a:r>
              <a:rPr sz="2400" spc="-5"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cannot</a:t>
            </a:r>
            <a:r>
              <a:rPr sz="2400" spc="-5" dirty="0">
                <a:latin typeface="Calibri"/>
                <a:cs typeface="Calibri"/>
              </a:rPr>
              <a:t> </a:t>
            </a:r>
            <a:r>
              <a:rPr sz="2400" spc="-20" dirty="0">
                <a:latin typeface="Calibri"/>
                <a:cs typeface="Calibri"/>
              </a:rPr>
              <a:t>have</a:t>
            </a:r>
            <a:r>
              <a:rPr sz="2400" spc="-1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component </a:t>
            </a:r>
            <a:r>
              <a:rPr sz="2400" spc="-5" dirty="0">
                <a:latin typeface="Calibri"/>
                <a:cs typeface="Calibri"/>
              </a:rPr>
              <a:t> perpendicular</a:t>
            </a:r>
            <a:r>
              <a:rPr sz="2400" spc="-1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it</a:t>
            </a:r>
            <a:r>
              <a:rPr sz="2400" spc="-15" dirty="0">
                <a:latin typeface="Calibri"/>
                <a:cs typeface="Calibri"/>
              </a:rPr>
              <a:t> at</a:t>
            </a:r>
            <a:r>
              <a:rPr sz="2400" spc="-5" dirty="0">
                <a:latin typeface="Calibri"/>
                <a:cs typeface="Calibri"/>
              </a:rPr>
              <a:t> </a:t>
            </a:r>
            <a:r>
              <a:rPr sz="2400" dirty="0">
                <a:latin typeface="Calibri"/>
                <a:cs typeface="Calibri"/>
              </a:rPr>
              <a:t>the</a:t>
            </a:r>
            <a:r>
              <a:rPr sz="2400" spc="-10" dirty="0">
                <a:latin typeface="Calibri"/>
                <a:cs typeface="Calibri"/>
              </a:rPr>
              <a:t> surface.</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23</a:t>
            </a:fld>
            <a:endParaRPr sz="1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1156461"/>
            <a:ext cx="7920990" cy="4049395"/>
          </a:xfrm>
          <a:prstGeom prst="rect">
            <a:avLst/>
          </a:prstGeom>
        </p:spPr>
        <p:txBody>
          <a:bodyPr vert="horz" wrap="square" lIns="0" tIns="12700" rIns="0" bIns="0" rtlCol="0">
            <a:spAutoFit/>
          </a:bodyPr>
          <a:lstStyle/>
          <a:p>
            <a:pPr marL="12700" marR="7620" algn="just">
              <a:lnSpc>
                <a:spcPct val="100000"/>
              </a:lnSpc>
              <a:spcBef>
                <a:spcPts val="100"/>
              </a:spcBef>
              <a:buSzPct val="95833"/>
              <a:buFont typeface="Wingdings"/>
              <a:buChar char=""/>
              <a:tabLst>
                <a:tab pos="255904" algn="l"/>
              </a:tabLst>
            </a:pPr>
            <a:r>
              <a:rPr sz="2400" spc="-45" dirty="0">
                <a:latin typeface="Calibri"/>
                <a:cs typeface="Calibri"/>
              </a:rPr>
              <a:t>We </a:t>
            </a:r>
            <a:r>
              <a:rPr sz="2400" spc="-20" dirty="0">
                <a:latin typeface="Calibri"/>
                <a:cs typeface="Calibri"/>
              </a:rPr>
              <a:t>have </a:t>
            </a:r>
            <a:r>
              <a:rPr sz="2400" spc="-5" dirty="0">
                <a:latin typeface="Calibri"/>
                <a:cs typeface="Calibri"/>
              </a:rPr>
              <a:t>seen </a:t>
            </a:r>
            <a:r>
              <a:rPr sz="2400" spc="-10" dirty="0">
                <a:latin typeface="Calibri"/>
                <a:cs typeface="Calibri"/>
              </a:rPr>
              <a:t>that </a:t>
            </a:r>
            <a:r>
              <a:rPr sz="2400" dirty="0">
                <a:latin typeface="Calibri"/>
                <a:cs typeface="Calibri"/>
              </a:rPr>
              <a:t>in a </a:t>
            </a:r>
            <a:r>
              <a:rPr sz="2400" spc="-10" dirty="0">
                <a:latin typeface="Calibri"/>
                <a:cs typeface="Calibri"/>
              </a:rPr>
              <a:t>parallel </a:t>
            </a:r>
            <a:r>
              <a:rPr sz="2400" spc="-20" dirty="0">
                <a:latin typeface="Calibri"/>
                <a:cs typeface="Calibri"/>
              </a:rPr>
              <a:t>plate </a:t>
            </a:r>
            <a:r>
              <a:rPr sz="2400" spc="-10" dirty="0">
                <a:latin typeface="Calibri"/>
                <a:cs typeface="Calibri"/>
              </a:rPr>
              <a:t>waveguide, </a:t>
            </a:r>
            <a:r>
              <a:rPr sz="2400" dirty="0">
                <a:latin typeface="Calibri"/>
                <a:cs typeface="Calibri"/>
              </a:rPr>
              <a:t>a </a:t>
            </a:r>
            <a:r>
              <a:rPr sz="2400" spc="-5" dirty="0">
                <a:latin typeface="Calibri"/>
                <a:cs typeface="Calibri"/>
              </a:rPr>
              <a:t>TEM </a:t>
            </a:r>
            <a:r>
              <a:rPr sz="2400" spc="-10" dirty="0">
                <a:latin typeface="Calibri"/>
                <a:cs typeface="Calibri"/>
              </a:rPr>
              <a:t>mode </a:t>
            </a:r>
            <a:r>
              <a:rPr sz="2400" spc="-5" dirty="0">
                <a:latin typeface="Calibri"/>
                <a:cs typeface="Calibri"/>
              </a:rPr>
              <a:t> </a:t>
            </a:r>
            <a:r>
              <a:rPr sz="2400" spc="-20" dirty="0">
                <a:latin typeface="Calibri"/>
                <a:cs typeface="Calibri"/>
              </a:rPr>
              <a:t>for</a:t>
            </a:r>
            <a:r>
              <a:rPr sz="2400" spc="-15" dirty="0">
                <a:latin typeface="Calibri"/>
                <a:cs typeface="Calibri"/>
              </a:rPr>
              <a:t> </a:t>
            </a:r>
            <a:r>
              <a:rPr sz="2400" dirty="0">
                <a:latin typeface="Calibri"/>
                <a:cs typeface="Calibri"/>
              </a:rPr>
              <a:t>which</a:t>
            </a:r>
            <a:r>
              <a:rPr sz="2400" spc="5" dirty="0">
                <a:latin typeface="Calibri"/>
                <a:cs typeface="Calibri"/>
              </a:rPr>
              <a:t> </a:t>
            </a:r>
            <a:r>
              <a:rPr sz="2400" spc="-5" dirty="0">
                <a:latin typeface="Calibri"/>
                <a:cs typeface="Calibri"/>
              </a:rPr>
              <a:t>both</a:t>
            </a:r>
            <a:r>
              <a:rPr sz="2400" dirty="0">
                <a:latin typeface="Calibri"/>
                <a:cs typeface="Calibri"/>
              </a:rPr>
              <a:t> the</a:t>
            </a:r>
            <a:r>
              <a:rPr sz="2400" spc="5" dirty="0">
                <a:latin typeface="Calibri"/>
                <a:cs typeface="Calibri"/>
              </a:rPr>
              <a:t> </a:t>
            </a:r>
            <a:r>
              <a:rPr sz="2400" spc="-5" dirty="0">
                <a:latin typeface="Calibri"/>
                <a:cs typeface="Calibri"/>
              </a:rPr>
              <a:t>electric</a:t>
            </a:r>
            <a:r>
              <a:rPr sz="2400" dirty="0">
                <a:latin typeface="Calibri"/>
                <a:cs typeface="Calibri"/>
              </a:rPr>
              <a:t> and</a:t>
            </a:r>
            <a:r>
              <a:rPr sz="2400" spc="5" dirty="0">
                <a:latin typeface="Calibri"/>
                <a:cs typeface="Calibri"/>
              </a:rPr>
              <a:t> </a:t>
            </a:r>
            <a:r>
              <a:rPr sz="2400" spc="-5" dirty="0">
                <a:latin typeface="Calibri"/>
                <a:cs typeface="Calibri"/>
              </a:rPr>
              <a:t>magnetic</a:t>
            </a:r>
            <a:r>
              <a:rPr sz="2400" dirty="0">
                <a:latin typeface="Calibri"/>
                <a:cs typeface="Calibri"/>
              </a:rPr>
              <a:t> </a:t>
            </a:r>
            <a:r>
              <a:rPr sz="2400" spc="-5" dirty="0">
                <a:latin typeface="Calibri"/>
                <a:cs typeface="Calibri"/>
              </a:rPr>
              <a:t>fields</a:t>
            </a:r>
            <a:r>
              <a:rPr sz="2400" dirty="0">
                <a:latin typeface="Calibri"/>
                <a:cs typeface="Calibri"/>
              </a:rPr>
              <a:t> </a:t>
            </a:r>
            <a:r>
              <a:rPr sz="2400" spc="-15" dirty="0">
                <a:latin typeface="Calibri"/>
                <a:cs typeface="Calibri"/>
              </a:rPr>
              <a:t>are </a:t>
            </a:r>
            <a:r>
              <a:rPr sz="2400" spc="-530" dirty="0">
                <a:latin typeface="Calibri"/>
                <a:cs typeface="Calibri"/>
              </a:rPr>
              <a:t> </a:t>
            </a:r>
            <a:r>
              <a:rPr sz="2400" spc="-5" dirty="0">
                <a:latin typeface="Calibri"/>
                <a:cs typeface="Calibri"/>
              </a:rPr>
              <a:t>perpendicular </a:t>
            </a:r>
            <a:r>
              <a:rPr sz="2400" spc="-15" dirty="0">
                <a:latin typeface="Calibri"/>
                <a:cs typeface="Calibri"/>
              </a:rPr>
              <a:t>to</a:t>
            </a:r>
            <a:r>
              <a:rPr sz="2400" spc="-1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direction</a:t>
            </a:r>
            <a:r>
              <a:rPr sz="2400" spc="-15" dirty="0">
                <a:latin typeface="Calibri"/>
                <a:cs typeface="Calibri"/>
              </a:rPr>
              <a:t> </a:t>
            </a:r>
            <a:r>
              <a:rPr sz="2400" spc="-5" dirty="0">
                <a:latin typeface="Calibri"/>
                <a:cs typeface="Calibri"/>
              </a:rPr>
              <a:t>of </a:t>
            </a:r>
            <a:r>
              <a:rPr sz="2400" spc="-15" dirty="0">
                <a:latin typeface="Calibri"/>
                <a:cs typeface="Calibri"/>
              </a:rPr>
              <a:t>propagation,</a:t>
            </a:r>
            <a:r>
              <a:rPr sz="2400" spc="-5" dirty="0">
                <a:latin typeface="Calibri"/>
                <a:cs typeface="Calibri"/>
              </a:rPr>
              <a:t> </a:t>
            </a:r>
            <a:r>
              <a:rPr sz="2400" spc="-10" dirty="0">
                <a:latin typeface="Calibri"/>
                <a:cs typeface="Calibri"/>
              </a:rPr>
              <a:t>exists.</a:t>
            </a:r>
            <a:endParaRPr sz="2400">
              <a:latin typeface="Calibri"/>
              <a:cs typeface="Calibri"/>
            </a:endParaRPr>
          </a:p>
          <a:p>
            <a:pPr marL="12700" marR="5080" algn="just">
              <a:lnSpc>
                <a:spcPct val="100000"/>
              </a:lnSpc>
              <a:buSzPct val="95833"/>
              <a:buFont typeface="Wingdings"/>
              <a:buChar char=""/>
              <a:tabLst>
                <a:tab pos="324485" algn="l"/>
              </a:tabLst>
            </a:pPr>
            <a:r>
              <a:rPr sz="2400" spc="-5" dirty="0">
                <a:latin typeface="Calibri"/>
                <a:cs typeface="Calibri"/>
              </a:rPr>
              <a:t>This, </a:t>
            </a:r>
            <a:r>
              <a:rPr sz="2400" spc="-15" dirty="0">
                <a:latin typeface="Calibri"/>
                <a:cs typeface="Calibri"/>
              </a:rPr>
              <a:t>however </a:t>
            </a:r>
            <a:r>
              <a:rPr sz="2400" dirty="0">
                <a:latin typeface="Calibri"/>
                <a:cs typeface="Calibri"/>
              </a:rPr>
              <a:t>is </a:t>
            </a:r>
            <a:r>
              <a:rPr sz="2400" spc="-5" dirty="0">
                <a:latin typeface="Calibri"/>
                <a:cs typeface="Calibri"/>
              </a:rPr>
              <a:t>not true of </a:t>
            </a:r>
            <a:r>
              <a:rPr sz="2400" spc="-10" dirty="0">
                <a:latin typeface="Calibri"/>
                <a:cs typeface="Calibri"/>
              </a:rPr>
              <a:t>rectangular </a:t>
            </a:r>
            <a:r>
              <a:rPr sz="2400" spc="-30" dirty="0">
                <a:latin typeface="Calibri"/>
                <a:cs typeface="Calibri"/>
              </a:rPr>
              <a:t>wave </a:t>
            </a:r>
            <a:r>
              <a:rPr sz="2400" dirty="0">
                <a:latin typeface="Calibri"/>
                <a:cs typeface="Calibri"/>
              </a:rPr>
              <a:t>guide, </a:t>
            </a:r>
            <a:r>
              <a:rPr sz="2400" spc="-5" dirty="0">
                <a:latin typeface="Calibri"/>
                <a:cs typeface="Calibri"/>
              </a:rPr>
              <a:t>or </a:t>
            </a:r>
            <a:r>
              <a:rPr sz="2400" spc="-20" dirty="0">
                <a:latin typeface="Calibri"/>
                <a:cs typeface="Calibri"/>
              </a:rPr>
              <a:t>for </a:t>
            </a:r>
            <a:r>
              <a:rPr sz="2400" spc="-15" dirty="0">
                <a:latin typeface="Calibri"/>
                <a:cs typeface="Calibri"/>
              </a:rPr>
              <a:t> </a:t>
            </a:r>
            <a:r>
              <a:rPr sz="2400" spc="-10" dirty="0">
                <a:latin typeface="Calibri"/>
                <a:cs typeface="Calibri"/>
              </a:rPr>
              <a:t>that </a:t>
            </a:r>
            <a:r>
              <a:rPr sz="2400" spc="-15" dirty="0">
                <a:latin typeface="Calibri"/>
                <a:cs typeface="Calibri"/>
              </a:rPr>
              <a:t>matter </a:t>
            </a:r>
            <a:r>
              <a:rPr sz="2400" spc="-20" dirty="0">
                <a:latin typeface="Calibri"/>
                <a:cs typeface="Calibri"/>
              </a:rPr>
              <a:t>for any </a:t>
            </a:r>
            <a:r>
              <a:rPr sz="2400" spc="-10" dirty="0">
                <a:latin typeface="Calibri"/>
                <a:cs typeface="Calibri"/>
              </a:rPr>
              <a:t>hollow conductor </a:t>
            </a:r>
            <a:r>
              <a:rPr sz="2400" spc="-30" dirty="0">
                <a:latin typeface="Calibri"/>
                <a:cs typeface="Calibri"/>
              </a:rPr>
              <a:t>wave </a:t>
            </a:r>
            <a:r>
              <a:rPr sz="2400" spc="-5" dirty="0">
                <a:latin typeface="Calibri"/>
                <a:cs typeface="Calibri"/>
              </a:rPr>
              <a:t>guide </a:t>
            </a:r>
            <a:r>
              <a:rPr sz="2400" dirty="0">
                <a:latin typeface="Calibri"/>
                <a:cs typeface="Calibri"/>
              </a:rPr>
              <a:t>without an </a:t>
            </a:r>
            <a:r>
              <a:rPr sz="2400" spc="5" dirty="0">
                <a:latin typeface="Calibri"/>
                <a:cs typeface="Calibri"/>
              </a:rPr>
              <a:t> </a:t>
            </a:r>
            <a:r>
              <a:rPr sz="2400" dirty="0">
                <a:latin typeface="Calibri"/>
                <a:cs typeface="Calibri"/>
              </a:rPr>
              <a:t>inner</a:t>
            </a:r>
            <a:r>
              <a:rPr sz="2400" spc="-15" dirty="0">
                <a:latin typeface="Calibri"/>
                <a:cs typeface="Calibri"/>
              </a:rPr>
              <a:t> </a:t>
            </a:r>
            <a:r>
              <a:rPr sz="2400" spc="-35" dirty="0">
                <a:latin typeface="Calibri"/>
                <a:cs typeface="Calibri"/>
              </a:rPr>
              <a:t>conductor.</a:t>
            </a:r>
            <a:r>
              <a:rPr sz="2400" spc="-20" dirty="0">
                <a:latin typeface="Calibri"/>
                <a:cs typeface="Calibri"/>
              </a:rPr>
              <a:t> </a:t>
            </a:r>
            <a:r>
              <a:rPr sz="2400" spc="-45" dirty="0">
                <a:latin typeface="Calibri"/>
                <a:cs typeface="Calibri"/>
              </a:rPr>
              <a:t>We</a:t>
            </a:r>
            <a:r>
              <a:rPr sz="2400" dirty="0">
                <a:latin typeface="Calibri"/>
                <a:cs typeface="Calibri"/>
              </a:rPr>
              <a:t> </a:t>
            </a:r>
            <a:r>
              <a:rPr sz="2400" spc="-5" dirty="0">
                <a:latin typeface="Calibri"/>
                <a:cs typeface="Calibri"/>
              </a:rPr>
              <a:t>know</a:t>
            </a:r>
            <a:r>
              <a:rPr sz="2400" spc="-20" dirty="0">
                <a:latin typeface="Calibri"/>
                <a:cs typeface="Calibri"/>
              </a:rPr>
              <a:t> </a:t>
            </a:r>
            <a:r>
              <a:rPr sz="2400" spc="-10" dirty="0">
                <a:latin typeface="Calibri"/>
                <a:cs typeface="Calibri"/>
              </a:rPr>
              <a:t>that</a:t>
            </a:r>
            <a:r>
              <a:rPr sz="2400" spc="-5" dirty="0">
                <a:latin typeface="Calibri"/>
                <a:cs typeface="Calibri"/>
              </a:rPr>
              <a:t> </a:t>
            </a:r>
            <a:r>
              <a:rPr sz="2400" dirty="0">
                <a:latin typeface="Calibri"/>
                <a:cs typeface="Calibri"/>
              </a:rPr>
              <a:t>lines</a:t>
            </a:r>
            <a:r>
              <a:rPr sz="2400" spc="-5" dirty="0">
                <a:latin typeface="Calibri"/>
                <a:cs typeface="Calibri"/>
              </a:rPr>
              <a:t> of </a:t>
            </a:r>
            <a:r>
              <a:rPr sz="2400" dirty="0">
                <a:latin typeface="Calibri"/>
                <a:cs typeface="Calibri"/>
              </a:rPr>
              <a:t>H </a:t>
            </a:r>
            <a:r>
              <a:rPr sz="2400" spc="-15" dirty="0">
                <a:latin typeface="Calibri"/>
                <a:cs typeface="Calibri"/>
              </a:rPr>
              <a:t>are</a:t>
            </a:r>
            <a:r>
              <a:rPr sz="2400" dirty="0">
                <a:latin typeface="Calibri"/>
                <a:cs typeface="Calibri"/>
              </a:rPr>
              <a:t> closed</a:t>
            </a:r>
            <a:r>
              <a:rPr sz="2400" spc="-15" dirty="0">
                <a:latin typeface="Calibri"/>
                <a:cs typeface="Calibri"/>
              </a:rPr>
              <a:t> </a:t>
            </a:r>
            <a:r>
              <a:rPr sz="2400" spc="-10" dirty="0">
                <a:latin typeface="Calibri"/>
                <a:cs typeface="Calibri"/>
              </a:rPr>
              <a:t>loops.</a:t>
            </a:r>
            <a:endParaRPr sz="2400">
              <a:latin typeface="Calibri"/>
              <a:cs typeface="Calibri"/>
            </a:endParaRPr>
          </a:p>
          <a:p>
            <a:pPr marL="12700" marR="7620" algn="just">
              <a:lnSpc>
                <a:spcPct val="100000"/>
              </a:lnSpc>
              <a:buSzPct val="95833"/>
              <a:buFont typeface="Wingdings"/>
              <a:buChar char=""/>
              <a:tabLst>
                <a:tab pos="255904" algn="l"/>
              </a:tabLst>
            </a:pPr>
            <a:r>
              <a:rPr sz="2400" spc="-5" dirty="0">
                <a:latin typeface="Calibri"/>
                <a:cs typeface="Calibri"/>
              </a:rPr>
              <a:t>Since </a:t>
            </a:r>
            <a:r>
              <a:rPr sz="2400" spc="-10" dirty="0">
                <a:latin typeface="Calibri"/>
                <a:cs typeface="Calibri"/>
              </a:rPr>
              <a:t>there </a:t>
            </a:r>
            <a:r>
              <a:rPr sz="2400" dirty="0">
                <a:latin typeface="Calibri"/>
                <a:cs typeface="Calibri"/>
              </a:rPr>
              <a:t>is </a:t>
            </a:r>
            <a:r>
              <a:rPr sz="2400" spc="-5" dirty="0">
                <a:latin typeface="Calibri"/>
                <a:cs typeface="Calibri"/>
              </a:rPr>
              <a:t>no </a:t>
            </a:r>
            <a:r>
              <a:rPr sz="2400" dirty="0">
                <a:latin typeface="Calibri"/>
                <a:cs typeface="Calibri"/>
              </a:rPr>
              <a:t>z </a:t>
            </a:r>
            <a:r>
              <a:rPr sz="2400" spc="-10" dirty="0">
                <a:latin typeface="Calibri"/>
                <a:cs typeface="Calibri"/>
              </a:rPr>
              <a:t>component </a:t>
            </a:r>
            <a:r>
              <a:rPr sz="2400" spc="-5" dirty="0">
                <a:latin typeface="Calibri"/>
                <a:cs typeface="Calibri"/>
              </a:rPr>
              <a:t>of </a:t>
            </a:r>
            <a:r>
              <a:rPr sz="2400" dirty="0">
                <a:latin typeface="Calibri"/>
                <a:cs typeface="Calibri"/>
              </a:rPr>
              <a:t>the </a:t>
            </a:r>
            <a:r>
              <a:rPr sz="2400" spc="-5" dirty="0">
                <a:latin typeface="Calibri"/>
                <a:cs typeface="Calibri"/>
              </a:rPr>
              <a:t>magnetic field, such </a:t>
            </a:r>
            <a:r>
              <a:rPr sz="2400" dirty="0">
                <a:latin typeface="Calibri"/>
                <a:cs typeface="Calibri"/>
              </a:rPr>
              <a:t> </a:t>
            </a:r>
            <a:r>
              <a:rPr sz="2400" spc="-5" dirty="0">
                <a:latin typeface="Calibri"/>
                <a:cs typeface="Calibri"/>
              </a:rPr>
              <a:t>loops </a:t>
            </a:r>
            <a:r>
              <a:rPr sz="2400" spc="-10" dirty="0">
                <a:latin typeface="Calibri"/>
                <a:cs typeface="Calibri"/>
              </a:rPr>
              <a:t>must </a:t>
            </a:r>
            <a:r>
              <a:rPr sz="2400" spc="-5" dirty="0">
                <a:latin typeface="Calibri"/>
                <a:cs typeface="Calibri"/>
              </a:rPr>
              <a:t>lie </a:t>
            </a:r>
            <a:r>
              <a:rPr sz="2400" dirty="0">
                <a:latin typeface="Calibri"/>
                <a:cs typeface="Calibri"/>
              </a:rPr>
              <a:t>in the </a:t>
            </a:r>
            <a:r>
              <a:rPr sz="2400" spc="-5" dirty="0">
                <a:latin typeface="Calibri"/>
                <a:cs typeface="Calibri"/>
              </a:rPr>
              <a:t>x-y plane. </a:t>
            </a:r>
            <a:r>
              <a:rPr sz="2400" spc="-35" dirty="0">
                <a:latin typeface="Calibri"/>
                <a:cs typeface="Calibri"/>
              </a:rPr>
              <a:t>However, </a:t>
            </a:r>
            <a:r>
              <a:rPr sz="2400" dirty="0">
                <a:latin typeface="Calibri"/>
                <a:cs typeface="Calibri"/>
              </a:rPr>
              <a:t>a </a:t>
            </a:r>
            <a:r>
              <a:rPr sz="2400" spc="-5" dirty="0">
                <a:latin typeface="Calibri"/>
                <a:cs typeface="Calibri"/>
              </a:rPr>
              <a:t>loop </a:t>
            </a:r>
            <a:r>
              <a:rPr sz="2400" dirty="0">
                <a:latin typeface="Calibri"/>
                <a:cs typeface="Calibri"/>
              </a:rPr>
              <a:t>in the </a:t>
            </a:r>
            <a:r>
              <a:rPr sz="2400" spc="-5" dirty="0">
                <a:latin typeface="Calibri"/>
                <a:cs typeface="Calibri"/>
              </a:rPr>
              <a:t>x-y </a:t>
            </a:r>
            <a:r>
              <a:rPr sz="2400" spc="-10" dirty="0">
                <a:latin typeface="Calibri"/>
                <a:cs typeface="Calibri"/>
              </a:rPr>
              <a:t>plane, </a:t>
            </a:r>
            <a:r>
              <a:rPr sz="2400" spc="-530" dirty="0">
                <a:latin typeface="Calibri"/>
                <a:cs typeface="Calibri"/>
              </a:rPr>
              <a:t> </a:t>
            </a:r>
            <a:r>
              <a:rPr sz="2400" spc="-10" dirty="0">
                <a:latin typeface="Calibri"/>
                <a:cs typeface="Calibri"/>
              </a:rPr>
              <a:t>according</a:t>
            </a:r>
            <a:r>
              <a:rPr sz="2400" spc="-25" dirty="0">
                <a:latin typeface="Calibri"/>
                <a:cs typeface="Calibri"/>
              </a:rPr>
              <a:t> </a:t>
            </a:r>
            <a:r>
              <a:rPr sz="2400" spc="-15" dirty="0">
                <a:latin typeface="Calibri"/>
                <a:cs typeface="Calibri"/>
              </a:rPr>
              <a:t>to</a:t>
            </a:r>
            <a:r>
              <a:rPr sz="2400" spc="-10" dirty="0">
                <a:latin typeface="Calibri"/>
                <a:cs typeface="Calibri"/>
              </a:rPr>
              <a:t> </a:t>
            </a:r>
            <a:r>
              <a:rPr sz="2400" spc="-25" dirty="0">
                <a:latin typeface="Calibri"/>
                <a:cs typeface="Calibri"/>
              </a:rPr>
              <a:t>Ampere’s</a:t>
            </a:r>
            <a:r>
              <a:rPr sz="2400" spc="-15" dirty="0">
                <a:latin typeface="Calibri"/>
                <a:cs typeface="Calibri"/>
              </a:rPr>
              <a:t> </a:t>
            </a:r>
            <a:r>
              <a:rPr sz="2400" spc="-55" dirty="0">
                <a:latin typeface="Calibri"/>
                <a:cs typeface="Calibri"/>
              </a:rPr>
              <a:t>law,</a:t>
            </a:r>
            <a:r>
              <a:rPr sz="2400" spc="-30" dirty="0">
                <a:latin typeface="Calibri"/>
                <a:cs typeface="Calibri"/>
              </a:rPr>
              <a:t> </a:t>
            </a:r>
            <a:r>
              <a:rPr sz="2400" dirty="0">
                <a:latin typeface="Calibri"/>
                <a:cs typeface="Calibri"/>
              </a:rPr>
              <a:t>implies</a:t>
            </a:r>
            <a:r>
              <a:rPr sz="2400" spc="-20" dirty="0">
                <a:latin typeface="Calibri"/>
                <a:cs typeface="Calibri"/>
              </a:rPr>
              <a:t> </a:t>
            </a:r>
            <a:r>
              <a:rPr sz="2400" dirty="0">
                <a:latin typeface="Calibri"/>
                <a:cs typeface="Calibri"/>
              </a:rPr>
              <a:t>an</a:t>
            </a:r>
            <a:r>
              <a:rPr sz="2400" spc="-5" dirty="0">
                <a:latin typeface="Calibri"/>
                <a:cs typeface="Calibri"/>
              </a:rPr>
              <a:t> </a:t>
            </a:r>
            <a:r>
              <a:rPr sz="2400" spc="-10" dirty="0">
                <a:latin typeface="Calibri"/>
                <a:cs typeface="Calibri"/>
              </a:rPr>
              <a:t>axial current.</a:t>
            </a:r>
            <a:endParaRPr sz="2400">
              <a:latin typeface="Calibri"/>
              <a:cs typeface="Calibri"/>
            </a:endParaRPr>
          </a:p>
          <a:p>
            <a:pPr marL="12700" marR="5080" algn="just">
              <a:lnSpc>
                <a:spcPct val="100000"/>
              </a:lnSpc>
              <a:spcBef>
                <a:spcPts val="5"/>
              </a:spcBef>
              <a:buSzPct val="95833"/>
              <a:buFont typeface="Wingdings"/>
              <a:buChar char=""/>
              <a:tabLst>
                <a:tab pos="255904" algn="l"/>
              </a:tabLst>
            </a:pPr>
            <a:r>
              <a:rPr sz="2400" spc="-5" dirty="0">
                <a:latin typeface="Calibri"/>
                <a:cs typeface="Calibri"/>
              </a:rPr>
              <a:t>If </a:t>
            </a:r>
            <a:r>
              <a:rPr sz="2400" spc="-10" dirty="0">
                <a:latin typeface="Calibri"/>
                <a:cs typeface="Calibri"/>
              </a:rPr>
              <a:t>there </a:t>
            </a:r>
            <a:r>
              <a:rPr sz="2400" dirty="0">
                <a:latin typeface="Calibri"/>
                <a:cs typeface="Calibri"/>
              </a:rPr>
              <a:t>is </a:t>
            </a:r>
            <a:r>
              <a:rPr sz="2400" spc="-5" dirty="0">
                <a:latin typeface="Calibri"/>
                <a:cs typeface="Calibri"/>
              </a:rPr>
              <a:t>no </a:t>
            </a:r>
            <a:r>
              <a:rPr sz="2400" dirty="0">
                <a:latin typeface="Calibri"/>
                <a:cs typeface="Calibri"/>
              </a:rPr>
              <a:t>inner </a:t>
            </a:r>
            <a:r>
              <a:rPr sz="2400" spc="-30" dirty="0">
                <a:latin typeface="Calibri"/>
                <a:cs typeface="Calibri"/>
              </a:rPr>
              <a:t>conductor, </a:t>
            </a:r>
            <a:r>
              <a:rPr sz="2400" spc="-10" dirty="0">
                <a:latin typeface="Calibri"/>
                <a:cs typeface="Calibri"/>
              </a:rPr>
              <a:t>there </a:t>
            </a:r>
            <a:r>
              <a:rPr sz="2400" spc="-5" dirty="0">
                <a:latin typeface="Calibri"/>
                <a:cs typeface="Calibri"/>
              </a:rPr>
              <a:t>cannot be </a:t>
            </a:r>
            <a:r>
              <a:rPr sz="2400" dirty="0">
                <a:latin typeface="Calibri"/>
                <a:cs typeface="Calibri"/>
              </a:rPr>
              <a:t>a </a:t>
            </a:r>
            <a:r>
              <a:rPr sz="2400" spc="-10" dirty="0">
                <a:latin typeface="Calibri"/>
                <a:cs typeface="Calibri"/>
              </a:rPr>
              <a:t>real current. </a:t>
            </a:r>
            <a:r>
              <a:rPr sz="2400" spc="-5" dirty="0">
                <a:latin typeface="Calibri"/>
                <a:cs typeface="Calibri"/>
              </a:rPr>
              <a:t> The only other</a:t>
            </a:r>
            <a:r>
              <a:rPr sz="2400" spc="-15" dirty="0">
                <a:latin typeface="Calibri"/>
                <a:cs typeface="Calibri"/>
              </a:rPr>
              <a:t> </a:t>
            </a:r>
            <a:r>
              <a:rPr sz="2400" spc="-5" dirty="0">
                <a:latin typeface="Calibri"/>
                <a:cs typeface="Calibri"/>
              </a:rPr>
              <a:t>possibility</a:t>
            </a:r>
            <a:r>
              <a:rPr sz="2400" spc="10" dirty="0">
                <a:latin typeface="Calibri"/>
                <a:cs typeface="Calibri"/>
              </a:rPr>
              <a:t> </a:t>
            </a:r>
            <a:r>
              <a:rPr sz="2400" dirty="0">
                <a:latin typeface="Calibri"/>
                <a:cs typeface="Calibri"/>
              </a:rPr>
              <a:t>then</a:t>
            </a:r>
            <a:r>
              <a:rPr sz="2400" spc="-20"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a</a:t>
            </a:r>
            <a:r>
              <a:rPr sz="2400" spc="-10" dirty="0">
                <a:latin typeface="Calibri"/>
                <a:cs typeface="Calibri"/>
              </a:rPr>
              <a:t> </a:t>
            </a:r>
            <a:r>
              <a:rPr sz="2400" spc="-5" dirty="0">
                <a:latin typeface="Calibri"/>
                <a:cs typeface="Calibri"/>
              </a:rPr>
              <a:t>displacement</a:t>
            </a:r>
            <a:r>
              <a:rPr sz="2400" spc="-15" dirty="0">
                <a:latin typeface="Calibri"/>
                <a:cs typeface="Calibri"/>
              </a:rPr>
              <a:t> </a:t>
            </a:r>
            <a:r>
              <a:rPr sz="2400" spc="-10" dirty="0">
                <a:latin typeface="Calibri"/>
                <a:cs typeface="Calibri"/>
              </a:rPr>
              <a:t>current.</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24</a:t>
            </a:fld>
            <a:endParaRPr sz="1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1385061"/>
            <a:ext cx="6733540" cy="2220595"/>
          </a:xfrm>
          <a:prstGeom prst="rect">
            <a:avLst/>
          </a:prstGeom>
        </p:spPr>
        <p:txBody>
          <a:bodyPr vert="horz" wrap="square" lIns="0" tIns="12700" rIns="0" bIns="0" rtlCol="0">
            <a:spAutoFit/>
          </a:bodyPr>
          <a:lstStyle/>
          <a:p>
            <a:pPr marL="12700" marR="112395" algn="just">
              <a:lnSpc>
                <a:spcPct val="100000"/>
              </a:lnSpc>
              <a:spcBef>
                <a:spcPts val="100"/>
              </a:spcBef>
              <a:buSzPct val="95833"/>
              <a:buFont typeface="Wingdings"/>
              <a:buChar char=""/>
              <a:tabLst>
                <a:tab pos="255904" algn="l"/>
              </a:tabLst>
            </a:pPr>
            <a:r>
              <a:rPr sz="2400" spc="-35" dirty="0">
                <a:latin typeface="Calibri"/>
                <a:cs typeface="Calibri"/>
              </a:rPr>
              <a:t>However, </a:t>
            </a:r>
            <a:r>
              <a:rPr sz="2400" dirty="0">
                <a:latin typeface="Calibri"/>
                <a:cs typeface="Calibri"/>
              </a:rPr>
              <a:t>an </a:t>
            </a:r>
            <a:r>
              <a:rPr sz="2400" spc="-10" dirty="0">
                <a:latin typeface="Calibri"/>
                <a:cs typeface="Calibri"/>
              </a:rPr>
              <a:t>axial </a:t>
            </a:r>
            <a:r>
              <a:rPr sz="2400" spc="-5" dirty="0">
                <a:latin typeface="Calibri"/>
                <a:cs typeface="Calibri"/>
              </a:rPr>
              <a:t>displacement </a:t>
            </a:r>
            <a:r>
              <a:rPr sz="2400" spc="-10" dirty="0">
                <a:latin typeface="Calibri"/>
                <a:cs typeface="Calibri"/>
              </a:rPr>
              <a:t>current requires </a:t>
            </a:r>
            <a:r>
              <a:rPr sz="2400" dirty="0">
                <a:latin typeface="Calibri"/>
                <a:cs typeface="Calibri"/>
              </a:rPr>
              <a:t>an </a:t>
            </a:r>
            <a:r>
              <a:rPr sz="2400" spc="-530" dirty="0">
                <a:latin typeface="Calibri"/>
                <a:cs typeface="Calibri"/>
              </a:rPr>
              <a:t> </a:t>
            </a:r>
            <a:r>
              <a:rPr sz="2400" spc="-10" dirty="0">
                <a:latin typeface="Calibri"/>
                <a:cs typeface="Calibri"/>
              </a:rPr>
              <a:t>axial component </a:t>
            </a:r>
            <a:r>
              <a:rPr sz="2400" spc="-5" dirty="0">
                <a:latin typeface="Calibri"/>
                <a:cs typeface="Calibri"/>
              </a:rPr>
              <a:t>of </a:t>
            </a:r>
            <a:r>
              <a:rPr sz="2400" dirty="0">
                <a:latin typeface="Calibri"/>
                <a:cs typeface="Calibri"/>
              </a:rPr>
              <a:t>the electric </a:t>
            </a:r>
            <a:r>
              <a:rPr sz="2400" spc="-5" dirty="0">
                <a:latin typeface="Calibri"/>
                <a:cs typeface="Calibri"/>
              </a:rPr>
              <a:t>field, </a:t>
            </a:r>
            <a:r>
              <a:rPr sz="2400" dirty="0">
                <a:latin typeface="Calibri"/>
                <a:cs typeface="Calibri"/>
              </a:rPr>
              <a:t>which is </a:t>
            </a:r>
            <a:r>
              <a:rPr sz="2400" spc="-25" dirty="0">
                <a:latin typeface="Calibri"/>
                <a:cs typeface="Calibri"/>
              </a:rPr>
              <a:t>zero </a:t>
            </a:r>
            <a:r>
              <a:rPr sz="2400" spc="-20" dirty="0">
                <a:latin typeface="Calibri"/>
                <a:cs typeface="Calibri"/>
              </a:rPr>
              <a:t>for </a:t>
            </a:r>
            <a:r>
              <a:rPr sz="2400" spc="-530" dirty="0">
                <a:latin typeface="Calibri"/>
                <a:cs typeface="Calibri"/>
              </a:rPr>
              <a:t> </a:t>
            </a:r>
            <a:r>
              <a:rPr sz="2400" dirty="0">
                <a:latin typeface="Calibri"/>
                <a:cs typeface="Calibri"/>
              </a:rPr>
              <a:t>the</a:t>
            </a:r>
            <a:r>
              <a:rPr sz="2400" spc="-20" dirty="0">
                <a:latin typeface="Calibri"/>
                <a:cs typeface="Calibri"/>
              </a:rPr>
              <a:t> </a:t>
            </a:r>
            <a:r>
              <a:rPr sz="2400" spc="-5" dirty="0">
                <a:latin typeface="Calibri"/>
                <a:cs typeface="Calibri"/>
              </a:rPr>
              <a:t>TEM</a:t>
            </a:r>
            <a:r>
              <a:rPr sz="2400" spc="-10" dirty="0">
                <a:latin typeface="Calibri"/>
                <a:cs typeface="Calibri"/>
              </a:rPr>
              <a:t> </a:t>
            </a:r>
            <a:r>
              <a:rPr sz="2400" dirty="0">
                <a:latin typeface="Calibri"/>
                <a:cs typeface="Calibri"/>
              </a:rPr>
              <a:t>mode.</a:t>
            </a:r>
            <a:endParaRPr sz="2400">
              <a:latin typeface="Calibri"/>
              <a:cs typeface="Calibri"/>
            </a:endParaRPr>
          </a:p>
          <a:p>
            <a:pPr marL="12700" marR="5080">
              <a:lnSpc>
                <a:spcPct val="100000"/>
              </a:lnSpc>
              <a:buSzPct val="95833"/>
              <a:buFont typeface="Wingdings"/>
              <a:buChar char=""/>
              <a:tabLst>
                <a:tab pos="255904" algn="l"/>
              </a:tabLst>
            </a:pPr>
            <a:r>
              <a:rPr sz="2400" spc="-5" dirty="0">
                <a:latin typeface="Calibri"/>
                <a:cs typeface="Calibri"/>
              </a:rPr>
              <a:t>Thus TEM </a:t>
            </a:r>
            <a:r>
              <a:rPr sz="2400" dirty="0">
                <a:latin typeface="Calibri"/>
                <a:cs typeface="Calibri"/>
              </a:rPr>
              <a:t>mode </a:t>
            </a:r>
            <a:r>
              <a:rPr sz="2400" spc="-5" dirty="0">
                <a:latin typeface="Calibri"/>
                <a:cs typeface="Calibri"/>
              </a:rPr>
              <a:t>cannot </a:t>
            </a:r>
            <a:r>
              <a:rPr sz="2400" spc="-15" dirty="0">
                <a:latin typeface="Calibri"/>
                <a:cs typeface="Calibri"/>
              </a:rPr>
              <a:t>exist </a:t>
            </a:r>
            <a:r>
              <a:rPr sz="2400" dirty="0">
                <a:latin typeface="Calibri"/>
                <a:cs typeface="Calibri"/>
              </a:rPr>
              <a:t>in a </a:t>
            </a:r>
            <a:r>
              <a:rPr sz="2400" spc="-10" dirty="0">
                <a:latin typeface="Calibri"/>
                <a:cs typeface="Calibri"/>
              </a:rPr>
              <a:t>hollow </a:t>
            </a:r>
            <a:r>
              <a:rPr sz="2400" spc="-35" dirty="0">
                <a:latin typeface="Calibri"/>
                <a:cs typeface="Calibri"/>
              </a:rPr>
              <a:t>conductor. </a:t>
            </a:r>
            <a:r>
              <a:rPr sz="2400" spc="-30" dirty="0">
                <a:latin typeface="Calibri"/>
                <a:cs typeface="Calibri"/>
              </a:rPr>
              <a:t> </a:t>
            </a:r>
            <a:r>
              <a:rPr sz="2400" spc="-15" dirty="0">
                <a:latin typeface="Calibri"/>
                <a:cs typeface="Calibri"/>
              </a:rPr>
              <a:t>(for </a:t>
            </a:r>
            <a:r>
              <a:rPr sz="2400" dirty="0">
                <a:latin typeface="Calibri"/>
                <a:cs typeface="Calibri"/>
              </a:rPr>
              <a:t>the </a:t>
            </a:r>
            <a:r>
              <a:rPr sz="2400" spc="-10" dirty="0">
                <a:latin typeface="Calibri"/>
                <a:cs typeface="Calibri"/>
              </a:rPr>
              <a:t>parallel </a:t>
            </a:r>
            <a:r>
              <a:rPr sz="2400" spc="-15" dirty="0">
                <a:latin typeface="Calibri"/>
                <a:cs typeface="Calibri"/>
              </a:rPr>
              <a:t>plate </a:t>
            </a:r>
            <a:r>
              <a:rPr sz="2400" spc="-10" dirty="0">
                <a:latin typeface="Calibri"/>
                <a:cs typeface="Calibri"/>
              </a:rPr>
              <a:t>waveguides, </a:t>
            </a:r>
            <a:r>
              <a:rPr sz="2400" dirty="0">
                <a:latin typeface="Calibri"/>
                <a:cs typeface="Calibri"/>
              </a:rPr>
              <a:t>this </a:t>
            </a:r>
            <a:r>
              <a:rPr sz="2400" spc="-10" dirty="0">
                <a:latin typeface="Calibri"/>
                <a:cs typeface="Calibri"/>
              </a:rPr>
              <a:t>restriction </a:t>
            </a:r>
            <a:r>
              <a:rPr sz="2400" spc="-5" dirty="0">
                <a:latin typeface="Calibri"/>
                <a:cs typeface="Calibri"/>
              </a:rPr>
              <a:t>does </a:t>
            </a:r>
            <a:r>
              <a:rPr sz="2400" spc="-530" dirty="0">
                <a:latin typeface="Calibri"/>
                <a:cs typeface="Calibri"/>
              </a:rPr>
              <a:t> </a:t>
            </a:r>
            <a:r>
              <a:rPr sz="2400" spc="-5" dirty="0">
                <a:latin typeface="Calibri"/>
                <a:cs typeface="Calibri"/>
              </a:rPr>
              <a:t>not</a:t>
            </a:r>
            <a:r>
              <a:rPr sz="2400" spc="-30" dirty="0">
                <a:latin typeface="Calibri"/>
                <a:cs typeface="Calibri"/>
              </a:rPr>
              <a:t> </a:t>
            </a:r>
            <a:r>
              <a:rPr sz="2400" dirty="0">
                <a:latin typeface="Calibri"/>
                <a:cs typeface="Calibri"/>
              </a:rPr>
              <a:t>apply</a:t>
            </a:r>
            <a:r>
              <a:rPr sz="2400" spc="-10" dirty="0">
                <a:latin typeface="Calibri"/>
                <a:cs typeface="Calibri"/>
              </a:rPr>
              <a:t> </a:t>
            </a:r>
            <a:r>
              <a:rPr sz="2400" dirty="0">
                <a:latin typeface="Calibri"/>
                <a:cs typeface="Calibri"/>
              </a:rPr>
              <a:t>as</a:t>
            </a:r>
            <a:r>
              <a:rPr sz="2400" spc="-5" dirty="0">
                <a:latin typeface="Calibri"/>
                <a:cs typeface="Calibri"/>
              </a:rPr>
              <a:t> </a:t>
            </a:r>
            <a:r>
              <a:rPr sz="2400" dirty="0">
                <a:latin typeface="Calibri"/>
                <a:cs typeface="Calibri"/>
              </a:rPr>
              <a:t>the </a:t>
            </a:r>
            <a:r>
              <a:rPr sz="2400" spc="-5" dirty="0">
                <a:latin typeface="Calibri"/>
                <a:cs typeface="Calibri"/>
              </a:rPr>
              <a:t>field </a:t>
            </a:r>
            <a:r>
              <a:rPr sz="2400" dirty="0">
                <a:latin typeface="Calibri"/>
                <a:cs typeface="Calibri"/>
              </a:rPr>
              <a:t>lines </a:t>
            </a:r>
            <a:r>
              <a:rPr sz="2400" spc="-5" dirty="0">
                <a:latin typeface="Calibri"/>
                <a:cs typeface="Calibri"/>
              </a:rPr>
              <a:t>close</a:t>
            </a:r>
            <a:r>
              <a:rPr sz="2400" spc="-10" dirty="0">
                <a:latin typeface="Calibri"/>
                <a:cs typeface="Calibri"/>
              </a:rPr>
              <a:t> </a:t>
            </a:r>
            <a:r>
              <a:rPr sz="2400" spc="-15" dirty="0">
                <a:latin typeface="Calibri"/>
                <a:cs typeface="Calibri"/>
              </a:rPr>
              <a:t>at</a:t>
            </a:r>
            <a:r>
              <a:rPr sz="2400" spc="-20" dirty="0">
                <a:latin typeface="Calibri"/>
                <a:cs typeface="Calibri"/>
              </a:rPr>
              <a:t> </a:t>
            </a:r>
            <a:r>
              <a:rPr sz="2400" spc="-25" dirty="0">
                <a:latin typeface="Calibri"/>
                <a:cs typeface="Calibri"/>
              </a:rPr>
              <a:t>infinity.)</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25</a:t>
            </a:fld>
            <a:endParaRPr sz="1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3585" y="211328"/>
            <a:ext cx="3576320" cy="452120"/>
          </a:xfrm>
          <a:prstGeom prst="rect">
            <a:avLst/>
          </a:prstGeom>
        </p:spPr>
        <p:txBody>
          <a:bodyPr vert="horz" wrap="square" lIns="0" tIns="12065" rIns="0" bIns="0" rtlCol="0">
            <a:spAutoFit/>
          </a:bodyPr>
          <a:lstStyle/>
          <a:p>
            <a:pPr marL="12700">
              <a:lnSpc>
                <a:spcPct val="100000"/>
              </a:lnSpc>
              <a:spcBef>
                <a:spcPts val="95"/>
              </a:spcBef>
            </a:pPr>
            <a:r>
              <a:rPr spc="-10" dirty="0"/>
              <a:t>Guided</a:t>
            </a:r>
            <a:r>
              <a:rPr spc="-25" dirty="0"/>
              <a:t> Wavelength</a:t>
            </a:r>
            <a:r>
              <a:rPr spc="25" dirty="0"/>
              <a:t> </a:t>
            </a:r>
            <a:r>
              <a:rPr spc="-5" dirty="0"/>
              <a:t>(λg)</a:t>
            </a:r>
          </a:p>
        </p:txBody>
      </p:sp>
      <p:sp>
        <p:nvSpPr>
          <p:cNvPr id="4" name="object 4"/>
          <p:cNvSpPr txBox="1"/>
          <p:nvPr/>
        </p:nvSpPr>
        <p:spPr>
          <a:xfrm>
            <a:off x="777240" y="1873122"/>
            <a:ext cx="7056755" cy="4049395"/>
          </a:xfrm>
          <a:prstGeom prst="rect">
            <a:avLst/>
          </a:prstGeom>
        </p:spPr>
        <p:txBody>
          <a:bodyPr vert="horz" wrap="square" lIns="0" tIns="12700" rIns="0" bIns="0" rtlCol="0">
            <a:spAutoFit/>
          </a:bodyPr>
          <a:lstStyle/>
          <a:p>
            <a:pPr marL="76200" marR="66675" algn="just">
              <a:lnSpc>
                <a:spcPct val="100000"/>
              </a:lnSpc>
              <a:spcBef>
                <a:spcPts val="100"/>
              </a:spcBef>
            </a:pPr>
            <a:r>
              <a:rPr sz="2400" dirty="0">
                <a:latin typeface="Calibri"/>
                <a:cs typeface="Calibri"/>
              </a:rPr>
              <a:t>Guided </a:t>
            </a:r>
            <a:r>
              <a:rPr sz="2400" spc="-20" dirty="0">
                <a:latin typeface="Calibri"/>
                <a:cs typeface="Calibri"/>
              </a:rPr>
              <a:t>Wavelength </a:t>
            </a:r>
            <a:r>
              <a:rPr sz="2400" spc="-5" dirty="0">
                <a:latin typeface="Calibri"/>
                <a:cs typeface="Calibri"/>
              </a:rPr>
              <a:t>(λg): It </a:t>
            </a:r>
            <a:r>
              <a:rPr sz="2400" dirty="0">
                <a:latin typeface="Calibri"/>
                <a:cs typeface="Calibri"/>
              </a:rPr>
              <a:t>is </a:t>
            </a:r>
            <a:r>
              <a:rPr sz="2400" spc="-5" dirty="0">
                <a:latin typeface="Calibri"/>
                <a:cs typeface="Calibri"/>
              </a:rPr>
              <a:t>defined </a:t>
            </a:r>
            <a:r>
              <a:rPr sz="2400" dirty="0">
                <a:latin typeface="Calibri"/>
                <a:cs typeface="Calibri"/>
              </a:rPr>
              <a:t>as the </a:t>
            </a:r>
            <a:r>
              <a:rPr sz="2400" spc="-10" dirty="0">
                <a:latin typeface="Calibri"/>
                <a:cs typeface="Calibri"/>
              </a:rPr>
              <a:t>distance </a:t>
            </a:r>
            <a:r>
              <a:rPr sz="2400" spc="-5" dirty="0">
                <a:latin typeface="Calibri"/>
                <a:cs typeface="Calibri"/>
              </a:rPr>
              <a:t> </a:t>
            </a:r>
            <a:r>
              <a:rPr sz="2400" spc="-15" dirty="0">
                <a:latin typeface="Calibri"/>
                <a:cs typeface="Calibri"/>
              </a:rPr>
              <a:t>travelled </a:t>
            </a:r>
            <a:r>
              <a:rPr sz="2400" spc="-10" dirty="0">
                <a:latin typeface="Calibri"/>
                <a:cs typeface="Calibri"/>
              </a:rPr>
              <a:t>by </a:t>
            </a:r>
            <a:r>
              <a:rPr sz="2400" dirty="0">
                <a:latin typeface="Calibri"/>
                <a:cs typeface="Calibri"/>
              </a:rPr>
              <a:t>the </a:t>
            </a:r>
            <a:r>
              <a:rPr sz="2400" spc="-25" dirty="0">
                <a:latin typeface="Calibri"/>
                <a:cs typeface="Calibri"/>
              </a:rPr>
              <a:t>wave </a:t>
            </a:r>
            <a:r>
              <a:rPr sz="2400" dirty="0">
                <a:latin typeface="Calibri"/>
                <a:cs typeface="Calibri"/>
              </a:rPr>
              <a:t>in </a:t>
            </a:r>
            <a:r>
              <a:rPr sz="2400" spc="-10" dirty="0">
                <a:latin typeface="Calibri"/>
                <a:cs typeface="Calibri"/>
              </a:rPr>
              <a:t>order </a:t>
            </a:r>
            <a:r>
              <a:rPr sz="2400" spc="-15" dirty="0">
                <a:latin typeface="Calibri"/>
                <a:cs typeface="Calibri"/>
              </a:rPr>
              <a:t>to </a:t>
            </a:r>
            <a:r>
              <a:rPr sz="2400" spc="-10" dirty="0">
                <a:latin typeface="Calibri"/>
                <a:cs typeface="Calibri"/>
              </a:rPr>
              <a:t>undergo </a:t>
            </a:r>
            <a:r>
              <a:rPr sz="2400" dirty="0">
                <a:latin typeface="Calibri"/>
                <a:cs typeface="Calibri"/>
              </a:rPr>
              <a:t>a </a:t>
            </a:r>
            <a:r>
              <a:rPr sz="2400" spc="-5" dirty="0">
                <a:latin typeface="Calibri"/>
                <a:cs typeface="Calibri"/>
              </a:rPr>
              <a:t>phase shift </a:t>
            </a:r>
            <a:r>
              <a:rPr sz="2400" dirty="0">
                <a:latin typeface="Calibri"/>
                <a:cs typeface="Calibri"/>
              </a:rPr>
              <a:t> </a:t>
            </a:r>
            <a:r>
              <a:rPr sz="2400" spc="-5" dirty="0">
                <a:latin typeface="Calibri"/>
                <a:cs typeface="Calibri"/>
              </a:rPr>
              <a:t>of</a:t>
            </a:r>
            <a:r>
              <a:rPr sz="2400" spc="-20" dirty="0">
                <a:latin typeface="Calibri"/>
                <a:cs typeface="Calibri"/>
              </a:rPr>
              <a:t> </a:t>
            </a:r>
            <a:r>
              <a:rPr sz="2400" spc="-5" dirty="0">
                <a:latin typeface="Calibri"/>
                <a:cs typeface="Calibri"/>
              </a:rPr>
              <a:t>2π</a:t>
            </a:r>
            <a:r>
              <a:rPr sz="2400" dirty="0">
                <a:latin typeface="Calibri"/>
                <a:cs typeface="Calibri"/>
              </a:rPr>
              <a:t> </a:t>
            </a:r>
            <a:r>
              <a:rPr sz="2400" spc="-10" dirty="0">
                <a:latin typeface="Calibri"/>
                <a:cs typeface="Calibri"/>
              </a:rPr>
              <a:t>radians.</a:t>
            </a:r>
            <a:endParaRPr sz="2400">
              <a:latin typeface="Calibri"/>
              <a:cs typeface="Calibri"/>
            </a:endParaRPr>
          </a:p>
          <a:p>
            <a:pPr marL="76200" marR="67310" algn="just">
              <a:lnSpc>
                <a:spcPct val="100000"/>
              </a:lnSpc>
              <a:buFont typeface="Wingdings"/>
              <a:buChar char=""/>
              <a:tabLst>
                <a:tab pos="387985" algn="l"/>
              </a:tabLst>
            </a:pPr>
            <a:r>
              <a:rPr sz="2400" spc="-5" dirty="0">
                <a:latin typeface="Calibri"/>
                <a:cs typeface="Calibri"/>
              </a:rPr>
              <a:t>It</a:t>
            </a:r>
            <a:r>
              <a:rPr sz="2400" dirty="0">
                <a:latin typeface="Calibri"/>
                <a:cs typeface="Calibri"/>
              </a:rPr>
              <a:t> is</a:t>
            </a:r>
            <a:r>
              <a:rPr sz="2400" spc="5" dirty="0">
                <a:latin typeface="Calibri"/>
                <a:cs typeface="Calibri"/>
              </a:rPr>
              <a:t> </a:t>
            </a:r>
            <a:r>
              <a:rPr sz="2400" spc="-15" dirty="0">
                <a:latin typeface="Calibri"/>
                <a:cs typeface="Calibri"/>
              </a:rPr>
              <a:t>related</a:t>
            </a:r>
            <a:r>
              <a:rPr sz="2400" spc="-1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phase</a:t>
            </a:r>
            <a:r>
              <a:rPr sz="2400" spc="5" dirty="0">
                <a:latin typeface="Calibri"/>
                <a:cs typeface="Calibri"/>
              </a:rPr>
              <a:t> </a:t>
            </a:r>
            <a:r>
              <a:rPr sz="2400" spc="-15" dirty="0">
                <a:latin typeface="Calibri"/>
                <a:cs typeface="Calibri"/>
              </a:rPr>
              <a:t>constant</a:t>
            </a:r>
            <a:r>
              <a:rPr sz="2400" spc="-10" dirty="0">
                <a:latin typeface="Calibri"/>
                <a:cs typeface="Calibri"/>
              </a:rPr>
              <a:t> by</a:t>
            </a:r>
            <a:r>
              <a:rPr sz="2400" spc="525" dirty="0">
                <a:latin typeface="Calibri"/>
                <a:cs typeface="Calibri"/>
              </a:rPr>
              <a:t> </a:t>
            </a:r>
            <a:r>
              <a:rPr sz="2400" dirty="0">
                <a:latin typeface="Calibri"/>
                <a:cs typeface="Calibri"/>
              </a:rPr>
              <a:t>the</a:t>
            </a:r>
            <a:r>
              <a:rPr sz="2400" spc="540" dirty="0">
                <a:latin typeface="Calibri"/>
                <a:cs typeface="Calibri"/>
              </a:rPr>
              <a:t> </a:t>
            </a:r>
            <a:r>
              <a:rPr sz="2400" spc="-5" dirty="0">
                <a:latin typeface="Calibri"/>
                <a:cs typeface="Calibri"/>
              </a:rPr>
              <a:t>relation </a:t>
            </a:r>
            <a:r>
              <a:rPr sz="2400" dirty="0">
                <a:latin typeface="Calibri"/>
                <a:cs typeface="Calibri"/>
              </a:rPr>
              <a:t> λ</a:t>
            </a:r>
            <a:r>
              <a:rPr sz="1800" dirty="0">
                <a:latin typeface="Calibri"/>
                <a:cs typeface="Calibri"/>
              </a:rPr>
              <a:t>g</a:t>
            </a:r>
            <a:r>
              <a:rPr sz="2400" dirty="0">
                <a:latin typeface="Calibri"/>
                <a:cs typeface="Calibri"/>
              </a:rPr>
              <a:t>=2π/β the </a:t>
            </a:r>
            <a:r>
              <a:rPr sz="2400" spc="-15" dirty="0">
                <a:latin typeface="Calibri"/>
                <a:cs typeface="Calibri"/>
              </a:rPr>
              <a:t>wavelength </a:t>
            </a:r>
            <a:r>
              <a:rPr sz="2400" dirty="0">
                <a:latin typeface="Calibri"/>
                <a:cs typeface="Calibri"/>
              </a:rPr>
              <a:t>in the </a:t>
            </a:r>
            <a:r>
              <a:rPr sz="2400" spc="-10" dirty="0">
                <a:latin typeface="Calibri"/>
                <a:cs typeface="Calibri"/>
              </a:rPr>
              <a:t>waveguide </a:t>
            </a:r>
            <a:r>
              <a:rPr sz="2400" dirty="0">
                <a:latin typeface="Calibri"/>
                <a:cs typeface="Calibri"/>
              </a:rPr>
              <a:t>is </a:t>
            </a:r>
            <a:r>
              <a:rPr sz="2400" spc="-15" dirty="0">
                <a:latin typeface="Calibri"/>
                <a:cs typeface="Calibri"/>
              </a:rPr>
              <a:t>different </a:t>
            </a:r>
            <a:r>
              <a:rPr sz="2400" spc="-10" dirty="0">
                <a:latin typeface="Calibri"/>
                <a:cs typeface="Calibri"/>
              </a:rPr>
              <a:t> </a:t>
            </a:r>
            <a:r>
              <a:rPr sz="2400" spc="-15" dirty="0">
                <a:latin typeface="Calibri"/>
                <a:cs typeface="Calibri"/>
              </a:rPr>
              <a:t>from</a:t>
            </a:r>
            <a:r>
              <a:rPr sz="2400" spc="-35" dirty="0">
                <a:latin typeface="Calibri"/>
                <a:cs typeface="Calibri"/>
              </a:rPr>
              <a:t> </a:t>
            </a:r>
            <a:r>
              <a:rPr sz="2400" dirty="0">
                <a:latin typeface="Calibri"/>
                <a:cs typeface="Calibri"/>
              </a:rPr>
              <a:t>the </a:t>
            </a:r>
            <a:r>
              <a:rPr sz="2400" spc="-15" dirty="0">
                <a:latin typeface="Calibri"/>
                <a:cs typeface="Calibri"/>
              </a:rPr>
              <a:t>wavelength</a:t>
            </a:r>
            <a:r>
              <a:rPr sz="2400" spc="-30"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free</a:t>
            </a:r>
            <a:r>
              <a:rPr sz="2400" spc="5" dirty="0">
                <a:latin typeface="Calibri"/>
                <a:cs typeface="Calibri"/>
              </a:rPr>
              <a:t> </a:t>
            </a:r>
            <a:r>
              <a:rPr sz="2400" spc="-5" dirty="0">
                <a:latin typeface="Calibri"/>
                <a:cs typeface="Calibri"/>
              </a:rPr>
              <a:t>space.</a:t>
            </a:r>
            <a:endParaRPr sz="2400">
              <a:latin typeface="Calibri"/>
              <a:cs typeface="Calibri"/>
            </a:endParaRPr>
          </a:p>
          <a:p>
            <a:pPr marL="76200" marR="68580" algn="just">
              <a:lnSpc>
                <a:spcPct val="100000"/>
              </a:lnSpc>
              <a:buFont typeface="Wingdings"/>
              <a:buChar char=""/>
              <a:tabLst>
                <a:tab pos="319405" algn="l"/>
              </a:tabLst>
            </a:pPr>
            <a:r>
              <a:rPr sz="2400" dirty="0">
                <a:latin typeface="Calibri"/>
                <a:cs typeface="Calibri"/>
              </a:rPr>
              <a:t>Guide </a:t>
            </a:r>
            <a:r>
              <a:rPr sz="2400" spc="-15" dirty="0">
                <a:latin typeface="Calibri"/>
                <a:cs typeface="Calibri"/>
              </a:rPr>
              <a:t>wavelength </a:t>
            </a:r>
            <a:r>
              <a:rPr sz="2400" dirty="0">
                <a:latin typeface="Calibri"/>
                <a:cs typeface="Calibri"/>
              </a:rPr>
              <a:t>is </a:t>
            </a:r>
            <a:r>
              <a:rPr sz="2400" spc="-15" dirty="0">
                <a:latin typeface="Calibri"/>
                <a:cs typeface="Calibri"/>
              </a:rPr>
              <a:t>related to </a:t>
            </a:r>
            <a:r>
              <a:rPr sz="2400" spc="-10" dirty="0">
                <a:latin typeface="Calibri"/>
                <a:cs typeface="Calibri"/>
              </a:rPr>
              <a:t>free </a:t>
            </a:r>
            <a:r>
              <a:rPr sz="2400" spc="-5" dirty="0">
                <a:latin typeface="Calibri"/>
                <a:cs typeface="Calibri"/>
              </a:rPr>
              <a:t>space </a:t>
            </a:r>
            <a:r>
              <a:rPr sz="2400" spc="-15" dirty="0">
                <a:latin typeface="Calibri"/>
                <a:cs typeface="Calibri"/>
              </a:rPr>
              <a:t>wavelength </a:t>
            </a:r>
            <a:r>
              <a:rPr sz="2400" spc="-10" dirty="0">
                <a:latin typeface="Calibri"/>
                <a:cs typeface="Calibri"/>
              </a:rPr>
              <a:t> </a:t>
            </a:r>
            <a:r>
              <a:rPr sz="2400" dirty="0">
                <a:latin typeface="Calibri"/>
                <a:cs typeface="Calibri"/>
              </a:rPr>
              <a:t>λ0</a:t>
            </a:r>
            <a:r>
              <a:rPr sz="2400" spc="-25" dirty="0">
                <a:latin typeface="Calibri"/>
                <a:cs typeface="Calibri"/>
              </a:rPr>
              <a:t> </a:t>
            </a:r>
            <a:r>
              <a:rPr sz="2400" dirty="0">
                <a:latin typeface="Calibri"/>
                <a:cs typeface="Calibri"/>
              </a:rPr>
              <a:t>and</a:t>
            </a:r>
            <a:r>
              <a:rPr sz="2400" spc="-10" dirty="0">
                <a:latin typeface="Calibri"/>
                <a:cs typeface="Calibri"/>
              </a:rPr>
              <a:t> cut-off</a:t>
            </a:r>
            <a:r>
              <a:rPr sz="2400" spc="-5" dirty="0">
                <a:latin typeface="Calibri"/>
                <a:cs typeface="Calibri"/>
              </a:rPr>
              <a:t> </a:t>
            </a:r>
            <a:r>
              <a:rPr sz="2400" spc="-15" dirty="0">
                <a:latin typeface="Calibri"/>
                <a:cs typeface="Calibri"/>
              </a:rPr>
              <a:t>wavelength</a:t>
            </a:r>
            <a:endParaRPr sz="2400">
              <a:latin typeface="Calibri"/>
              <a:cs typeface="Calibri"/>
            </a:endParaRPr>
          </a:p>
          <a:p>
            <a:pPr marL="385445" indent="-309880" algn="just">
              <a:lnSpc>
                <a:spcPts val="2870"/>
              </a:lnSpc>
              <a:spcBef>
                <a:spcPts val="30"/>
              </a:spcBef>
              <a:buFont typeface="Wingdings"/>
              <a:buChar char=""/>
              <a:tabLst>
                <a:tab pos="386080" algn="l"/>
              </a:tabLst>
            </a:pPr>
            <a:r>
              <a:rPr sz="2400" dirty="0">
                <a:latin typeface="Calibri"/>
                <a:cs typeface="Calibri"/>
              </a:rPr>
              <a:t>λ</a:t>
            </a:r>
            <a:r>
              <a:rPr sz="1800" dirty="0">
                <a:latin typeface="Calibri"/>
                <a:cs typeface="Calibri"/>
              </a:rPr>
              <a:t>c</a:t>
            </a:r>
            <a:r>
              <a:rPr sz="1800" spc="110" dirty="0">
                <a:latin typeface="Calibri"/>
                <a:cs typeface="Calibri"/>
              </a:rPr>
              <a:t> </a:t>
            </a:r>
            <a:r>
              <a:rPr sz="2400" spc="-10" dirty="0">
                <a:latin typeface="Calibri"/>
                <a:cs typeface="Calibri"/>
              </a:rPr>
              <a:t>by</a:t>
            </a:r>
            <a:r>
              <a:rPr sz="2400" spc="110" dirty="0">
                <a:latin typeface="Calibri"/>
                <a:cs typeface="Calibri"/>
              </a:rPr>
              <a:t> </a:t>
            </a:r>
            <a:r>
              <a:rPr sz="2400" spc="-5" dirty="0">
                <a:latin typeface="Microsoft Sans Serif"/>
                <a:cs typeface="Microsoft Sans Serif"/>
              </a:rPr>
              <a:t>1/λ</a:t>
            </a:r>
            <a:r>
              <a:rPr sz="1600" spc="-5" dirty="0">
                <a:latin typeface="Microsoft Sans Serif"/>
                <a:cs typeface="Microsoft Sans Serif"/>
              </a:rPr>
              <a:t>g</a:t>
            </a:r>
            <a:r>
              <a:rPr sz="2400" spc="-7" baseline="24305" dirty="0">
                <a:latin typeface="Microsoft Sans Serif"/>
                <a:cs typeface="Microsoft Sans Serif"/>
              </a:rPr>
              <a:t>2</a:t>
            </a:r>
            <a:r>
              <a:rPr sz="2400" spc="-5" dirty="0">
                <a:latin typeface="Microsoft Sans Serif"/>
                <a:cs typeface="Microsoft Sans Serif"/>
              </a:rPr>
              <a:t>=1/λ</a:t>
            </a:r>
            <a:r>
              <a:rPr sz="1400" spc="-5" dirty="0">
                <a:latin typeface="Microsoft Sans Serif"/>
                <a:cs typeface="Microsoft Sans Serif"/>
              </a:rPr>
              <a:t>0</a:t>
            </a:r>
            <a:r>
              <a:rPr sz="2400" spc="-7" baseline="24305" dirty="0">
                <a:latin typeface="Microsoft Sans Serif"/>
                <a:cs typeface="Microsoft Sans Serif"/>
              </a:rPr>
              <a:t>2</a:t>
            </a:r>
            <a:r>
              <a:rPr sz="2400" spc="-5" dirty="0">
                <a:latin typeface="Microsoft Sans Serif"/>
                <a:cs typeface="Microsoft Sans Serif"/>
              </a:rPr>
              <a:t>-1/λ</a:t>
            </a:r>
            <a:r>
              <a:rPr sz="1800" spc="-5" dirty="0">
                <a:latin typeface="Microsoft Sans Serif"/>
                <a:cs typeface="Microsoft Sans Serif"/>
              </a:rPr>
              <a:t>c</a:t>
            </a:r>
            <a:r>
              <a:rPr sz="2400" spc="-7" baseline="24305" dirty="0">
                <a:latin typeface="Microsoft Sans Serif"/>
                <a:cs typeface="Microsoft Sans Serif"/>
              </a:rPr>
              <a:t>2</a:t>
            </a:r>
            <a:endParaRPr sz="2400" baseline="24305">
              <a:latin typeface="Microsoft Sans Serif"/>
              <a:cs typeface="Microsoft Sans Serif"/>
            </a:endParaRPr>
          </a:p>
          <a:p>
            <a:pPr marL="76200" marR="69215" algn="just">
              <a:lnSpc>
                <a:spcPts val="2880"/>
              </a:lnSpc>
              <a:spcBef>
                <a:spcPts val="80"/>
              </a:spcBef>
              <a:buFont typeface="Wingdings"/>
              <a:buChar char=""/>
              <a:tabLst>
                <a:tab pos="387985" algn="l"/>
              </a:tabLst>
            </a:pPr>
            <a:r>
              <a:rPr sz="2400" spc="-5" dirty="0">
                <a:latin typeface="Calibri"/>
                <a:cs typeface="Calibri"/>
              </a:rPr>
              <a:t>The</a:t>
            </a:r>
            <a:r>
              <a:rPr sz="2400" dirty="0">
                <a:latin typeface="Calibri"/>
                <a:cs typeface="Calibri"/>
              </a:rPr>
              <a:t> </a:t>
            </a:r>
            <a:r>
              <a:rPr sz="2400" spc="-10" dirty="0">
                <a:latin typeface="Calibri"/>
                <a:cs typeface="Calibri"/>
              </a:rPr>
              <a:t>above</a:t>
            </a:r>
            <a:r>
              <a:rPr sz="2400" spc="-5" dirty="0">
                <a:latin typeface="Calibri"/>
                <a:cs typeface="Calibri"/>
              </a:rPr>
              <a:t> equation</a:t>
            </a:r>
            <a:r>
              <a:rPr sz="2400" dirty="0">
                <a:latin typeface="Calibri"/>
                <a:cs typeface="Calibri"/>
              </a:rPr>
              <a:t> is</a:t>
            </a:r>
            <a:r>
              <a:rPr sz="2400" spc="5" dirty="0">
                <a:latin typeface="Calibri"/>
                <a:cs typeface="Calibri"/>
              </a:rPr>
              <a:t> </a:t>
            </a:r>
            <a:r>
              <a:rPr sz="2400" dirty="0">
                <a:latin typeface="Calibri"/>
                <a:cs typeface="Calibri"/>
              </a:rPr>
              <a:t>true</a:t>
            </a:r>
            <a:r>
              <a:rPr sz="2400" spc="5" dirty="0">
                <a:latin typeface="Calibri"/>
                <a:cs typeface="Calibri"/>
              </a:rPr>
              <a:t> </a:t>
            </a:r>
            <a:r>
              <a:rPr sz="2400" spc="-20" dirty="0">
                <a:latin typeface="Calibri"/>
                <a:cs typeface="Calibri"/>
              </a:rPr>
              <a:t>for</a:t>
            </a:r>
            <a:r>
              <a:rPr sz="2400" spc="-15" dirty="0">
                <a:latin typeface="Calibri"/>
                <a:cs typeface="Calibri"/>
              </a:rPr>
              <a:t> any</a:t>
            </a:r>
            <a:r>
              <a:rPr sz="2400" spc="-10" dirty="0">
                <a:latin typeface="Calibri"/>
                <a:cs typeface="Calibri"/>
              </a:rPr>
              <a:t> </a:t>
            </a:r>
            <a:r>
              <a:rPr sz="2400" dirty="0">
                <a:latin typeface="Calibri"/>
                <a:cs typeface="Calibri"/>
              </a:rPr>
              <a:t>mode</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 </a:t>
            </a:r>
            <a:r>
              <a:rPr sz="2400" spc="5" dirty="0">
                <a:latin typeface="Calibri"/>
                <a:cs typeface="Calibri"/>
              </a:rPr>
              <a:t> </a:t>
            </a:r>
            <a:r>
              <a:rPr sz="2400" spc="-15" dirty="0">
                <a:latin typeface="Calibri"/>
                <a:cs typeface="Calibri"/>
              </a:rPr>
              <a:t>waveguide</a:t>
            </a:r>
            <a:r>
              <a:rPr sz="2400" spc="-35" dirty="0">
                <a:latin typeface="Calibri"/>
                <a:cs typeface="Calibri"/>
              </a:rPr>
              <a:t> </a:t>
            </a:r>
            <a:r>
              <a:rPr sz="2400" spc="-5" dirty="0">
                <a:latin typeface="Calibri"/>
                <a:cs typeface="Calibri"/>
              </a:rPr>
              <a:t>of</a:t>
            </a:r>
            <a:r>
              <a:rPr sz="2400" spc="5" dirty="0">
                <a:latin typeface="Calibri"/>
                <a:cs typeface="Calibri"/>
              </a:rPr>
              <a:t> </a:t>
            </a:r>
            <a:r>
              <a:rPr sz="2400" spc="-15" dirty="0">
                <a:latin typeface="Calibri"/>
                <a:cs typeface="Calibri"/>
              </a:rPr>
              <a:t>any</a:t>
            </a:r>
            <a:r>
              <a:rPr sz="2400" dirty="0">
                <a:latin typeface="Calibri"/>
                <a:cs typeface="Calibri"/>
              </a:rPr>
              <a:t> </a:t>
            </a:r>
            <a:r>
              <a:rPr sz="2400" spc="-10" dirty="0">
                <a:latin typeface="Calibri"/>
                <a:cs typeface="Calibri"/>
              </a:rPr>
              <a:t>cross</a:t>
            </a:r>
            <a:r>
              <a:rPr sz="2400" spc="-30" dirty="0">
                <a:latin typeface="Calibri"/>
                <a:cs typeface="Calibri"/>
              </a:rPr>
              <a:t> </a:t>
            </a:r>
            <a:r>
              <a:rPr sz="2400" spc="-5" dirty="0">
                <a:latin typeface="Calibri"/>
                <a:cs typeface="Calibri"/>
              </a:rPr>
              <a:t>section</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26</a:t>
            </a:fld>
            <a:endParaRPr sz="1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4210" y="211328"/>
            <a:ext cx="2736215" cy="452120"/>
          </a:xfrm>
          <a:prstGeom prst="rect">
            <a:avLst/>
          </a:prstGeom>
        </p:spPr>
        <p:txBody>
          <a:bodyPr vert="horz" wrap="square" lIns="0" tIns="12065" rIns="0" bIns="0" rtlCol="0">
            <a:spAutoFit/>
          </a:bodyPr>
          <a:lstStyle/>
          <a:p>
            <a:pPr marL="12700">
              <a:lnSpc>
                <a:spcPct val="100000"/>
              </a:lnSpc>
              <a:spcBef>
                <a:spcPts val="95"/>
              </a:spcBef>
            </a:pPr>
            <a:r>
              <a:rPr spc="-10" dirty="0"/>
              <a:t>Phase</a:t>
            </a:r>
            <a:r>
              <a:rPr spc="-35" dirty="0"/>
              <a:t> </a:t>
            </a:r>
            <a:r>
              <a:rPr spc="-20" dirty="0"/>
              <a:t>Velocity(vp)</a:t>
            </a:r>
          </a:p>
        </p:txBody>
      </p:sp>
      <p:sp>
        <p:nvSpPr>
          <p:cNvPr id="4" name="object 4"/>
          <p:cNvSpPr txBox="1"/>
          <p:nvPr/>
        </p:nvSpPr>
        <p:spPr>
          <a:xfrm>
            <a:off x="701040" y="1004061"/>
            <a:ext cx="7198359" cy="4415790"/>
          </a:xfrm>
          <a:prstGeom prst="rect">
            <a:avLst/>
          </a:prstGeom>
        </p:spPr>
        <p:txBody>
          <a:bodyPr vert="horz" wrap="square" lIns="0" tIns="12700" rIns="0" bIns="0" rtlCol="0">
            <a:spAutoFit/>
          </a:bodyPr>
          <a:lstStyle/>
          <a:p>
            <a:pPr marL="76200" marR="55880" indent="68580" algn="just">
              <a:lnSpc>
                <a:spcPct val="100000"/>
              </a:lnSpc>
              <a:spcBef>
                <a:spcPts val="100"/>
              </a:spcBef>
            </a:pPr>
            <a:r>
              <a:rPr sz="2400" dirty="0">
                <a:latin typeface="Calibri"/>
                <a:cs typeface="Calibri"/>
              </a:rPr>
              <a:t>Phase </a:t>
            </a:r>
            <a:r>
              <a:rPr sz="2400" spc="-15" dirty="0">
                <a:latin typeface="Calibri"/>
                <a:cs typeface="Calibri"/>
              </a:rPr>
              <a:t>Velocity(v</a:t>
            </a:r>
            <a:r>
              <a:rPr sz="2400" spc="-22" baseline="-20833" dirty="0">
                <a:latin typeface="Calibri"/>
                <a:cs typeface="Calibri"/>
              </a:rPr>
              <a:t>p</a:t>
            </a:r>
            <a:r>
              <a:rPr sz="2400" spc="-15" dirty="0">
                <a:latin typeface="Calibri"/>
                <a:cs typeface="Calibri"/>
              </a:rPr>
              <a:t>): </a:t>
            </a:r>
            <a:r>
              <a:rPr sz="2400" spc="-40" dirty="0">
                <a:latin typeface="Calibri"/>
                <a:cs typeface="Calibri"/>
              </a:rPr>
              <a:t>Wave </a:t>
            </a:r>
            <a:r>
              <a:rPr sz="2400" spc="-15" dirty="0">
                <a:latin typeface="Calibri"/>
                <a:cs typeface="Calibri"/>
              </a:rPr>
              <a:t>propagates </a:t>
            </a:r>
            <a:r>
              <a:rPr sz="2400" dirty="0">
                <a:latin typeface="Calibri"/>
                <a:cs typeface="Calibri"/>
              </a:rPr>
              <a:t>in the </a:t>
            </a:r>
            <a:r>
              <a:rPr sz="2400" spc="-15" dirty="0">
                <a:latin typeface="Calibri"/>
                <a:cs typeface="Calibri"/>
              </a:rPr>
              <a:t>waveguide </a:t>
            </a:r>
            <a:r>
              <a:rPr sz="2400" spc="-10" dirty="0">
                <a:latin typeface="Calibri"/>
                <a:cs typeface="Calibri"/>
              </a:rPr>
              <a:t> </a:t>
            </a:r>
            <a:r>
              <a:rPr sz="2400" dirty="0">
                <a:latin typeface="Calibri"/>
                <a:cs typeface="Calibri"/>
              </a:rPr>
              <a:t>when guide </a:t>
            </a:r>
            <a:r>
              <a:rPr sz="2400" spc="-15" dirty="0">
                <a:latin typeface="Calibri"/>
                <a:cs typeface="Calibri"/>
              </a:rPr>
              <a:t>wavelength</a:t>
            </a:r>
            <a:r>
              <a:rPr sz="2400" spc="-10" dirty="0">
                <a:latin typeface="Calibri"/>
                <a:cs typeface="Calibri"/>
              </a:rPr>
              <a:t> </a:t>
            </a:r>
            <a:r>
              <a:rPr sz="2400" dirty="0">
                <a:latin typeface="Calibri"/>
                <a:cs typeface="Calibri"/>
              </a:rPr>
              <a:t>λ</a:t>
            </a:r>
            <a:r>
              <a:rPr sz="2400" baseline="-20833" dirty="0">
                <a:latin typeface="Calibri"/>
                <a:cs typeface="Calibri"/>
              </a:rPr>
              <a:t>g</a:t>
            </a:r>
            <a:r>
              <a:rPr sz="2400" spc="7" baseline="-20833" dirty="0">
                <a:latin typeface="Calibri"/>
                <a:cs typeface="Calibri"/>
              </a:rPr>
              <a:t> </a:t>
            </a:r>
            <a:r>
              <a:rPr sz="2400" dirty="0">
                <a:latin typeface="Calibri"/>
                <a:cs typeface="Calibri"/>
              </a:rPr>
              <a:t>is </a:t>
            </a:r>
            <a:r>
              <a:rPr sz="2400" spc="-15" dirty="0">
                <a:latin typeface="Calibri"/>
                <a:cs typeface="Calibri"/>
              </a:rPr>
              <a:t>grater </a:t>
            </a:r>
            <a:r>
              <a:rPr sz="2400" dirty="0">
                <a:latin typeface="Calibri"/>
                <a:cs typeface="Calibri"/>
              </a:rPr>
              <a:t>than the </a:t>
            </a:r>
            <a:r>
              <a:rPr sz="2400" spc="-10" dirty="0">
                <a:latin typeface="Calibri"/>
                <a:cs typeface="Calibri"/>
              </a:rPr>
              <a:t>free </a:t>
            </a:r>
            <a:r>
              <a:rPr sz="2400" spc="-5" dirty="0">
                <a:latin typeface="Calibri"/>
                <a:cs typeface="Calibri"/>
              </a:rPr>
              <a:t>space </a:t>
            </a:r>
            <a:r>
              <a:rPr sz="2400" dirty="0">
                <a:latin typeface="Calibri"/>
                <a:cs typeface="Calibri"/>
              </a:rPr>
              <a:t> </a:t>
            </a:r>
            <a:r>
              <a:rPr sz="2400" spc="-15" dirty="0">
                <a:latin typeface="Calibri"/>
                <a:cs typeface="Calibri"/>
              </a:rPr>
              <a:t>wavelength</a:t>
            </a:r>
            <a:r>
              <a:rPr sz="2400" spc="-45" dirty="0">
                <a:latin typeface="Calibri"/>
                <a:cs typeface="Calibri"/>
              </a:rPr>
              <a:t> </a:t>
            </a:r>
            <a:r>
              <a:rPr sz="2400" spc="-5" dirty="0">
                <a:latin typeface="Calibri"/>
                <a:cs typeface="Calibri"/>
              </a:rPr>
              <a:t>λ</a:t>
            </a:r>
            <a:r>
              <a:rPr sz="2400" spc="-7" baseline="-20833" dirty="0">
                <a:latin typeface="Calibri"/>
                <a:cs typeface="Calibri"/>
              </a:rPr>
              <a:t>0</a:t>
            </a:r>
            <a:r>
              <a:rPr sz="2400" spc="-5" dirty="0">
                <a:latin typeface="Calibri"/>
                <a:cs typeface="Calibri"/>
              </a:rPr>
              <a:t>.</a:t>
            </a:r>
            <a:endParaRPr sz="2400">
              <a:latin typeface="Calibri"/>
              <a:cs typeface="Calibri"/>
            </a:endParaRPr>
          </a:p>
          <a:p>
            <a:pPr marL="318770" indent="-243204" algn="just">
              <a:lnSpc>
                <a:spcPct val="100000"/>
              </a:lnSpc>
              <a:buSzPct val="95833"/>
              <a:buFont typeface="Wingdings"/>
              <a:buChar char=""/>
              <a:tabLst>
                <a:tab pos="319405" algn="l"/>
              </a:tabLst>
            </a:pPr>
            <a:r>
              <a:rPr sz="2400" spc="-5" dirty="0">
                <a:latin typeface="Calibri"/>
                <a:cs typeface="Calibri"/>
              </a:rPr>
              <a:t>In</a:t>
            </a:r>
            <a:r>
              <a:rPr sz="2400" spc="130" dirty="0">
                <a:latin typeface="Calibri"/>
                <a:cs typeface="Calibri"/>
              </a:rPr>
              <a:t> </a:t>
            </a:r>
            <a:r>
              <a:rPr sz="2400" dirty="0">
                <a:latin typeface="Calibri"/>
                <a:cs typeface="Calibri"/>
              </a:rPr>
              <a:t>a</a:t>
            </a:r>
            <a:r>
              <a:rPr sz="2400" spc="130" dirty="0">
                <a:latin typeface="Calibri"/>
                <a:cs typeface="Calibri"/>
              </a:rPr>
              <a:t> </a:t>
            </a:r>
            <a:r>
              <a:rPr sz="2400" spc="-10" dirty="0">
                <a:latin typeface="Calibri"/>
                <a:cs typeface="Calibri"/>
              </a:rPr>
              <a:t>waveguide,</a:t>
            </a:r>
            <a:r>
              <a:rPr sz="2400" spc="120" dirty="0">
                <a:latin typeface="Calibri"/>
                <a:cs typeface="Calibri"/>
              </a:rPr>
              <a:t> </a:t>
            </a:r>
            <a:r>
              <a:rPr sz="2400" spc="-5" dirty="0">
                <a:latin typeface="Calibri"/>
                <a:cs typeface="Calibri"/>
              </a:rPr>
              <a:t>v</a:t>
            </a:r>
            <a:r>
              <a:rPr sz="2400" spc="-7" baseline="-20833" dirty="0">
                <a:latin typeface="Calibri"/>
                <a:cs typeface="Calibri"/>
              </a:rPr>
              <a:t>p</a:t>
            </a:r>
            <a:r>
              <a:rPr sz="2400" spc="-5" dirty="0">
                <a:latin typeface="Calibri"/>
                <a:cs typeface="Calibri"/>
              </a:rPr>
              <a:t>=</a:t>
            </a:r>
            <a:r>
              <a:rPr sz="2400" spc="140" dirty="0">
                <a:latin typeface="Calibri"/>
                <a:cs typeface="Calibri"/>
              </a:rPr>
              <a:t> </a:t>
            </a:r>
            <a:r>
              <a:rPr sz="2400" dirty="0">
                <a:latin typeface="Calibri"/>
                <a:cs typeface="Calibri"/>
              </a:rPr>
              <a:t>λ</a:t>
            </a:r>
            <a:r>
              <a:rPr sz="2400" baseline="-20833" dirty="0">
                <a:latin typeface="Calibri"/>
                <a:cs typeface="Calibri"/>
              </a:rPr>
              <a:t>g</a:t>
            </a:r>
            <a:r>
              <a:rPr sz="2400" dirty="0">
                <a:latin typeface="Calibri"/>
                <a:cs typeface="Calibri"/>
              </a:rPr>
              <a:t>f</a:t>
            </a:r>
            <a:r>
              <a:rPr sz="2400" spc="125" dirty="0">
                <a:latin typeface="Calibri"/>
                <a:cs typeface="Calibri"/>
              </a:rPr>
              <a:t> </a:t>
            </a:r>
            <a:r>
              <a:rPr sz="2400" spc="-5" dirty="0">
                <a:latin typeface="Calibri"/>
                <a:cs typeface="Calibri"/>
              </a:rPr>
              <a:t>where</a:t>
            </a:r>
            <a:r>
              <a:rPr sz="2400" spc="140" dirty="0">
                <a:latin typeface="Calibri"/>
                <a:cs typeface="Calibri"/>
              </a:rPr>
              <a:t> </a:t>
            </a:r>
            <a:r>
              <a:rPr sz="2400" spc="-5" dirty="0">
                <a:latin typeface="Calibri"/>
                <a:cs typeface="Calibri"/>
              </a:rPr>
              <a:t>vp</a:t>
            </a:r>
            <a:r>
              <a:rPr sz="2400" spc="135" dirty="0">
                <a:latin typeface="Calibri"/>
                <a:cs typeface="Calibri"/>
              </a:rPr>
              <a:t> </a:t>
            </a:r>
            <a:r>
              <a:rPr sz="2400" dirty="0">
                <a:latin typeface="Calibri"/>
                <a:cs typeface="Calibri"/>
              </a:rPr>
              <a:t>is</a:t>
            </a:r>
            <a:r>
              <a:rPr sz="2400" spc="125" dirty="0">
                <a:latin typeface="Calibri"/>
                <a:cs typeface="Calibri"/>
              </a:rPr>
              <a:t> </a:t>
            </a:r>
            <a:r>
              <a:rPr sz="2400" dirty="0">
                <a:latin typeface="Calibri"/>
                <a:cs typeface="Calibri"/>
              </a:rPr>
              <a:t>the</a:t>
            </a:r>
            <a:r>
              <a:rPr sz="2400" spc="140" dirty="0">
                <a:latin typeface="Calibri"/>
                <a:cs typeface="Calibri"/>
              </a:rPr>
              <a:t> </a:t>
            </a:r>
            <a:r>
              <a:rPr sz="2400" spc="-5" dirty="0">
                <a:latin typeface="Calibri"/>
                <a:cs typeface="Calibri"/>
              </a:rPr>
              <a:t>phase</a:t>
            </a:r>
            <a:r>
              <a:rPr sz="2400" spc="140" dirty="0">
                <a:latin typeface="Calibri"/>
                <a:cs typeface="Calibri"/>
              </a:rPr>
              <a:t> </a:t>
            </a:r>
            <a:r>
              <a:rPr sz="2400" spc="-25" dirty="0">
                <a:latin typeface="Calibri"/>
                <a:cs typeface="Calibri"/>
              </a:rPr>
              <a:t>velocity.</a:t>
            </a:r>
            <a:endParaRPr sz="2400">
              <a:latin typeface="Calibri"/>
              <a:cs typeface="Calibri"/>
            </a:endParaRPr>
          </a:p>
          <a:p>
            <a:pPr marL="76200" algn="just">
              <a:lnSpc>
                <a:spcPct val="100000"/>
              </a:lnSpc>
            </a:pPr>
            <a:r>
              <a:rPr sz="2400" dirty="0">
                <a:latin typeface="Calibri"/>
                <a:cs typeface="Calibri"/>
              </a:rPr>
              <a:t>But</a:t>
            </a:r>
            <a:r>
              <a:rPr sz="2400" spc="-35" dirty="0">
                <a:latin typeface="Calibri"/>
                <a:cs typeface="Calibri"/>
              </a:rPr>
              <a:t> </a:t>
            </a:r>
            <a:r>
              <a:rPr sz="2400" dirty="0">
                <a:latin typeface="Calibri"/>
                <a:cs typeface="Calibri"/>
              </a:rPr>
              <a:t>the</a:t>
            </a:r>
            <a:r>
              <a:rPr sz="2400" spc="-5" dirty="0">
                <a:latin typeface="Calibri"/>
                <a:cs typeface="Calibri"/>
              </a:rPr>
              <a:t> speed of</a:t>
            </a:r>
            <a:r>
              <a:rPr sz="2400" spc="-10" dirty="0">
                <a:latin typeface="Calibri"/>
                <a:cs typeface="Calibri"/>
              </a:rPr>
              <a:t> </a:t>
            </a:r>
            <a:r>
              <a:rPr sz="2400" spc="-5" dirty="0">
                <a:latin typeface="Calibri"/>
                <a:cs typeface="Calibri"/>
              </a:rPr>
              <a:t>light</a:t>
            </a:r>
            <a:r>
              <a:rPr sz="2400" spc="-15" dirty="0">
                <a:latin typeface="Calibri"/>
                <a:cs typeface="Calibri"/>
              </a:rPr>
              <a:t> </a:t>
            </a:r>
            <a:r>
              <a:rPr sz="2400" dirty="0">
                <a:latin typeface="Calibri"/>
                <a:cs typeface="Calibri"/>
              </a:rPr>
              <a:t>is</a:t>
            </a:r>
            <a:r>
              <a:rPr sz="2400" spc="-20" dirty="0">
                <a:latin typeface="Calibri"/>
                <a:cs typeface="Calibri"/>
              </a:rPr>
              <a:t> </a:t>
            </a:r>
            <a:r>
              <a:rPr sz="2400" dirty="0">
                <a:latin typeface="Calibri"/>
                <a:cs typeface="Calibri"/>
              </a:rPr>
              <a:t>equal</a:t>
            </a:r>
            <a:r>
              <a:rPr sz="2400" spc="-15" dirty="0">
                <a:latin typeface="Calibri"/>
                <a:cs typeface="Calibri"/>
              </a:rPr>
              <a:t> to</a:t>
            </a:r>
            <a:r>
              <a:rPr sz="2400" spc="-10" dirty="0">
                <a:latin typeface="Calibri"/>
                <a:cs typeface="Calibri"/>
              </a:rPr>
              <a:t> product</a:t>
            </a:r>
            <a:r>
              <a:rPr sz="2400" spc="-30" dirty="0">
                <a:latin typeface="Calibri"/>
                <a:cs typeface="Calibri"/>
              </a:rPr>
              <a:t> </a:t>
            </a:r>
            <a:r>
              <a:rPr sz="2400" spc="-5" dirty="0">
                <a:latin typeface="Calibri"/>
                <a:cs typeface="Calibri"/>
              </a:rPr>
              <a:t>of</a:t>
            </a:r>
            <a:r>
              <a:rPr sz="2400" dirty="0">
                <a:latin typeface="Calibri"/>
                <a:cs typeface="Calibri"/>
              </a:rPr>
              <a:t> λ</a:t>
            </a:r>
            <a:r>
              <a:rPr sz="2400" baseline="-20833" dirty="0">
                <a:latin typeface="Calibri"/>
                <a:cs typeface="Calibri"/>
              </a:rPr>
              <a:t>0</a:t>
            </a:r>
            <a:r>
              <a:rPr sz="2400" spc="262" baseline="-20833" dirty="0">
                <a:latin typeface="Calibri"/>
                <a:cs typeface="Calibri"/>
              </a:rPr>
              <a:t> </a:t>
            </a:r>
            <a:r>
              <a:rPr sz="2400" dirty="0">
                <a:latin typeface="Calibri"/>
                <a:cs typeface="Calibri"/>
              </a:rPr>
              <a:t>and</a:t>
            </a:r>
            <a:r>
              <a:rPr sz="2400" spc="-15" dirty="0">
                <a:latin typeface="Calibri"/>
                <a:cs typeface="Calibri"/>
              </a:rPr>
              <a:t> </a:t>
            </a:r>
            <a:r>
              <a:rPr sz="2400" spc="-80" dirty="0">
                <a:latin typeface="Calibri"/>
                <a:cs typeface="Calibri"/>
              </a:rPr>
              <a:t>f.</a:t>
            </a:r>
            <a:endParaRPr sz="2400">
              <a:latin typeface="Calibri"/>
              <a:cs typeface="Calibri"/>
            </a:endParaRPr>
          </a:p>
          <a:p>
            <a:pPr marL="76200" marR="56515" algn="just">
              <a:lnSpc>
                <a:spcPct val="100000"/>
              </a:lnSpc>
              <a:buSzPct val="95833"/>
              <a:buFont typeface="Wingdings"/>
              <a:buChar char=""/>
              <a:tabLst>
                <a:tab pos="319405" algn="l"/>
              </a:tabLst>
            </a:pPr>
            <a:r>
              <a:rPr sz="2400" spc="-5" dirty="0">
                <a:latin typeface="Calibri"/>
                <a:cs typeface="Calibri"/>
              </a:rPr>
              <a:t>This vp</a:t>
            </a:r>
            <a:r>
              <a:rPr sz="2400" dirty="0">
                <a:latin typeface="Calibri"/>
                <a:cs typeface="Calibri"/>
              </a:rPr>
              <a:t> is </a:t>
            </a:r>
            <a:r>
              <a:rPr sz="2400" spc="-15" dirty="0">
                <a:latin typeface="Calibri"/>
                <a:cs typeface="Calibri"/>
              </a:rPr>
              <a:t>greater </a:t>
            </a:r>
            <a:r>
              <a:rPr sz="2400" dirty="0">
                <a:latin typeface="Calibri"/>
                <a:cs typeface="Calibri"/>
              </a:rPr>
              <a:t>then the </a:t>
            </a:r>
            <a:r>
              <a:rPr sz="2400" spc="-5" dirty="0">
                <a:latin typeface="Calibri"/>
                <a:cs typeface="Calibri"/>
              </a:rPr>
              <a:t>speed of light since </a:t>
            </a:r>
            <a:r>
              <a:rPr sz="2400" dirty="0">
                <a:latin typeface="Calibri"/>
                <a:cs typeface="Calibri"/>
              </a:rPr>
              <a:t>λ</a:t>
            </a:r>
            <a:r>
              <a:rPr sz="2400" baseline="-20833" dirty="0">
                <a:latin typeface="Calibri"/>
                <a:cs typeface="Calibri"/>
              </a:rPr>
              <a:t>g</a:t>
            </a:r>
            <a:r>
              <a:rPr sz="2400" dirty="0">
                <a:latin typeface="Calibri"/>
                <a:cs typeface="Calibri"/>
              </a:rPr>
              <a:t>&gt; </a:t>
            </a:r>
            <a:r>
              <a:rPr sz="2400" spc="-5" dirty="0">
                <a:latin typeface="Calibri"/>
                <a:cs typeface="Calibri"/>
              </a:rPr>
              <a:t>λ</a:t>
            </a:r>
            <a:r>
              <a:rPr sz="2400" spc="-7" baseline="-20833" dirty="0">
                <a:latin typeface="Calibri"/>
                <a:cs typeface="Calibri"/>
              </a:rPr>
              <a:t>0</a:t>
            </a:r>
            <a:r>
              <a:rPr sz="2400" spc="-5" dirty="0">
                <a:latin typeface="Calibri"/>
                <a:cs typeface="Calibri"/>
              </a:rPr>
              <a:t>. </a:t>
            </a:r>
            <a:r>
              <a:rPr sz="2400" dirty="0">
                <a:latin typeface="Calibri"/>
                <a:cs typeface="Calibri"/>
              </a:rPr>
              <a:t> </a:t>
            </a:r>
            <a:r>
              <a:rPr sz="2400" spc="-5" dirty="0">
                <a:latin typeface="Calibri"/>
                <a:cs typeface="Calibri"/>
              </a:rPr>
              <a:t>The </a:t>
            </a:r>
            <a:r>
              <a:rPr sz="2400" spc="-15" dirty="0">
                <a:latin typeface="Calibri"/>
                <a:cs typeface="Calibri"/>
              </a:rPr>
              <a:t>wavelength</a:t>
            </a:r>
            <a:r>
              <a:rPr sz="2400" spc="-10" dirty="0">
                <a:latin typeface="Calibri"/>
                <a:cs typeface="Calibri"/>
              </a:rPr>
              <a:t> </a:t>
            </a:r>
            <a:r>
              <a:rPr sz="2400" dirty="0">
                <a:latin typeface="Calibri"/>
                <a:cs typeface="Calibri"/>
              </a:rPr>
              <a:t>in the guide is the </a:t>
            </a:r>
            <a:r>
              <a:rPr sz="2400" spc="-10" dirty="0">
                <a:latin typeface="Calibri"/>
                <a:cs typeface="Calibri"/>
              </a:rPr>
              <a:t>length </a:t>
            </a:r>
            <a:r>
              <a:rPr sz="2400" spc="-5" dirty="0">
                <a:latin typeface="Calibri"/>
                <a:cs typeface="Calibri"/>
              </a:rPr>
              <a:t>of </a:t>
            </a:r>
            <a:r>
              <a:rPr sz="2400" spc="-10" dirty="0">
                <a:latin typeface="Calibri"/>
                <a:cs typeface="Calibri"/>
              </a:rPr>
              <a:t>the</a:t>
            </a:r>
            <a:r>
              <a:rPr sz="2400" spc="520" dirty="0">
                <a:latin typeface="Calibri"/>
                <a:cs typeface="Calibri"/>
              </a:rPr>
              <a:t> </a:t>
            </a:r>
            <a:r>
              <a:rPr sz="2400" spc="-5" dirty="0">
                <a:latin typeface="Calibri"/>
                <a:cs typeface="Calibri"/>
              </a:rPr>
              <a:t>cycle </a:t>
            </a:r>
            <a:r>
              <a:rPr sz="2400" dirty="0">
                <a:latin typeface="Calibri"/>
                <a:cs typeface="Calibri"/>
              </a:rPr>
              <a:t> and</a:t>
            </a:r>
            <a:r>
              <a:rPr sz="2400" spc="-25" dirty="0">
                <a:latin typeface="Calibri"/>
                <a:cs typeface="Calibri"/>
              </a:rPr>
              <a:t> </a:t>
            </a:r>
            <a:r>
              <a:rPr sz="2400" spc="-5" dirty="0">
                <a:latin typeface="Calibri"/>
                <a:cs typeface="Calibri"/>
              </a:rPr>
              <a:t>vp</a:t>
            </a:r>
            <a:r>
              <a:rPr sz="2400" dirty="0">
                <a:latin typeface="Calibri"/>
                <a:cs typeface="Calibri"/>
              </a:rPr>
              <a:t> </a:t>
            </a:r>
            <a:r>
              <a:rPr sz="2400" spc="-10" dirty="0">
                <a:latin typeface="Calibri"/>
                <a:cs typeface="Calibri"/>
              </a:rPr>
              <a:t>represents</a:t>
            </a:r>
            <a:r>
              <a:rPr sz="2400" spc="-25" dirty="0">
                <a:latin typeface="Calibri"/>
                <a:cs typeface="Calibri"/>
              </a:rPr>
              <a:t> </a:t>
            </a:r>
            <a:r>
              <a:rPr sz="2400" dirty="0">
                <a:latin typeface="Calibri"/>
                <a:cs typeface="Calibri"/>
              </a:rPr>
              <a:t>the</a:t>
            </a:r>
            <a:r>
              <a:rPr sz="2400" spc="-5" dirty="0">
                <a:latin typeface="Calibri"/>
                <a:cs typeface="Calibri"/>
              </a:rPr>
              <a:t> velocity</a:t>
            </a:r>
            <a:r>
              <a:rPr sz="2400" spc="-25" dirty="0">
                <a:latin typeface="Calibri"/>
                <a:cs typeface="Calibri"/>
              </a:rPr>
              <a:t> </a:t>
            </a:r>
            <a:r>
              <a:rPr sz="2400" spc="-5" dirty="0">
                <a:latin typeface="Calibri"/>
                <a:cs typeface="Calibri"/>
              </a:rPr>
              <a:t>of </a:t>
            </a:r>
            <a:r>
              <a:rPr sz="2400" dirty="0">
                <a:latin typeface="Calibri"/>
                <a:cs typeface="Calibri"/>
              </a:rPr>
              <a:t>the</a:t>
            </a:r>
            <a:r>
              <a:rPr sz="2400" spc="-5" dirty="0">
                <a:latin typeface="Calibri"/>
                <a:cs typeface="Calibri"/>
              </a:rPr>
              <a:t> phase.</a:t>
            </a:r>
            <a:endParaRPr sz="2400">
              <a:latin typeface="Calibri"/>
              <a:cs typeface="Calibri"/>
            </a:endParaRPr>
          </a:p>
          <a:p>
            <a:pPr marL="76200" marR="57150" algn="just">
              <a:lnSpc>
                <a:spcPct val="100000"/>
              </a:lnSpc>
              <a:spcBef>
                <a:spcPts val="5"/>
              </a:spcBef>
              <a:buSzPct val="95833"/>
              <a:buFont typeface="Wingdings"/>
              <a:buChar char=""/>
              <a:tabLst>
                <a:tab pos="319405" algn="l"/>
              </a:tabLst>
            </a:pPr>
            <a:r>
              <a:rPr sz="2400" spc="-5" dirty="0">
                <a:latin typeface="Calibri"/>
                <a:cs typeface="Calibri"/>
              </a:rPr>
              <a:t>It </a:t>
            </a:r>
            <a:r>
              <a:rPr sz="2400" dirty="0">
                <a:latin typeface="Calibri"/>
                <a:cs typeface="Calibri"/>
              </a:rPr>
              <a:t>is </a:t>
            </a:r>
            <a:r>
              <a:rPr sz="2400" spc="-5" dirty="0">
                <a:latin typeface="Calibri"/>
                <a:cs typeface="Calibri"/>
              </a:rPr>
              <a:t>defined </a:t>
            </a:r>
            <a:r>
              <a:rPr sz="2400" dirty="0">
                <a:latin typeface="Calibri"/>
                <a:cs typeface="Calibri"/>
              </a:rPr>
              <a:t>as the </a:t>
            </a:r>
            <a:r>
              <a:rPr sz="2400" spc="-25" dirty="0">
                <a:latin typeface="Calibri"/>
                <a:cs typeface="Calibri"/>
              </a:rPr>
              <a:t>rate </a:t>
            </a:r>
            <a:r>
              <a:rPr sz="2400" spc="-10" dirty="0">
                <a:latin typeface="Calibri"/>
                <a:cs typeface="Calibri"/>
              </a:rPr>
              <a:t>at </a:t>
            </a:r>
            <a:r>
              <a:rPr sz="2400" dirty="0">
                <a:latin typeface="Calibri"/>
                <a:cs typeface="Calibri"/>
              </a:rPr>
              <a:t>which </a:t>
            </a:r>
            <a:r>
              <a:rPr sz="2400" spc="-5" dirty="0">
                <a:latin typeface="Calibri"/>
                <a:cs typeface="Calibri"/>
              </a:rPr>
              <a:t>the </a:t>
            </a:r>
            <a:r>
              <a:rPr sz="2400" spc="-25" dirty="0">
                <a:latin typeface="Calibri"/>
                <a:cs typeface="Calibri"/>
              </a:rPr>
              <a:t>wave </a:t>
            </a:r>
            <a:r>
              <a:rPr sz="2400" spc="-5" dirty="0">
                <a:latin typeface="Calibri"/>
                <a:cs typeface="Calibri"/>
              </a:rPr>
              <a:t>changes </a:t>
            </a:r>
            <a:r>
              <a:rPr sz="2400" dirty="0">
                <a:latin typeface="Calibri"/>
                <a:cs typeface="Calibri"/>
              </a:rPr>
              <a:t>its </a:t>
            </a:r>
            <a:r>
              <a:rPr sz="2400" spc="5" dirty="0">
                <a:latin typeface="Calibri"/>
                <a:cs typeface="Calibri"/>
              </a:rPr>
              <a:t> </a:t>
            </a:r>
            <a:r>
              <a:rPr sz="2400" spc="-5" dirty="0">
                <a:latin typeface="Calibri"/>
                <a:cs typeface="Calibri"/>
              </a:rPr>
              <a:t>phase</a:t>
            </a:r>
            <a:r>
              <a:rPr sz="2400" spc="-20" dirty="0">
                <a:latin typeface="Calibri"/>
                <a:cs typeface="Calibri"/>
              </a:rPr>
              <a:t> </a:t>
            </a:r>
            <a:r>
              <a:rPr sz="2400" dirty="0">
                <a:latin typeface="Calibri"/>
                <a:cs typeface="Calibri"/>
              </a:rPr>
              <a:t>in</a:t>
            </a:r>
            <a:r>
              <a:rPr sz="2400" spc="-5" dirty="0">
                <a:latin typeface="Calibri"/>
                <a:cs typeface="Calibri"/>
              </a:rPr>
              <a:t> terms</a:t>
            </a:r>
            <a:r>
              <a:rPr sz="2400" spc="-15" dirty="0">
                <a:latin typeface="Calibri"/>
                <a:cs typeface="Calibri"/>
              </a:rPr>
              <a:t> </a:t>
            </a:r>
            <a:r>
              <a:rPr sz="2400" spc="-5" dirty="0">
                <a:latin typeface="Calibri"/>
                <a:cs typeface="Calibri"/>
              </a:rPr>
              <a:t>of </a:t>
            </a:r>
            <a:r>
              <a:rPr sz="2400" dirty="0">
                <a:latin typeface="Calibri"/>
                <a:cs typeface="Calibri"/>
              </a:rPr>
              <a:t>the</a:t>
            </a:r>
            <a:r>
              <a:rPr sz="2400" spc="-5" dirty="0">
                <a:latin typeface="Calibri"/>
                <a:cs typeface="Calibri"/>
              </a:rPr>
              <a:t> </a:t>
            </a:r>
            <a:r>
              <a:rPr sz="2400" dirty="0">
                <a:latin typeface="Calibri"/>
                <a:cs typeface="Calibri"/>
              </a:rPr>
              <a:t>guide</a:t>
            </a:r>
            <a:r>
              <a:rPr sz="2400" spc="-5" dirty="0">
                <a:latin typeface="Calibri"/>
                <a:cs typeface="Calibri"/>
              </a:rPr>
              <a:t> </a:t>
            </a:r>
            <a:r>
              <a:rPr sz="2400" spc="-15" dirty="0">
                <a:latin typeface="Calibri"/>
                <a:cs typeface="Calibri"/>
              </a:rPr>
              <a:t>wavelength.</a:t>
            </a:r>
            <a:endParaRPr sz="2400">
              <a:latin typeface="Calibri"/>
              <a:cs typeface="Calibri"/>
            </a:endParaRPr>
          </a:p>
          <a:p>
            <a:pPr marL="76200">
              <a:lnSpc>
                <a:spcPct val="100000"/>
              </a:lnSpc>
            </a:pPr>
            <a:r>
              <a:rPr sz="2400" spc="-15" dirty="0">
                <a:latin typeface="Calibri"/>
                <a:cs typeface="Calibri"/>
              </a:rPr>
              <a:t>V</a:t>
            </a:r>
            <a:r>
              <a:rPr sz="2400" spc="-22" baseline="-20833" dirty="0">
                <a:latin typeface="Calibri"/>
                <a:cs typeface="Calibri"/>
              </a:rPr>
              <a:t>p</a:t>
            </a:r>
            <a:r>
              <a:rPr sz="2400" spc="-15" dirty="0">
                <a:latin typeface="Calibri"/>
                <a:cs typeface="Calibri"/>
              </a:rPr>
              <a:t>=ω/β</a:t>
            </a:r>
            <a:endParaRPr sz="2400">
              <a:latin typeface="Calibri"/>
              <a:cs typeface="Calibri"/>
            </a:endParaRPr>
          </a:p>
          <a:p>
            <a:pPr marL="142875">
              <a:lnSpc>
                <a:spcPct val="100000"/>
              </a:lnSpc>
            </a:pPr>
            <a:r>
              <a:rPr sz="2400" spc="-10" dirty="0">
                <a:latin typeface="Calibri"/>
                <a:cs typeface="Calibri"/>
              </a:rPr>
              <a:t>V</a:t>
            </a:r>
            <a:r>
              <a:rPr sz="2400" spc="-15" baseline="-20833" dirty="0">
                <a:latin typeface="Calibri"/>
                <a:cs typeface="Calibri"/>
              </a:rPr>
              <a:t>p</a:t>
            </a:r>
            <a:r>
              <a:rPr sz="2400" spc="-10" dirty="0">
                <a:latin typeface="Calibri"/>
                <a:cs typeface="Calibri"/>
              </a:rPr>
              <a:t>=c/[1-(λ</a:t>
            </a:r>
            <a:r>
              <a:rPr sz="2400" spc="-15" baseline="-20833" dirty="0">
                <a:latin typeface="Calibri"/>
                <a:cs typeface="Calibri"/>
              </a:rPr>
              <a:t>0</a:t>
            </a:r>
            <a:r>
              <a:rPr sz="2400" spc="-10" dirty="0">
                <a:latin typeface="Calibri"/>
                <a:cs typeface="Calibri"/>
              </a:rPr>
              <a:t>/λ</a:t>
            </a:r>
            <a:r>
              <a:rPr sz="2400" spc="-15" baseline="-20833" dirty="0">
                <a:latin typeface="Calibri"/>
                <a:cs typeface="Calibri"/>
              </a:rPr>
              <a:t>c</a:t>
            </a:r>
            <a:r>
              <a:rPr sz="2400" spc="-10" dirty="0">
                <a:latin typeface="Calibri"/>
                <a:cs typeface="Calibri"/>
              </a:rPr>
              <a:t>)</a:t>
            </a:r>
            <a:r>
              <a:rPr sz="2400" spc="-15" baseline="24305" dirty="0">
                <a:latin typeface="Calibri"/>
                <a:cs typeface="Calibri"/>
              </a:rPr>
              <a:t>2</a:t>
            </a:r>
            <a:r>
              <a:rPr sz="2400" spc="-10" dirty="0">
                <a:latin typeface="Calibri"/>
                <a:cs typeface="Calibri"/>
              </a:rPr>
              <a:t>]</a:t>
            </a:r>
            <a:r>
              <a:rPr sz="2400" spc="-15" baseline="24305" dirty="0">
                <a:latin typeface="Calibri"/>
                <a:cs typeface="Calibri"/>
              </a:rPr>
              <a:t>1/2</a:t>
            </a:r>
            <a:endParaRPr sz="2400" baseline="24305">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27</a:t>
            </a:fld>
            <a:endParaRPr sz="10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0014" y="211328"/>
            <a:ext cx="2825115" cy="452120"/>
          </a:xfrm>
          <a:prstGeom prst="rect">
            <a:avLst/>
          </a:prstGeom>
        </p:spPr>
        <p:txBody>
          <a:bodyPr vert="horz" wrap="square" lIns="0" tIns="12065" rIns="0" bIns="0" rtlCol="0">
            <a:spAutoFit/>
          </a:bodyPr>
          <a:lstStyle/>
          <a:p>
            <a:pPr marL="12700">
              <a:lnSpc>
                <a:spcPct val="100000"/>
              </a:lnSpc>
              <a:spcBef>
                <a:spcPts val="95"/>
              </a:spcBef>
            </a:pPr>
            <a:r>
              <a:rPr spc="-20" dirty="0"/>
              <a:t>Degenerate</a:t>
            </a:r>
            <a:r>
              <a:rPr spc="-40" dirty="0"/>
              <a:t> </a:t>
            </a:r>
            <a:r>
              <a:rPr spc="-10" dirty="0"/>
              <a:t>Modes</a:t>
            </a:r>
          </a:p>
        </p:txBody>
      </p:sp>
      <p:sp>
        <p:nvSpPr>
          <p:cNvPr id="4" name="object 4"/>
          <p:cNvSpPr txBox="1"/>
          <p:nvPr/>
        </p:nvSpPr>
        <p:spPr>
          <a:xfrm>
            <a:off x="1044244" y="1689861"/>
            <a:ext cx="7109459" cy="1489075"/>
          </a:xfrm>
          <a:prstGeom prst="rect">
            <a:avLst/>
          </a:prstGeom>
        </p:spPr>
        <p:txBody>
          <a:bodyPr vert="horz" wrap="square" lIns="0" tIns="12700" rIns="0" bIns="0" rtlCol="0">
            <a:spAutoFit/>
          </a:bodyPr>
          <a:lstStyle/>
          <a:p>
            <a:pPr marL="38100" marR="68580">
              <a:lnSpc>
                <a:spcPct val="100000"/>
              </a:lnSpc>
              <a:spcBef>
                <a:spcPts val="100"/>
              </a:spcBef>
            </a:pPr>
            <a:r>
              <a:rPr sz="2400" spc="-15" dirty="0">
                <a:latin typeface="Calibri"/>
                <a:cs typeface="Calibri"/>
              </a:rPr>
              <a:t>Degenerate </a:t>
            </a:r>
            <a:r>
              <a:rPr sz="2400" dirty="0">
                <a:latin typeface="Calibri"/>
                <a:cs typeface="Calibri"/>
              </a:rPr>
              <a:t>Modes </a:t>
            </a:r>
            <a:r>
              <a:rPr sz="2400" spc="-45" dirty="0">
                <a:latin typeface="Calibri"/>
                <a:cs typeface="Calibri"/>
              </a:rPr>
              <a:t>Two </a:t>
            </a:r>
            <a:r>
              <a:rPr sz="2400" spc="-5" dirty="0">
                <a:latin typeface="Calibri"/>
                <a:cs typeface="Calibri"/>
              </a:rPr>
              <a:t>or </a:t>
            </a:r>
            <a:r>
              <a:rPr sz="2400" spc="-10" dirty="0">
                <a:latin typeface="Calibri"/>
                <a:cs typeface="Calibri"/>
              </a:rPr>
              <a:t>more </a:t>
            </a:r>
            <a:r>
              <a:rPr sz="2400" dirty="0">
                <a:latin typeface="Calibri"/>
                <a:cs typeface="Calibri"/>
              </a:rPr>
              <a:t>modes </a:t>
            </a:r>
            <a:r>
              <a:rPr sz="2400" spc="-10" dirty="0">
                <a:latin typeface="Calibri"/>
                <a:cs typeface="Calibri"/>
              </a:rPr>
              <a:t>having </a:t>
            </a:r>
            <a:r>
              <a:rPr sz="2400" dirty="0">
                <a:latin typeface="Calibri"/>
                <a:cs typeface="Calibri"/>
              </a:rPr>
              <a:t>the </a:t>
            </a:r>
            <a:r>
              <a:rPr sz="2400" spc="-5" dirty="0">
                <a:latin typeface="Calibri"/>
                <a:cs typeface="Calibri"/>
              </a:rPr>
              <a:t>same </a:t>
            </a:r>
            <a:r>
              <a:rPr sz="2400" spc="-530" dirty="0">
                <a:latin typeface="Calibri"/>
                <a:cs typeface="Calibri"/>
              </a:rPr>
              <a:t> </a:t>
            </a:r>
            <a:r>
              <a:rPr sz="2400" spc="-10" dirty="0">
                <a:latin typeface="Calibri"/>
                <a:cs typeface="Calibri"/>
              </a:rPr>
              <a:t>cut-off </a:t>
            </a:r>
            <a:r>
              <a:rPr sz="2400" spc="-5" dirty="0">
                <a:latin typeface="Calibri"/>
                <a:cs typeface="Calibri"/>
              </a:rPr>
              <a:t>frequency</a:t>
            </a:r>
            <a:r>
              <a:rPr sz="2400" dirty="0">
                <a:latin typeface="Calibri"/>
                <a:cs typeface="Calibri"/>
              </a:rPr>
              <a:t> </a:t>
            </a:r>
            <a:r>
              <a:rPr sz="2400" spc="-15" dirty="0">
                <a:latin typeface="Calibri"/>
                <a:cs typeface="Calibri"/>
              </a:rPr>
              <a:t>are</a:t>
            </a:r>
            <a:r>
              <a:rPr sz="2400" dirty="0">
                <a:latin typeface="Calibri"/>
                <a:cs typeface="Calibri"/>
              </a:rPr>
              <a:t> </a:t>
            </a:r>
            <a:r>
              <a:rPr sz="2400" spc="-5" dirty="0">
                <a:latin typeface="Calibri"/>
                <a:cs typeface="Calibri"/>
              </a:rPr>
              <a:t>called</a:t>
            </a:r>
            <a:r>
              <a:rPr sz="2400" spc="-15" dirty="0">
                <a:latin typeface="Calibri"/>
                <a:cs typeface="Calibri"/>
              </a:rPr>
              <a:t> </a:t>
            </a:r>
            <a:r>
              <a:rPr sz="2400" spc="-10" dirty="0">
                <a:latin typeface="Calibri"/>
                <a:cs typeface="Calibri"/>
              </a:rPr>
              <a:t>‘Degenerate </a:t>
            </a:r>
            <a:r>
              <a:rPr sz="2400" dirty="0">
                <a:latin typeface="Calibri"/>
                <a:cs typeface="Calibri"/>
              </a:rPr>
              <a:t>modes’</a:t>
            </a:r>
            <a:endParaRPr sz="2400">
              <a:latin typeface="Calibri"/>
              <a:cs typeface="Calibri"/>
            </a:endParaRPr>
          </a:p>
          <a:p>
            <a:pPr marL="38100" marR="30480">
              <a:lnSpc>
                <a:spcPct val="100000"/>
              </a:lnSpc>
            </a:pPr>
            <a:r>
              <a:rPr sz="2400" spc="-15" dirty="0">
                <a:latin typeface="Calibri"/>
                <a:cs typeface="Calibri"/>
              </a:rPr>
              <a:t>For</a:t>
            </a:r>
            <a:r>
              <a:rPr sz="2400" spc="-35" dirty="0">
                <a:latin typeface="Calibri"/>
                <a:cs typeface="Calibri"/>
              </a:rPr>
              <a:t> </a:t>
            </a:r>
            <a:r>
              <a:rPr sz="2400" dirty="0">
                <a:latin typeface="Calibri"/>
                <a:cs typeface="Calibri"/>
              </a:rPr>
              <a:t>a</a:t>
            </a:r>
            <a:r>
              <a:rPr sz="2400" spc="-25" dirty="0">
                <a:latin typeface="Calibri"/>
                <a:cs typeface="Calibri"/>
              </a:rPr>
              <a:t> </a:t>
            </a:r>
            <a:r>
              <a:rPr sz="2400" spc="-5" dirty="0">
                <a:latin typeface="Calibri"/>
                <a:cs typeface="Calibri"/>
              </a:rPr>
              <a:t>rectangular</a:t>
            </a:r>
            <a:r>
              <a:rPr sz="2400" spc="-40" dirty="0">
                <a:latin typeface="Calibri"/>
                <a:cs typeface="Calibri"/>
              </a:rPr>
              <a:t> </a:t>
            </a:r>
            <a:r>
              <a:rPr sz="2400" spc="-10" dirty="0">
                <a:latin typeface="Calibri"/>
                <a:cs typeface="Calibri"/>
              </a:rPr>
              <a:t>waveguide</a:t>
            </a:r>
            <a:r>
              <a:rPr sz="2400" dirty="0">
                <a:latin typeface="Calibri"/>
                <a:cs typeface="Calibri"/>
              </a:rPr>
              <a:t> </a:t>
            </a:r>
            <a:r>
              <a:rPr sz="2400" spc="-5" dirty="0">
                <a:latin typeface="Calibri"/>
                <a:cs typeface="Calibri"/>
              </a:rPr>
              <a:t>TE</a:t>
            </a:r>
            <a:r>
              <a:rPr sz="2400" spc="-7" baseline="-20833" dirty="0">
                <a:latin typeface="Calibri"/>
                <a:cs typeface="Calibri"/>
              </a:rPr>
              <a:t>mn</a:t>
            </a:r>
            <a:r>
              <a:rPr sz="2400" spc="-5" dirty="0">
                <a:latin typeface="Calibri"/>
                <a:cs typeface="Calibri"/>
              </a:rPr>
              <a:t>/TM</a:t>
            </a:r>
            <a:r>
              <a:rPr sz="2400" spc="-7" baseline="-20833" dirty="0">
                <a:latin typeface="Calibri"/>
                <a:cs typeface="Calibri"/>
              </a:rPr>
              <a:t>mn</a:t>
            </a:r>
            <a:r>
              <a:rPr sz="2400" spc="15" baseline="-20833" dirty="0">
                <a:latin typeface="Calibri"/>
                <a:cs typeface="Calibri"/>
              </a:rPr>
              <a:t> </a:t>
            </a:r>
            <a:r>
              <a:rPr sz="2400" dirty="0">
                <a:latin typeface="Calibri"/>
                <a:cs typeface="Calibri"/>
              </a:rPr>
              <a:t>modes</a:t>
            </a:r>
            <a:r>
              <a:rPr sz="2400" spc="-30" dirty="0">
                <a:latin typeface="Calibri"/>
                <a:cs typeface="Calibri"/>
              </a:rPr>
              <a:t> </a:t>
            </a:r>
            <a:r>
              <a:rPr sz="2400" spc="-20" dirty="0">
                <a:latin typeface="Calibri"/>
                <a:cs typeface="Calibri"/>
              </a:rPr>
              <a:t>for</a:t>
            </a:r>
            <a:r>
              <a:rPr sz="2400" spc="-15" dirty="0">
                <a:latin typeface="Calibri"/>
                <a:cs typeface="Calibri"/>
              </a:rPr>
              <a:t> </a:t>
            </a:r>
            <a:r>
              <a:rPr sz="2400" dirty="0">
                <a:latin typeface="Calibri"/>
                <a:cs typeface="Calibri"/>
              </a:rPr>
              <a:t>which </a:t>
            </a:r>
            <a:r>
              <a:rPr sz="2400" spc="-530" dirty="0">
                <a:latin typeface="Calibri"/>
                <a:cs typeface="Calibri"/>
              </a:rPr>
              <a:t> </a:t>
            </a:r>
            <a:r>
              <a:rPr sz="2400" spc="-5" dirty="0">
                <a:latin typeface="Calibri"/>
                <a:cs typeface="Calibri"/>
              </a:rPr>
              <a:t>both</a:t>
            </a:r>
            <a:r>
              <a:rPr sz="2400" spc="-30" dirty="0">
                <a:latin typeface="Calibri"/>
                <a:cs typeface="Calibri"/>
              </a:rPr>
              <a:t> </a:t>
            </a:r>
            <a:r>
              <a:rPr sz="2400" dirty="0">
                <a:latin typeface="Calibri"/>
                <a:cs typeface="Calibri"/>
              </a:rPr>
              <a:t>m#0,n#0</a:t>
            </a:r>
            <a:r>
              <a:rPr sz="2400" spc="-10" dirty="0">
                <a:latin typeface="Calibri"/>
                <a:cs typeface="Calibri"/>
              </a:rPr>
              <a:t> </a:t>
            </a:r>
            <a:r>
              <a:rPr sz="2400" dirty="0">
                <a:latin typeface="Calibri"/>
                <a:cs typeface="Calibri"/>
              </a:rPr>
              <a:t>will</a:t>
            </a:r>
            <a:r>
              <a:rPr sz="2400" spc="-15" dirty="0">
                <a:latin typeface="Calibri"/>
                <a:cs typeface="Calibri"/>
              </a:rPr>
              <a:t> </a:t>
            </a:r>
            <a:r>
              <a:rPr sz="2400" spc="-20" dirty="0">
                <a:latin typeface="Calibri"/>
                <a:cs typeface="Calibri"/>
              </a:rPr>
              <a:t>always</a:t>
            </a:r>
            <a:r>
              <a:rPr sz="2400" spc="-35" dirty="0">
                <a:latin typeface="Calibri"/>
                <a:cs typeface="Calibri"/>
              </a:rPr>
              <a:t> </a:t>
            </a:r>
            <a:r>
              <a:rPr sz="2400" spc="-5" dirty="0">
                <a:latin typeface="Calibri"/>
                <a:cs typeface="Calibri"/>
              </a:rPr>
              <a:t>be </a:t>
            </a:r>
            <a:r>
              <a:rPr sz="2400" spc="-15" dirty="0">
                <a:latin typeface="Calibri"/>
                <a:cs typeface="Calibri"/>
              </a:rPr>
              <a:t>degenerate</a:t>
            </a:r>
            <a:r>
              <a:rPr sz="2400" dirty="0">
                <a:latin typeface="Calibri"/>
                <a:cs typeface="Calibri"/>
              </a:rPr>
              <a:t> modes.</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28</a:t>
            </a:fld>
            <a:endParaRPr sz="10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2302" y="398729"/>
            <a:ext cx="216027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FFFF"/>
                </a:solidFill>
                <a:latin typeface="Calibri"/>
                <a:cs typeface="Calibri"/>
              </a:rPr>
              <a:t>Matched</a:t>
            </a:r>
            <a:r>
              <a:rPr sz="2800" b="1" spc="-55" dirty="0">
                <a:solidFill>
                  <a:srgbClr val="FFFFFF"/>
                </a:solidFill>
                <a:latin typeface="Calibri"/>
                <a:cs typeface="Calibri"/>
              </a:rPr>
              <a:t> </a:t>
            </a:r>
            <a:r>
              <a:rPr sz="2800" b="1" spc="-5" dirty="0">
                <a:solidFill>
                  <a:srgbClr val="FFFFFF"/>
                </a:solidFill>
                <a:latin typeface="Calibri"/>
                <a:cs typeface="Calibri"/>
              </a:rPr>
              <a:t>load:</a:t>
            </a:r>
            <a:endParaRPr sz="2800">
              <a:latin typeface="Calibri"/>
              <a:cs typeface="Calibri"/>
            </a:endParaRPr>
          </a:p>
        </p:txBody>
      </p:sp>
      <p:sp>
        <p:nvSpPr>
          <p:cNvPr id="3" name="object 3"/>
          <p:cNvSpPr txBox="1"/>
          <p:nvPr/>
        </p:nvSpPr>
        <p:spPr>
          <a:xfrm>
            <a:off x="343915" y="1385061"/>
            <a:ext cx="8418195" cy="1123315"/>
          </a:xfrm>
          <a:prstGeom prst="rect">
            <a:avLst/>
          </a:prstGeom>
        </p:spPr>
        <p:txBody>
          <a:bodyPr vert="horz" wrap="square" lIns="0" tIns="12700" rIns="0" bIns="0" rtlCol="0">
            <a:spAutoFit/>
          </a:bodyPr>
          <a:lstStyle/>
          <a:p>
            <a:pPr marL="394970" marR="5080" indent="-382905" algn="just">
              <a:lnSpc>
                <a:spcPct val="100000"/>
              </a:lnSpc>
              <a:spcBef>
                <a:spcPts val="100"/>
              </a:spcBef>
            </a:pPr>
            <a:r>
              <a:rPr sz="1900" spc="-190" dirty="0">
                <a:solidFill>
                  <a:srgbClr val="6D9FAF"/>
                </a:solidFill>
                <a:latin typeface="Cambria"/>
                <a:cs typeface="Cambria"/>
              </a:rPr>
              <a:t>⦿</a:t>
            </a:r>
            <a:r>
              <a:rPr sz="1900" spc="-25" dirty="0">
                <a:solidFill>
                  <a:srgbClr val="6D9FAF"/>
                </a:solidFill>
                <a:latin typeface="Cambria"/>
                <a:cs typeface="Cambria"/>
              </a:rPr>
              <a:t> </a:t>
            </a:r>
            <a:r>
              <a:rPr sz="2400" spc="-10" dirty="0">
                <a:latin typeface="Calibri"/>
                <a:cs typeface="Calibri"/>
              </a:rPr>
              <a:t>Matched</a:t>
            </a:r>
            <a:r>
              <a:rPr sz="2400" spc="190" dirty="0">
                <a:latin typeface="Calibri"/>
                <a:cs typeface="Calibri"/>
              </a:rPr>
              <a:t> </a:t>
            </a:r>
            <a:r>
              <a:rPr sz="2400" spc="-5" dirty="0">
                <a:latin typeface="Calibri"/>
                <a:cs typeface="Calibri"/>
              </a:rPr>
              <a:t>Load</a:t>
            </a:r>
            <a:r>
              <a:rPr sz="2400" spc="185" dirty="0">
                <a:latin typeface="Calibri"/>
                <a:cs typeface="Calibri"/>
              </a:rPr>
              <a:t> </a:t>
            </a:r>
            <a:r>
              <a:rPr sz="2400" dirty="0">
                <a:latin typeface="Calibri"/>
                <a:cs typeface="Calibri"/>
              </a:rPr>
              <a:t>is</a:t>
            </a:r>
            <a:r>
              <a:rPr sz="2400" spc="185" dirty="0">
                <a:latin typeface="Calibri"/>
                <a:cs typeface="Calibri"/>
              </a:rPr>
              <a:t> </a:t>
            </a:r>
            <a:r>
              <a:rPr sz="2400" dirty="0">
                <a:latin typeface="Calibri"/>
                <a:cs typeface="Calibri"/>
              </a:rPr>
              <a:t>a</a:t>
            </a:r>
            <a:r>
              <a:rPr sz="2400" spc="195" dirty="0">
                <a:latin typeface="Calibri"/>
                <a:cs typeface="Calibri"/>
              </a:rPr>
              <a:t> </a:t>
            </a:r>
            <a:r>
              <a:rPr sz="2400" spc="-5" dirty="0">
                <a:latin typeface="Calibri"/>
                <a:cs typeface="Calibri"/>
              </a:rPr>
              <a:t>device</a:t>
            </a:r>
            <a:r>
              <a:rPr sz="2400" spc="200" dirty="0">
                <a:latin typeface="Calibri"/>
                <a:cs typeface="Calibri"/>
              </a:rPr>
              <a:t> </a:t>
            </a:r>
            <a:r>
              <a:rPr sz="2400" spc="-5" dirty="0">
                <a:latin typeface="Calibri"/>
                <a:cs typeface="Calibri"/>
              </a:rPr>
              <a:t>used</a:t>
            </a:r>
            <a:r>
              <a:rPr sz="2400" spc="195" dirty="0">
                <a:latin typeface="Calibri"/>
                <a:cs typeface="Calibri"/>
              </a:rPr>
              <a:t> </a:t>
            </a:r>
            <a:r>
              <a:rPr sz="2400" spc="-15" dirty="0">
                <a:latin typeface="Calibri"/>
                <a:cs typeface="Calibri"/>
              </a:rPr>
              <a:t>to</a:t>
            </a:r>
            <a:r>
              <a:rPr sz="2400" spc="180" dirty="0">
                <a:latin typeface="Calibri"/>
                <a:cs typeface="Calibri"/>
              </a:rPr>
              <a:t> </a:t>
            </a:r>
            <a:r>
              <a:rPr sz="2400" spc="-10" dirty="0">
                <a:latin typeface="Calibri"/>
                <a:cs typeface="Calibri"/>
              </a:rPr>
              <a:t>terminate</a:t>
            </a:r>
            <a:r>
              <a:rPr sz="2400" spc="195" dirty="0">
                <a:latin typeface="Calibri"/>
                <a:cs typeface="Calibri"/>
              </a:rPr>
              <a:t> </a:t>
            </a:r>
            <a:r>
              <a:rPr sz="2400" dirty="0">
                <a:latin typeface="Calibri"/>
                <a:cs typeface="Calibri"/>
              </a:rPr>
              <a:t>a</a:t>
            </a:r>
            <a:r>
              <a:rPr sz="2400" spc="180" dirty="0">
                <a:latin typeface="Calibri"/>
                <a:cs typeface="Calibri"/>
              </a:rPr>
              <a:t> </a:t>
            </a:r>
            <a:r>
              <a:rPr sz="2400" spc="-10" dirty="0">
                <a:latin typeface="Calibri"/>
                <a:cs typeface="Calibri"/>
              </a:rPr>
              <a:t>transmission</a:t>
            </a:r>
            <a:r>
              <a:rPr sz="2400" spc="185" dirty="0">
                <a:latin typeface="Calibri"/>
                <a:cs typeface="Calibri"/>
              </a:rPr>
              <a:t> </a:t>
            </a:r>
            <a:r>
              <a:rPr sz="2400" dirty="0">
                <a:latin typeface="Calibri"/>
                <a:cs typeface="Calibri"/>
              </a:rPr>
              <a:t>line </a:t>
            </a:r>
            <a:r>
              <a:rPr sz="2400" spc="-535" dirty="0">
                <a:latin typeface="Calibri"/>
                <a:cs typeface="Calibri"/>
              </a:rPr>
              <a:t> </a:t>
            </a:r>
            <a:r>
              <a:rPr sz="2400" spc="-5" dirty="0">
                <a:latin typeface="Calibri"/>
                <a:cs typeface="Calibri"/>
              </a:rPr>
              <a:t>or</a:t>
            </a:r>
            <a:r>
              <a:rPr sz="2400" spc="250" dirty="0">
                <a:latin typeface="Calibri"/>
                <a:cs typeface="Calibri"/>
              </a:rPr>
              <a:t> </a:t>
            </a:r>
            <a:r>
              <a:rPr sz="2400" spc="-10" dirty="0">
                <a:latin typeface="Calibri"/>
                <a:cs typeface="Calibri"/>
              </a:rPr>
              <a:t>waveguide</a:t>
            </a:r>
            <a:r>
              <a:rPr sz="2400" spc="245" dirty="0">
                <a:latin typeface="Calibri"/>
                <a:cs typeface="Calibri"/>
              </a:rPr>
              <a:t> </a:t>
            </a:r>
            <a:r>
              <a:rPr sz="2400" spc="-5" dirty="0">
                <a:latin typeface="Calibri"/>
                <a:cs typeface="Calibri"/>
              </a:rPr>
              <a:t>so</a:t>
            </a:r>
            <a:r>
              <a:rPr sz="2400" spc="240" dirty="0">
                <a:latin typeface="Calibri"/>
                <a:cs typeface="Calibri"/>
              </a:rPr>
              <a:t> </a:t>
            </a:r>
            <a:r>
              <a:rPr sz="2400" spc="-10" dirty="0">
                <a:latin typeface="Calibri"/>
                <a:cs typeface="Calibri"/>
              </a:rPr>
              <a:t>that</a:t>
            </a:r>
            <a:r>
              <a:rPr sz="2400" spc="240" dirty="0">
                <a:latin typeface="Calibri"/>
                <a:cs typeface="Calibri"/>
              </a:rPr>
              <a:t> </a:t>
            </a:r>
            <a:r>
              <a:rPr sz="2400" dirty="0">
                <a:latin typeface="Calibri"/>
                <a:cs typeface="Calibri"/>
              </a:rPr>
              <a:t>all</a:t>
            </a:r>
            <a:r>
              <a:rPr sz="2400" spc="235" dirty="0">
                <a:latin typeface="Calibri"/>
                <a:cs typeface="Calibri"/>
              </a:rPr>
              <a:t> </a:t>
            </a:r>
            <a:r>
              <a:rPr sz="2400" dirty="0">
                <a:latin typeface="Calibri"/>
                <a:cs typeface="Calibri"/>
              </a:rPr>
              <a:t>the</a:t>
            </a:r>
            <a:r>
              <a:rPr sz="2400" spc="245" dirty="0">
                <a:latin typeface="Calibri"/>
                <a:cs typeface="Calibri"/>
              </a:rPr>
              <a:t> </a:t>
            </a:r>
            <a:r>
              <a:rPr sz="2400" spc="-5" dirty="0">
                <a:latin typeface="Calibri"/>
                <a:cs typeface="Calibri"/>
              </a:rPr>
              <a:t>energy</a:t>
            </a:r>
            <a:r>
              <a:rPr sz="2400" spc="250" dirty="0">
                <a:latin typeface="Calibri"/>
                <a:cs typeface="Calibri"/>
              </a:rPr>
              <a:t> </a:t>
            </a:r>
            <a:r>
              <a:rPr sz="2400" spc="-15" dirty="0">
                <a:latin typeface="Calibri"/>
                <a:cs typeface="Calibri"/>
              </a:rPr>
              <a:t>from</a:t>
            </a:r>
            <a:r>
              <a:rPr sz="2400" spc="240" dirty="0">
                <a:latin typeface="Calibri"/>
                <a:cs typeface="Calibri"/>
              </a:rPr>
              <a:t> </a:t>
            </a:r>
            <a:r>
              <a:rPr sz="2400" dirty="0">
                <a:latin typeface="Calibri"/>
                <a:cs typeface="Calibri"/>
              </a:rPr>
              <a:t>the</a:t>
            </a:r>
            <a:r>
              <a:rPr sz="2400" spc="250" dirty="0">
                <a:latin typeface="Calibri"/>
                <a:cs typeface="Calibri"/>
              </a:rPr>
              <a:t> </a:t>
            </a:r>
            <a:r>
              <a:rPr sz="2400" spc="-5" dirty="0">
                <a:latin typeface="Calibri"/>
                <a:cs typeface="Calibri"/>
              </a:rPr>
              <a:t>signal</a:t>
            </a:r>
            <a:r>
              <a:rPr sz="2400" spc="245" dirty="0">
                <a:latin typeface="Calibri"/>
                <a:cs typeface="Calibri"/>
              </a:rPr>
              <a:t> </a:t>
            </a:r>
            <a:r>
              <a:rPr sz="2400" spc="-10" dirty="0">
                <a:latin typeface="Calibri"/>
                <a:cs typeface="Calibri"/>
              </a:rPr>
              <a:t>source</a:t>
            </a:r>
            <a:r>
              <a:rPr sz="2400" spc="254" dirty="0">
                <a:latin typeface="Calibri"/>
                <a:cs typeface="Calibri"/>
              </a:rPr>
              <a:t> </a:t>
            </a:r>
            <a:r>
              <a:rPr sz="2400" spc="-5" dirty="0">
                <a:latin typeface="Calibri"/>
                <a:cs typeface="Calibri"/>
              </a:rPr>
              <a:t>will </a:t>
            </a:r>
            <a:r>
              <a:rPr sz="2400" spc="-530" dirty="0">
                <a:latin typeface="Calibri"/>
                <a:cs typeface="Calibri"/>
              </a:rPr>
              <a:t> </a:t>
            </a:r>
            <a:r>
              <a:rPr sz="2400" spc="-5" dirty="0">
                <a:latin typeface="Calibri"/>
                <a:cs typeface="Calibri"/>
              </a:rPr>
              <a:t>be</a:t>
            </a:r>
            <a:r>
              <a:rPr sz="2400" spc="-15" dirty="0">
                <a:latin typeface="Calibri"/>
                <a:cs typeface="Calibri"/>
              </a:rPr>
              <a:t> </a:t>
            </a:r>
            <a:r>
              <a:rPr sz="2400" spc="-5" dirty="0">
                <a:latin typeface="Calibri"/>
                <a:cs typeface="Calibri"/>
              </a:rPr>
              <a:t>absorbed.</a:t>
            </a:r>
            <a:endParaRPr sz="2400">
              <a:latin typeface="Calibri"/>
              <a:cs typeface="Calibri"/>
            </a:endParaRPr>
          </a:p>
        </p:txBody>
      </p:sp>
      <p:pic>
        <p:nvPicPr>
          <p:cNvPr id="4" name="object 4"/>
          <p:cNvPicPr/>
          <p:nvPr/>
        </p:nvPicPr>
        <p:blipFill>
          <a:blip r:embed="rId2" cstate="print"/>
          <a:stretch>
            <a:fillRect/>
          </a:stretch>
        </p:blipFill>
        <p:spPr>
          <a:xfrm>
            <a:off x="1828800" y="2971800"/>
            <a:ext cx="4648200" cy="2590800"/>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29</a:t>
            </a:fld>
            <a:endParaRPr spc="-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903223"/>
            <a:ext cx="8835390" cy="4781550"/>
          </a:xfrm>
          <a:prstGeom prst="rect">
            <a:avLst/>
          </a:prstGeom>
        </p:spPr>
        <p:txBody>
          <a:bodyPr vert="horz" wrap="square" lIns="0" tIns="12700" rIns="0" bIns="0" rtlCol="0">
            <a:spAutoFit/>
          </a:bodyPr>
          <a:lstStyle/>
          <a:p>
            <a:pPr marL="12700" marR="6985" algn="just">
              <a:lnSpc>
                <a:spcPct val="100000"/>
              </a:lnSpc>
              <a:spcBef>
                <a:spcPts val="100"/>
              </a:spcBef>
              <a:buSzPct val="95833"/>
              <a:buFont typeface="Wingdings"/>
              <a:buChar char=""/>
              <a:tabLst>
                <a:tab pos="255904" algn="l"/>
              </a:tabLst>
            </a:pPr>
            <a:r>
              <a:rPr sz="2400" spc="-15" dirty="0">
                <a:latin typeface="Calibri"/>
                <a:cs typeface="Calibri"/>
              </a:rPr>
              <a:t>prefix </a:t>
            </a:r>
            <a:r>
              <a:rPr sz="2400" i="1" dirty="0">
                <a:latin typeface="Calibri"/>
                <a:cs typeface="Calibri"/>
              </a:rPr>
              <a:t>micro-</a:t>
            </a:r>
            <a:r>
              <a:rPr sz="2400" dirty="0">
                <a:latin typeface="Calibri"/>
                <a:cs typeface="Calibri"/>
              </a:rPr>
              <a:t>in </a:t>
            </a:r>
            <a:r>
              <a:rPr sz="2400" i="1" dirty="0">
                <a:latin typeface="Calibri"/>
                <a:cs typeface="Calibri"/>
              </a:rPr>
              <a:t>microwave </a:t>
            </a:r>
            <a:r>
              <a:rPr sz="2400" dirty="0">
                <a:latin typeface="Calibri"/>
                <a:cs typeface="Calibri"/>
              </a:rPr>
              <a:t>is </a:t>
            </a:r>
            <a:r>
              <a:rPr sz="2400" spc="-5" dirty="0">
                <a:latin typeface="Calibri"/>
                <a:cs typeface="Calibri"/>
              </a:rPr>
              <a:t>not meant </a:t>
            </a:r>
            <a:r>
              <a:rPr sz="2400" spc="-15" dirty="0">
                <a:latin typeface="Calibri"/>
                <a:cs typeface="Calibri"/>
              </a:rPr>
              <a:t>to </a:t>
            </a:r>
            <a:r>
              <a:rPr sz="2400" spc="-10" dirty="0">
                <a:latin typeface="Calibri"/>
                <a:cs typeface="Calibri"/>
              </a:rPr>
              <a:t>suggest </a:t>
            </a:r>
            <a:r>
              <a:rPr sz="2400" dirty="0">
                <a:latin typeface="Calibri"/>
                <a:cs typeface="Calibri"/>
              </a:rPr>
              <a:t>a </a:t>
            </a:r>
            <a:r>
              <a:rPr sz="2400" spc="-15" dirty="0">
                <a:latin typeface="Calibri"/>
                <a:cs typeface="Calibri"/>
              </a:rPr>
              <a:t>wavelength </a:t>
            </a:r>
            <a:r>
              <a:rPr sz="2400" dirty="0">
                <a:latin typeface="Calibri"/>
                <a:cs typeface="Calibri"/>
              </a:rPr>
              <a:t>in </a:t>
            </a:r>
            <a:r>
              <a:rPr sz="2400" spc="5" dirty="0">
                <a:latin typeface="Calibri"/>
                <a:cs typeface="Calibri"/>
              </a:rPr>
              <a:t> </a:t>
            </a:r>
            <a:r>
              <a:rPr sz="2400" spc="-5" dirty="0">
                <a:latin typeface="Calibri"/>
                <a:cs typeface="Calibri"/>
              </a:rPr>
              <a:t>the</a:t>
            </a:r>
            <a:r>
              <a:rPr sz="2400" spc="-20" dirty="0">
                <a:latin typeface="Calibri"/>
                <a:cs typeface="Calibri"/>
              </a:rPr>
              <a:t> </a:t>
            </a:r>
            <a:r>
              <a:rPr sz="2400" spc="-10" dirty="0">
                <a:latin typeface="Calibri"/>
                <a:cs typeface="Calibri"/>
              </a:rPr>
              <a:t>micrometer</a:t>
            </a:r>
            <a:r>
              <a:rPr sz="2400" spc="-40" dirty="0">
                <a:latin typeface="Calibri"/>
                <a:cs typeface="Calibri"/>
              </a:rPr>
              <a:t> </a:t>
            </a:r>
            <a:r>
              <a:rPr sz="2400" spc="-15" dirty="0">
                <a:latin typeface="Calibri"/>
                <a:cs typeface="Calibri"/>
              </a:rPr>
              <a:t>range.</a:t>
            </a:r>
            <a:endParaRPr sz="2400">
              <a:latin typeface="Calibri"/>
              <a:cs typeface="Calibri"/>
            </a:endParaRPr>
          </a:p>
          <a:p>
            <a:pPr marL="12700" marR="6985" algn="just">
              <a:lnSpc>
                <a:spcPct val="100000"/>
              </a:lnSpc>
              <a:buSzPct val="95833"/>
              <a:buFont typeface="Wingdings"/>
              <a:buChar char=""/>
              <a:tabLst>
                <a:tab pos="323850" algn="l"/>
              </a:tabLst>
            </a:pPr>
            <a:r>
              <a:rPr sz="2400" spc="-35" dirty="0">
                <a:latin typeface="Calibri"/>
                <a:cs typeface="Calibri"/>
              </a:rPr>
              <a:t>Rather,</a:t>
            </a:r>
            <a:r>
              <a:rPr sz="2400" spc="-30" dirty="0">
                <a:latin typeface="Calibri"/>
                <a:cs typeface="Calibri"/>
              </a:rPr>
              <a:t> </a:t>
            </a:r>
            <a:r>
              <a:rPr sz="2400" dirty="0">
                <a:latin typeface="Calibri"/>
                <a:cs typeface="Calibri"/>
              </a:rPr>
              <a:t>it</a:t>
            </a:r>
            <a:r>
              <a:rPr sz="2400" spc="5" dirty="0">
                <a:latin typeface="Calibri"/>
                <a:cs typeface="Calibri"/>
              </a:rPr>
              <a:t> </a:t>
            </a:r>
            <a:r>
              <a:rPr sz="2400" spc="-15" dirty="0">
                <a:latin typeface="Calibri"/>
                <a:cs typeface="Calibri"/>
              </a:rPr>
              <a:t>indicates</a:t>
            </a:r>
            <a:r>
              <a:rPr sz="2400" spc="-10" dirty="0">
                <a:latin typeface="Calibri"/>
                <a:cs typeface="Calibri"/>
              </a:rPr>
              <a:t> that</a:t>
            </a:r>
            <a:r>
              <a:rPr sz="2400" spc="-5" dirty="0">
                <a:latin typeface="Calibri"/>
                <a:cs typeface="Calibri"/>
              </a:rPr>
              <a:t> </a:t>
            </a:r>
            <a:r>
              <a:rPr sz="2400" spc="-20" dirty="0">
                <a:latin typeface="Calibri"/>
                <a:cs typeface="Calibri"/>
              </a:rPr>
              <a:t>microwaves</a:t>
            </a:r>
            <a:r>
              <a:rPr sz="2400" spc="-15" dirty="0">
                <a:latin typeface="Calibri"/>
                <a:cs typeface="Calibri"/>
              </a:rPr>
              <a:t> are</a:t>
            </a:r>
            <a:r>
              <a:rPr sz="2400" spc="-10" dirty="0">
                <a:latin typeface="Calibri"/>
                <a:cs typeface="Calibri"/>
              </a:rPr>
              <a:t> </a:t>
            </a:r>
            <a:r>
              <a:rPr sz="2400" dirty="0">
                <a:latin typeface="Calibri"/>
                <a:cs typeface="Calibri"/>
              </a:rPr>
              <a:t>"small"</a:t>
            </a:r>
            <a:r>
              <a:rPr sz="2400" spc="5" dirty="0">
                <a:latin typeface="Calibri"/>
                <a:cs typeface="Calibri"/>
              </a:rPr>
              <a:t> </a:t>
            </a:r>
            <a:r>
              <a:rPr sz="2400" spc="-10" dirty="0">
                <a:latin typeface="Calibri"/>
                <a:cs typeface="Calibri"/>
              </a:rPr>
              <a:t>(having</a:t>
            </a:r>
            <a:r>
              <a:rPr sz="2400" spc="-5" dirty="0">
                <a:latin typeface="Calibri"/>
                <a:cs typeface="Calibri"/>
              </a:rPr>
              <a:t> </a:t>
            </a:r>
            <a:r>
              <a:rPr sz="2400" spc="-10" dirty="0">
                <a:latin typeface="Calibri"/>
                <a:cs typeface="Calibri"/>
              </a:rPr>
              <a:t>shorter </a:t>
            </a:r>
            <a:r>
              <a:rPr sz="2400" spc="-5" dirty="0">
                <a:latin typeface="Calibri"/>
                <a:cs typeface="Calibri"/>
              </a:rPr>
              <a:t> </a:t>
            </a:r>
            <a:r>
              <a:rPr sz="2400" spc="-15" dirty="0">
                <a:latin typeface="Calibri"/>
                <a:cs typeface="Calibri"/>
              </a:rPr>
              <a:t>wavelengths), </a:t>
            </a:r>
            <a:r>
              <a:rPr sz="2400" spc="-10" dirty="0">
                <a:latin typeface="Calibri"/>
                <a:cs typeface="Calibri"/>
              </a:rPr>
              <a:t>compared </a:t>
            </a:r>
            <a:r>
              <a:rPr sz="2400" spc="-15" dirty="0">
                <a:latin typeface="Calibri"/>
                <a:cs typeface="Calibri"/>
              </a:rPr>
              <a:t>to </a:t>
            </a:r>
            <a:r>
              <a:rPr sz="2400" dirty="0">
                <a:latin typeface="Calibri"/>
                <a:cs typeface="Calibri"/>
              </a:rPr>
              <a:t>the </a:t>
            </a:r>
            <a:r>
              <a:rPr sz="2400" spc="-15" dirty="0">
                <a:latin typeface="Calibri"/>
                <a:cs typeface="Calibri"/>
              </a:rPr>
              <a:t>radio </a:t>
            </a:r>
            <a:r>
              <a:rPr sz="2400" spc="-20" dirty="0">
                <a:latin typeface="Calibri"/>
                <a:cs typeface="Calibri"/>
              </a:rPr>
              <a:t>waves </a:t>
            </a:r>
            <a:r>
              <a:rPr sz="2400" spc="-5" dirty="0">
                <a:latin typeface="Calibri"/>
                <a:cs typeface="Calibri"/>
              </a:rPr>
              <a:t>used prior </a:t>
            </a:r>
            <a:r>
              <a:rPr sz="2400" spc="-15" dirty="0">
                <a:latin typeface="Calibri"/>
                <a:cs typeface="Calibri"/>
              </a:rPr>
              <a:t>to </a:t>
            </a:r>
            <a:r>
              <a:rPr sz="2400" spc="-20" dirty="0">
                <a:latin typeface="Calibri"/>
                <a:cs typeface="Calibri"/>
              </a:rPr>
              <a:t>microwave </a:t>
            </a:r>
            <a:r>
              <a:rPr sz="2400" spc="-15" dirty="0">
                <a:latin typeface="Calibri"/>
                <a:cs typeface="Calibri"/>
              </a:rPr>
              <a:t> </a:t>
            </a:r>
            <a:r>
              <a:rPr sz="2400" spc="-20" dirty="0">
                <a:latin typeface="Calibri"/>
                <a:cs typeface="Calibri"/>
              </a:rPr>
              <a:t>technology.</a:t>
            </a:r>
            <a:endParaRPr sz="2400">
              <a:latin typeface="Calibri"/>
              <a:cs typeface="Calibri"/>
            </a:endParaRPr>
          </a:p>
          <a:p>
            <a:pPr marL="12700" marR="5080" algn="just">
              <a:lnSpc>
                <a:spcPct val="100000"/>
              </a:lnSpc>
              <a:spcBef>
                <a:spcPts val="5"/>
              </a:spcBef>
              <a:buSzPct val="95833"/>
              <a:buFont typeface="Wingdings"/>
              <a:buChar char=""/>
              <a:tabLst>
                <a:tab pos="255904" algn="l"/>
              </a:tabLst>
            </a:pPr>
            <a:r>
              <a:rPr sz="2400" spc="-5" dirty="0">
                <a:latin typeface="Calibri"/>
                <a:cs typeface="Calibri"/>
              </a:rPr>
              <a:t>The</a:t>
            </a:r>
            <a:r>
              <a:rPr sz="2400" dirty="0">
                <a:latin typeface="Calibri"/>
                <a:cs typeface="Calibri"/>
              </a:rPr>
              <a:t> </a:t>
            </a:r>
            <a:r>
              <a:rPr sz="2400" spc="-5" dirty="0">
                <a:latin typeface="Calibri"/>
                <a:cs typeface="Calibri"/>
              </a:rPr>
              <a:t>boundaries</a:t>
            </a:r>
            <a:r>
              <a:rPr sz="2400" dirty="0">
                <a:latin typeface="Calibri"/>
                <a:cs typeface="Calibri"/>
              </a:rPr>
              <a:t> </a:t>
            </a:r>
            <a:r>
              <a:rPr sz="2400" spc="-10" dirty="0">
                <a:latin typeface="Calibri"/>
                <a:cs typeface="Calibri"/>
              </a:rPr>
              <a:t>between</a:t>
            </a:r>
            <a:r>
              <a:rPr sz="2400" spc="-5" dirty="0">
                <a:latin typeface="Calibri"/>
                <a:cs typeface="Calibri"/>
              </a:rPr>
              <a:t> </a:t>
            </a:r>
            <a:r>
              <a:rPr sz="2400" spc="-20" dirty="0">
                <a:latin typeface="Calibri"/>
                <a:cs typeface="Calibri"/>
              </a:rPr>
              <a:t>far</a:t>
            </a:r>
            <a:r>
              <a:rPr sz="2400" spc="-15" dirty="0">
                <a:latin typeface="Calibri"/>
                <a:cs typeface="Calibri"/>
              </a:rPr>
              <a:t> infrared,</a:t>
            </a:r>
            <a:r>
              <a:rPr sz="2400" spc="-10" dirty="0">
                <a:latin typeface="Calibri"/>
                <a:cs typeface="Calibri"/>
              </a:rPr>
              <a:t> terahertz</a:t>
            </a:r>
            <a:r>
              <a:rPr sz="2400" spc="-5" dirty="0">
                <a:latin typeface="Calibri"/>
                <a:cs typeface="Calibri"/>
              </a:rPr>
              <a:t> </a:t>
            </a:r>
            <a:r>
              <a:rPr sz="2400" spc="-10" dirty="0">
                <a:latin typeface="Calibri"/>
                <a:cs typeface="Calibri"/>
              </a:rPr>
              <a:t>radiation, </a:t>
            </a:r>
            <a:r>
              <a:rPr sz="2400" spc="-5" dirty="0">
                <a:latin typeface="Calibri"/>
                <a:cs typeface="Calibri"/>
              </a:rPr>
              <a:t> </a:t>
            </a:r>
            <a:r>
              <a:rPr sz="2400" spc="-15" dirty="0">
                <a:latin typeface="Calibri"/>
                <a:cs typeface="Calibri"/>
              </a:rPr>
              <a:t>microwaves, </a:t>
            </a:r>
            <a:r>
              <a:rPr sz="2400" dirty="0">
                <a:latin typeface="Calibri"/>
                <a:cs typeface="Calibri"/>
              </a:rPr>
              <a:t>and </a:t>
            </a:r>
            <a:r>
              <a:rPr sz="2400" spc="-5" dirty="0">
                <a:latin typeface="Calibri"/>
                <a:cs typeface="Calibri"/>
              </a:rPr>
              <a:t>ultra-high-frequency </a:t>
            </a:r>
            <a:r>
              <a:rPr sz="2400" spc="-10" dirty="0">
                <a:latin typeface="Calibri"/>
                <a:cs typeface="Calibri"/>
              </a:rPr>
              <a:t>radio </a:t>
            </a:r>
            <a:r>
              <a:rPr sz="2400" spc="-25" dirty="0">
                <a:latin typeface="Calibri"/>
                <a:cs typeface="Calibri"/>
              </a:rPr>
              <a:t>waves </a:t>
            </a:r>
            <a:r>
              <a:rPr sz="2400" spc="-15" dirty="0">
                <a:latin typeface="Calibri"/>
                <a:cs typeface="Calibri"/>
              </a:rPr>
              <a:t>are </a:t>
            </a:r>
            <a:r>
              <a:rPr sz="2400" spc="-10" dirty="0">
                <a:latin typeface="Calibri"/>
                <a:cs typeface="Calibri"/>
              </a:rPr>
              <a:t>fairly </a:t>
            </a:r>
            <a:r>
              <a:rPr sz="2400" spc="-5" dirty="0">
                <a:latin typeface="Calibri"/>
                <a:cs typeface="Calibri"/>
              </a:rPr>
              <a:t>arbitrary </a:t>
            </a:r>
            <a:r>
              <a:rPr sz="2400" dirty="0">
                <a:latin typeface="Calibri"/>
                <a:cs typeface="Calibri"/>
              </a:rPr>
              <a:t> and</a:t>
            </a:r>
            <a:r>
              <a:rPr sz="2400" spc="-20" dirty="0">
                <a:latin typeface="Calibri"/>
                <a:cs typeface="Calibri"/>
              </a:rPr>
              <a:t> </a:t>
            </a:r>
            <a:r>
              <a:rPr sz="2400" spc="-15" dirty="0">
                <a:latin typeface="Calibri"/>
                <a:cs typeface="Calibri"/>
              </a:rPr>
              <a:t>are</a:t>
            </a:r>
            <a:r>
              <a:rPr sz="2400" spc="5" dirty="0">
                <a:latin typeface="Calibri"/>
                <a:cs typeface="Calibri"/>
              </a:rPr>
              <a:t> </a:t>
            </a:r>
            <a:r>
              <a:rPr sz="2400" spc="-5" dirty="0">
                <a:latin typeface="Calibri"/>
                <a:cs typeface="Calibri"/>
              </a:rPr>
              <a:t>used</a:t>
            </a:r>
            <a:r>
              <a:rPr sz="2400" dirty="0">
                <a:latin typeface="Calibri"/>
                <a:cs typeface="Calibri"/>
              </a:rPr>
              <a:t> </a:t>
            </a:r>
            <a:r>
              <a:rPr sz="2400" spc="-5" dirty="0">
                <a:latin typeface="Calibri"/>
                <a:cs typeface="Calibri"/>
              </a:rPr>
              <a:t>variously</a:t>
            </a:r>
            <a:r>
              <a:rPr sz="2400" dirty="0">
                <a:latin typeface="Calibri"/>
                <a:cs typeface="Calibri"/>
              </a:rPr>
              <a:t> </a:t>
            </a:r>
            <a:r>
              <a:rPr sz="2400" spc="-5" dirty="0">
                <a:latin typeface="Calibri"/>
                <a:cs typeface="Calibri"/>
              </a:rPr>
              <a:t>between</a:t>
            </a:r>
            <a:r>
              <a:rPr sz="2400" dirty="0">
                <a:latin typeface="Calibri"/>
                <a:cs typeface="Calibri"/>
              </a:rPr>
              <a:t> </a:t>
            </a:r>
            <a:r>
              <a:rPr sz="2400" spc="-20" dirty="0">
                <a:latin typeface="Calibri"/>
                <a:cs typeface="Calibri"/>
              </a:rPr>
              <a:t>different</a:t>
            </a:r>
            <a:r>
              <a:rPr sz="2400" spc="10" dirty="0">
                <a:latin typeface="Calibri"/>
                <a:cs typeface="Calibri"/>
              </a:rPr>
              <a:t> </a:t>
            </a:r>
            <a:r>
              <a:rPr sz="2400" spc="-5" dirty="0">
                <a:latin typeface="Calibri"/>
                <a:cs typeface="Calibri"/>
              </a:rPr>
              <a:t>fields</a:t>
            </a:r>
            <a:r>
              <a:rPr sz="2400" dirty="0">
                <a:latin typeface="Calibri"/>
                <a:cs typeface="Calibri"/>
              </a:rPr>
              <a:t> </a:t>
            </a:r>
            <a:r>
              <a:rPr sz="2400" spc="-5" dirty="0">
                <a:latin typeface="Calibri"/>
                <a:cs typeface="Calibri"/>
              </a:rPr>
              <a:t>of</a:t>
            </a:r>
            <a:r>
              <a:rPr sz="2400" dirty="0">
                <a:latin typeface="Calibri"/>
                <a:cs typeface="Calibri"/>
              </a:rPr>
              <a:t> </a:t>
            </a:r>
            <a:r>
              <a:rPr sz="2400" spc="-30" dirty="0">
                <a:latin typeface="Calibri"/>
                <a:cs typeface="Calibri"/>
              </a:rPr>
              <a:t>study.</a:t>
            </a:r>
            <a:endParaRPr sz="2400">
              <a:latin typeface="Calibri"/>
              <a:cs typeface="Calibri"/>
            </a:endParaRPr>
          </a:p>
          <a:p>
            <a:pPr marL="12700" marR="5715" algn="just">
              <a:lnSpc>
                <a:spcPct val="100000"/>
              </a:lnSpc>
              <a:buSzPct val="95833"/>
              <a:buFont typeface="Wingdings"/>
              <a:buChar char=""/>
              <a:tabLst>
                <a:tab pos="255904" algn="l"/>
              </a:tabLst>
            </a:pPr>
            <a:r>
              <a:rPr sz="2400" spc="-15" dirty="0">
                <a:latin typeface="Calibri"/>
                <a:cs typeface="Calibri"/>
              </a:rPr>
              <a:t>Microwaves</a:t>
            </a:r>
            <a:r>
              <a:rPr sz="2400" spc="-10" dirty="0">
                <a:latin typeface="Calibri"/>
                <a:cs typeface="Calibri"/>
              </a:rPr>
              <a:t> </a:t>
            </a:r>
            <a:r>
              <a:rPr sz="2400" spc="-20" dirty="0">
                <a:latin typeface="Calibri"/>
                <a:cs typeface="Calibri"/>
              </a:rPr>
              <a:t>travel</a:t>
            </a:r>
            <a:r>
              <a:rPr sz="2400" spc="-15" dirty="0">
                <a:latin typeface="Calibri"/>
                <a:cs typeface="Calibri"/>
              </a:rPr>
              <a:t> </a:t>
            </a:r>
            <a:r>
              <a:rPr sz="2400" spc="-10" dirty="0">
                <a:latin typeface="Calibri"/>
                <a:cs typeface="Calibri"/>
              </a:rPr>
              <a:t>by</a:t>
            </a:r>
            <a:r>
              <a:rPr sz="2400" spc="-5" dirty="0">
                <a:latin typeface="Calibri"/>
                <a:cs typeface="Calibri"/>
              </a:rPr>
              <a:t> line-of-sight;</a:t>
            </a:r>
            <a:r>
              <a:rPr sz="2400" dirty="0">
                <a:latin typeface="Calibri"/>
                <a:cs typeface="Calibri"/>
              </a:rPr>
              <a:t> </a:t>
            </a:r>
            <a:r>
              <a:rPr sz="2400" spc="-20" dirty="0">
                <a:latin typeface="Calibri"/>
                <a:cs typeface="Calibri"/>
              </a:rPr>
              <a:t>unlike</a:t>
            </a:r>
            <a:r>
              <a:rPr sz="2400" spc="-15" dirty="0">
                <a:latin typeface="Calibri"/>
                <a:cs typeface="Calibri"/>
              </a:rPr>
              <a:t> lower</a:t>
            </a:r>
            <a:r>
              <a:rPr sz="2400" spc="-10" dirty="0">
                <a:latin typeface="Calibri"/>
                <a:cs typeface="Calibri"/>
              </a:rPr>
              <a:t> </a:t>
            </a:r>
            <a:r>
              <a:rPr sz="2400" spc="-5" dirty="0">
                <a:latin typeface="Calibri"/>
                <a:cs typeface="Calibri"/>
              </a:rPr>
              <a:t>frequency</a:t>
            </a:r>
            <a:r>
              <a:rPr sz="2400" dirty="0">
                <a:latin typeface="Calibri"/>
                <a:cs typeface="Calibri"/>
              </a:rPr>
              <a:t> </a:t>
            </a:r>
            <a:r>
              <a:rPr sz="2400" spc="-15" dirty="0">
                <a:latin typeface="Calibri"/>
                <a:cs typeface="Calibri"/>
              </a:rPr>
              <a:t>radio </a:t>
            </a:r>
            <a:r>
              <a:rPr sz="2400" spc="-10" dirty="0">
                <a:latin typeface="Calibri"/>
                <a:cs typeface="Calibri"/>
              </a:rPr>
              <a:t> </a:t>
            </a:r>
            <a:r>
              <a:rPr sz="2400" spc="-20" dirty="0">
                <a:latin typeface="Calibri"/>
                <a:cs typeface="Calibri"/>
              </a:rPr>
              <a:t>waves</a:t>
            </a:r>
            <a:r>
              <a:rPr sz="2400" spc="-15" dirty="0">
                <a:latin typeface="Calibri"/>
                <a:cs typeface="Calibri"/>
              </a:rPr>
              <a:t> </a:t>
            </a:r>
            <a:r>
              <a:rPr sz="2400" spc="-5" dirty="0">
                <a:latin typeface="Calibri"/>
                <a:cs typeface="Calibri"/>
              </a:rPr>
              <a:t>they</a:t>
            </a:r>
            <a:r>
              <a:rPr sz="2400" spc="530" dirty="0">
                <a:latin typeface="Calibri"/>
                <a:cs typeface="Calibri"/>
              </a:rPr>
              <a:t> </a:t>
            </a:r>
            <a:r>
              <a:rPr sz="2400" spc="-5" dirty="0">
                <a:latin typeface="Calibri"/>
                <a:cs typeface="Calibri"/>
              </a:rPr>
              <a:t>do</a:t>
            </a:r>
            <a:r>
              <a:rPr sz="2400" spc="535" dirty="0">
                <a:latin typeface="Calibri"/>
                <a:cs typeface="Calibri"/>
              </a:rPr>
              <a:t> </a:t>
            </a:r>
            <a:r>
              <a:rPr sz="2400" spc="-5" dirty="0">
                <a:latin typeface="Calibri"/>
                <a:cs typeface="Calibri"/>
              </a:rPr>
              <a:t>not</a:t>
            </a:r>
            <a:r>
              <a:rPr sz="2400" spc="530" dirty="0">
                <a:latin typeface="Calibri"/>
                <a:cs typeface="Calibri"/>
              </a:rPr>
              <a:t> </a:t>
            </a:r>
            <a:r>
              <a:rPr sz="2400" spc="-10" dirty="0">
                <a:latin typeface="Calibri"/>
                <a:cs typeface="Calibri"/>
              </a:rPr>
              <a:t>diffract</a:t>
            </a:r>
            <a:r>
              <a:rPr sz="2400" spc="525" dirty="0">
                <a:latin typeface="Calibri"/>
                <a:cs typeface="Calibri"/>
              </a:rPr>
              <a:t> </a:t>
            </a:r>
            <a:r>
              <a:rPr sz="2400" spc="-10" dirty="0">
                <a:latin typeface="Calibri"/>
                <a:cs typeface="Calibri"/>
              </a:rPr>
              <a:t>around</a:t>
            </a:r>
            <a:r>
              <a:rPr sz="2400" spc="520" dirty="0">
                <a:latin typeface="Calibri"/>
                <a:cs typeface="Calibri"/>
              </a:rPr>
              <a:t> </a:t>
            </a:r>
            <a:r>
              <a:rPr sz="2400" spc="-5" dirty="0">
                <a:latin typeface="Calibri"/>
                <a:cs typeface="Calibri"/>
              </a:rPr>
              <a:t>hills,</a:t>
            </a:r>
            <a:r>
              <a:rPr sz="2400" spc="535" dirty="0">
                <a:latin typeface="Calibri"/>
                <a:cs typeface="Calibri"/>
              </a:rPr>
              <a:t> </a:t>
            </a:r>
            <a:r>
              <a:rPr sz="2400" spc="-15" dirty="0">
                <a:latin typeface="Calibri"/>
                <a:cs typeface="Calibri"/>
              </a:rPr>
              <a:t>follow</a:t>
            </a:r>
            <a:r>
              <a:rPr sz="2400" spc="509" dirty="0">
                <a:latin typeface="Calibri"/>
                <a:cs typeface="Calibri"/>
              </a:rPr>
              <a:t> </a:t>
            </a:r>
            <a:r>
              <a:rPr sz="2400" dirty="0">
                <a:latin typeface="Calibri"/>
                <a:cs typeface="Calibri"/>
              </a:rPr>
              <a:t>the</a:t>
            </a:r>
            <a:r>
              <a:rPr sz="2400" spc="545" dirty="0">
                <a:latin typeface="Calibri"/>
                <a:cs typeface="Calibri"/>
              </a:rPr>
              <a:t> </a:t>
            </a:r>
            <a:r>
              <a:rPr sz="2400" spc="-5" dirty="0">
                <a:latin typeface="Calibri"/>
                <a:cs typeface="Calibri"/>
              </a:rPr>
              <a:t>earth's</a:t>
            </a:r>
            <a:r>
              <a:rPr sz="2400" spc="530" dirty="0">
                <a:latin typeface="Calibri"/>
                <a:cs typeface="Calibri"/>
              </a:rPr>
              <a:t> </a:t>
            </a:r>
            <a:r>
              <a:rPr sz="2400" spc="-10" dirty="0">
                <a:latin typeface="Calibri"/>
                <a:cs typeface="Calibri"/>
              </a:rPr>
              <a:t>surface </a:t>
            </a:r>
            <a:r>
              <a:rPr sz="2400" spc="-5" dirty="0">
                <a:latin typeface="Calibri"/>
                <a:cs typeface="Calibri"/>
              </a:rPr>
              <a:t> </a:t>
            </a:r>
            <a:r>
              <a:rPr sz="2400" dirty="0">
                <a:latin typeface="Calibri"/>
                <a:cs typeface="Calibri"/>
              </a:rPr>
              <a:t>as</a:t>
            </a:r>
            <a:r>
              <a:rPr sz="2400" spc="-25" dirty="0">
                <a:latin typeface="Calibri"/>
                <a:cs typeface="Calibri"/>
              </a:rPr>
              <a:t> </a:t>
            </a:r>
            <a:r>
              <a:rPr sz="2400" spc="-10" dirty="0">
                <a:latin typeface="Calibri"/>
                <a:cs typeface="Calibri"/>
              </a:rPr>
              <a:t>ground </a:t>
            </a:r>
            <a:r>
              <a:rPr sz="2400" spc="-15" dirty="0">
                <a:latin typeface="Calibri"/>
                <a:cs typeface="Calibri"/>
              </a:rPr>
              <a:t>waves, </a:t>
            </a:r>
            <a:r>
              <a:rPr sz="2400" spc="-5" dirty="0">
                <a:latin typeface="Calibri"/>
                <a:cs typeface="Calibri"/>
              </a:rPr>
              <a:t>or</a:t>
            </a:r>
            <a:r>
              <a:rPr sz="2400" dirty="0">
                <a:latin typeface="Calibri"/>
                <a:cs typeface="Calibri"/>
              </a:rPr>
              <a:t> </a:t>
            </a:r>
            <a:r>
              <a:rPr sz="2400" spc="-10" dirty="0">
                <a:latin typeface="Calibri"/>
                <a:cs typeface="Calibri"/>
              </a:rPr>
              <a:t>reflect</a:t>
            </a:r>
            <a:r>
              <a:rPr sz="2400" spc="5" dirty="0">
                <a:latin typeface="Calibri"/>
                <a:cs typeface="Calibri"/>
              </a:rPr>
              <a:t> </a:t>
            </a:r>
            <a:r>
              <a:rPr sz="2400" spc="-15" dirty="0">
                <a:latin typeface="Calibri"/>
                <a:cs typeface="Calibri"/>
              </a:rPr>
              <a:t>from</a:t>
            </a:r>
            <a:r>
              <a:rPr sz="2400" spc="-20" dirty="0">
                <a:latin typeface="Calibri"/>
                <a:cs typeface="Calibri"/>
              </a:rPr>
              <a:t> </a:t>
            </a:r>
            <a:r>
              <a:rPr sz="2400" dirty="0">
                <a:latin typeface="Calibri"/>
                <a:cs typeface="Calibri"/>
              </a:rPr>
              <a:t>the </a:t>
            </a:r>
            <a:r>
              <a:rPr sz="2400" spc="-10" dirty="0">
                <a:latin typeface="Calibri"/>
                <a:cs typeface="Calibri"/>
              </a:rPr>
              <a:t>ionosphere.</a:t>
            </a:r>
            <a:endParaRPr sz="2400">
              <a:latin typeface="Calibri"/>
              <a:cs typeface="Calibri"/>
            </a:endParaRPr>
          </a:p>
          <a:p>
            <a:pPr marL="12700" marR="5080" algn="just">
              <a:lnSpc>
                <a:spcPct val="100000"/>
              </a:lnSpc>
              <a:buSzPct val="95833"/>
              <a:buFont typeface="Wingdings"/>
              <a:buChar char=""/>
              <a:tabLst>
                <a:tab pos="255904" algn="l"/>
              </a:tabLst>
            </a:pPr>
            <a:r>
              <a:rPr sz="2400" spc="-5" dirty="0">
                <a:latin typeface="Calibri"/>
                <a:cs typeface="Calibri"/>
              </a:rPr>
              <a:t>so</a:t>
            </a:r>
            <a:r>
              <a:rPr sz="2400" dirty="0">
                <a:latin typeface="Calibri"/>
                <a:cs typeface="Calibri"/>
              </a:rPr>
              <a:t> </a:t>
            </a:r>
            <a:r>
              <a:rPr sz="2400" spc="-10" dirty="0">
                <a:latin typeface="Calibri"/>
                <a:cs typeface="Calibri"/>
              </a:rPr>
              <a:t>terrestrial</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spc="-10" dirty="0">
                <a:latin typeface="Calibri"/>
                <a:cs typeface="Calibri"/>
              </a:rPr>
              <a:t>communication</a:t>
            </a:r>
            <a:r>
              <a:rPr sz="2400" spc="-5" dirty="0">
                <a:latin typeface="Calibri"/>
                <a:cs typeface="Calibri"/>
              </a:rPr>
              <a:t> links</a:t>
            </a:r>
            <a:r>
              <a:rPr sz="2400" dirty="0">
                <a:latin typeface="Calibri"/>
                <a:cs typeface="Calibri"/>
              </a:rPr>
              <a:t> </a:t>
            </a:r>
            <a:r>
              <a:rPr sz="2400" spc="-15" dirty="0">
                <a:latin typeface="Calibri"/>
                <a:cs typeface="Calibri"/>
              </a:rPr>
              <a:t>are</a:t>
            </a:r>
            <a:r>
              <a:rPr sz="2400" spc="-10" dirty="0">
                <a:latin typeface="Calibri"/>
                <a:cs typeface="Calibri"/>
              </a:rPr>
              <a:t> </a:t>
            </a:r>
            <a:r>
              <a:rPr sz="2400" spc="-5" dirty="0">
                <a:latin typeface="Calibri"/>
                <a:cs typeface="Calibri"/>
              </a:rPr>
              <a:t>limited</a:t>
            </a:r>
            <a:r>
              <a:rPr sz="2400" dirty="0">
                <a:latin typeface="Calibri"/>
                <a:cs typeface="Calibri"/>
              </a:rPr>
              <a:t> </a:t>
            </a:r>
            <a:r>
              <a:rPr sz="2400" spc="-10" dirty="0">
                <a:latin typeface="Calibri"/>
                <a:cs typeface="Calibri"/>
              </a:rPr>
              <a:t>by</a:t>
            </a:r>
            <a:r>
              <a:rPr sz="2400" spc="520" dirty="0">
                <a:latin typeface="Calibri"/>
                <a:cs typeface="Calibri"/>
              </a:rPr>
              <a:t> </a:t>
            </a:r>
            <a:r>
              <a:rPr sz="2400" dirty="0">
                <a:latin typeface="Calibri"/>
                <a:cs typeface="Calibri"/>
              </a:rPr>
              <a:t>the </a:t>
            </a:r>
            <a:r>
              <a:rPr sz="2400" spc="5" dirty="0">
                <a:latin typeface="Calibri"/>
                <a:cs typeface="Calibri"/>
              </a:rPr>
              <a:t> </a:t>
            </a:r>
            <a:r>
              <a:rPr sz="2400" spc="-5" dirty="0">
                <a:latin typeface="Calibri"/>
                <a:cs typeface="Calibri"/>
              </a:rPr>
              <a:t>visual</a:t>
            </a:r>
            <a:r>
              <a:rPr sz="2400" spc="-15" dirty="0">
                <a:latin typeface="Calibri"/>
                <a:cs typeface="Calibri"/>
              </a:rPr>
              <a:t> horizon</a:t>
            </a:r>
            <a:r>
              <a:rPr sz="2400" spc="-5"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about</a:t>
            </a:r>
            <a:r>
              <a:rPr sz="2400" spc="-5" dirty="0">
                <a:latin typeface="Calibri"/>
                <a:cs typeface="Calibri"/>
              </a:rPr>
              <a:t> 40</a:t>
            </a:r>
            <a:r>
              <a:rPr sz="2400" spc="-10" dirty="0">
                <a:latin typeface="Calibri"/>
                <a:cs typeface="Calibri"/>
              </a:rPr>
              <a:t> </a:t>
            </a:r>
            <a:r>
              <a:rPr sz="2400" dirty="0">
                <a:latin typeface="Calibri"/>
                <a:cs typeface="Calibri"/>
              </a:rPr>
              <a:t>miles</a:t>
            </a:r>
            <a:endParaRPr sz="2400">
              <a:latin typeface="Calibri"/>
              <a:cs typeface="Calibri"/>
            </a:endParaRPr>
          </a:p>
        </p:txBody>
      </p:sp>
      <p:sp>
        <p:nvSpPr>
          <p:cNvPr id="3" name="object 3"/>
          <p:cNvSpPr txBox="1"/>
          <p:nvPr/>
        </p:nvSpPr>
        <p:spPr>
          <a:xfrm>
            <a:off x="8808719" y="6631730"/>
            <a:ext cx="146685"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3</a:t>
            </a:fld>
            <a:endParaRPr sz="1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61133" y="398729"/>
            <a:ext cx="4366260" cy="452120"/>
          </a:xfrm>
          <a:prstGeom prst="rect">
            <a:avLst/>
          </a:prstGeom>
        </p:spPr>
        <p:txBody>
          <a:bodyPr vert="horz" wrap="square" lIns="0" tIns="12065" rIns="0" bIns="0" rtlCol="0">
            <a:spAutoFit/>
          </a:bodyPr>
          <a:lstStyle/>
          <a:p>
            <a:pPr marL="12700">
              <a:lnSpc>
                <a:spcPct val="100000"/>
              </a:lnSpc>
              <a:spcBef>
                <a:spcPts val="95"/>
              </a:spcBef>
            </a:pPr>
            <a:r>
              <a:rPr b="0" spc="-40" dirty="0">
                <a:latin typeface="Calibri"/>
                <a:cs typeface="Calibri"/>
              </a:rPr>
              <a:t>CIRCUALTORS </a:t>
            </a:r>
            <a:r>
              <a:rPr b="0" spc="-5" dirty="0">
                <a:latin typeface="Calibri"/>
                <a:cs typeface="Calibri"/>
              </a:rPr>
              <a:t>AND</a:t>
            </a:r>
            <a:r>
              <a:rPr b="0" spc="-30" dirty="0">
                <a:latin typeface="Calibri"/>
                <a:cs typeface="Calibri"/>
              </a:rPr>
              <a:t> </a:t>
            </a:r>
            <a:r>
              <a:rPr b="0" spc="-40" dirty="0">
                <a:latin typeface="Calibri"/>
                <a:cs typeface="Calibri"/>
              </a:rPr>
              <a:t>ISOLATORS</a:t>
            </a: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30</a:t>
            </a:fld>
            <a:endParaRPr spc="-5" dirty="0"/>
          </a:p>
        </p:txBody>
      </p:sp>
      <p:sp>
        <p:nvSpPr>
          <p:cNvPr id="4" name="object 4"/>
          <p:cNvSpPr txBox="1"/>
          <p:nvPr/>
        </p:nvSpPr>
        <p:spPr>
          <a:xfrm>
            <a:off x="343915" y="1385061"/>
            <a:ext cx="8418830" cy="3317875"/>
          </a:xfrm>
          <a:prstGeom prst="rect">
            <a:avLst/>
          </a:prstGeom>
        </p:spPr>
        <p:txBody>
          <a:bodyPr vert="horz" wrap="square" lIns="0" tIns="12700" rIns="0" bIns="0" rtlCol="0">
            <a:spAutoFit/>
          </a:bodyPr>
          <a:lstStyle/>
          <a:p>
            <a:pPr marL="394970" marR="5080" indent="-382905" algn="just">
              <a:lnSpc>
                <a:spcPct val="100000"/>
              </a:lnSpc>
              <a:spcBef>
                <a:spcPts val="100"/>
              </a:spcBef>
            </a:pPr>
            <a:r>
              <a:rPr sz="1900" spc="-190" dirty="0">
                <a:solidFill>
                  <a:srgbClr val="6D9FAF"/>
                </a:solidFill>
                <a:latin typeface="Cambria"/>
                <a:cs typeface="Cambria"/>
              </a:rPr>
              <a:t>⦿</a:t>
            </a:r>
            <a:r>
              <a:rPr sz="1900" spc="-185" dirty="0">
                <a:solidFill>
                  <a:srgbClr val="6D9FAF"/>
                </a:solidFill>
                <a:latin typeface="Cambria"/>
                <a:cs typeface="Cambria"/>
              </a:rPr>
              <a:t> </a:t>
            </a:r>
            <a:r>
              <a:rPr sz="2400" dirty="0">
                <a:latin typeface="Calibri"/>
                <a:cs typeface="Calibri"/>
              </a:rPr>
              <a:t>Both</a:t>
            </a:r>
            <a:r>
              <a:rPr sz="2400" spc="5" dirty="0">
                <a:latin typeface="Calibri"/>
                <a:cs typeface="Calibri"/>
              </a:rPr>
              <a:t> </a:t>
            </a:r>
            <a:r>
              <a:rPr sz="2400" spc="-20" dirty="0">
                <a:latin typeface="Calibri"/>
                <a:cs typeface="Calibri"/>
              </a:rPr>
              <a:t>microwave</a:t>
            </a:r>
            <a:r>
              <a:rPr sz="2400" spc="-15" dirty="0">
                <a:latin typeface="Calibri"/>
                <a:cs typeface="Calibri"/>
              </a:rPr>
              <a:t> circulators</a:t>
            </a:r>
            <a:r>
              <a:rPr sz="2400" spc="-10"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isolators</a:t>
            </a:r>
            <a:r>
              <a:rPr sz="2400" spc="-10" dirty="0">
                <a:latin typeface="Calibri"/>
                <a:cs typeface="Calibri"/>
              </a:rPr>
              <a:t> </a:t>
            </a:r>
            <a:r>
              <a:rPr sz="2400" spc="-15" dirty="0">
                <a:latin typeface="Calibri"/>
                <a:cs typeface="Calibri"/>
              </a:rPr>
              <a:t>are</a:t>
            </a:r>
            <a:r>
              <a:rPr sz="2400" spc="-10" dirty="0">
                <a:latin typeface="Calibri"/>
                <a:cs typeface="Calibri"/>
              </a:rPr>
              <a:t> </a:t>
            </a:r>
            <a:r>
              <a:rPr sz="2400" spc="-5" dirty="0">
                <a:latin typeface="Calibri"/>
                <a:cs typeface="Calibri"/>
              </a:rPr>
              <a:t>non</a:t>
            </a:r>
            <a:r>
              <a:rPr sz="2400" dirty="0">
                <a:latin typeface="Calibri"/>
                <a:cs typeface="Calibri"/>
              </a:rPr>
              <a:t> </a:t>
            </a:r>
            <a:r>
              <a:rPr sz="2400" spc="-10" dirty="0">
                <a:latin typeface="Calibri"/>
                <a:cs typeface="Calibri"/>
              </a:rPr>
              <a:t>reciprocal </a:t>
            </a:r>
            <a:r>
              <a:rPr sz="2400" spc="-5" dirty="0">
                <a:latin typeface="Calibri"/>
                <a:cs typeface="Calibri"/>
              </a:rPr>
              <a:t> </a:t>
            </a:r>
            <a:r>
              <a:rPr sz="2400" spc="-10" dirty="0">
                <a:latin typeface="Calibri"/>
                <a:cs typeface="Calibri"/>
              </a:rPr>
              <a:t>transmission </a:t>
            </a:r>
            <a:r>
              <a:rPr sz="2400" spc="-5" dirty="0">
                <a:latin typeface="Calibri"/>
                <a:cs typeface="Calibri"/>
              </a:rPr>
              <a:t>devices </a:t>
            </a:r>
            <a:r>
              <a:rPr sz="2400" spc="-10" dirty="0">
                <a:latin typeface="Calibri"/>
                <a:cs typeface="Calibri"/>
              </a:rPr>
              <a:t>that </a:t>
            </a:r>
            <a:r>
              <a:rPr sz="2400" spc="-5" dirty="0">
                <a:latin typeface="Calibri"/>
                <a:cs typeface="Calibri"/>
              </a:rPr>
              <a:t>use </a:t>
            </a:r>
            <a:r>
              <a:rPr sz="2400" dirty="0">
                <a:latin typeface="Calibri"/>
                <a:cs typeface="Calibri"/>
              </a:rPr>
              <a:t>the </a:t>
            </a:r>
            <a:r>
              <a:rPr sz="2400" spc="-10" dirty="0">
                <a:latin typeface="Calibri"/>
                <a:cs typeface="Calibri"/>
              </a:rPr>
              <a:t>property </a:t>
            </a:r>
            <a:r>
              <a:rPr sz="2400" spc="-5" dirty="0">
                <a:latin typeface="Calibri"/>
                <a:cs typeface="Calibri"/>
              </a:rPr>
              <a:t>of </a:t>
            </a:r>
            <a:r>
              <a:rPr sz="2400" spc="-25" dirty="0">
                <a:latin typeface="Calibri"/>
                <a:cs typeface="Calibri"/>
              </a:rPr>
              <a:t>Faraday </a:t>
            </a:r>
            <a:r>
              <a:rPr sz="2400" spc="-15" dirty="0">
                <a:latin typeface="Calibri"/>
                <a:cs typeface="Calibri"/>
              </a:rPr>
              <a:t>rotation </a:t>
            </a:r>
            <a:r>
              <a:rPr sz="2400" dirty="0">
                <a:latin typeface="Calibri"/>
                <a:cs typeface="Calibri"/>
              </a:rPr>
              <a:t>in </a:t>
            </a:r>
            <a:r>
              <a:rPr sz="2400" spc="-530" dirty="0">
                <a:latin typeface="Calibri"/>
                <a:cs typeface="Calibri"/>
              </a:rPr>
              <a:t> </a:t>
            </a:r>
            <a:r>
              <a:rPr sz="2400" spc="-5" dirty="0">
                <a:latin typeface="Calibri"/>
                <a:cs typeface="Calibri"/>
              </a:rPr>
              <a:t>the </a:t>
            </a:r>
            <a:r>
              <a:rPr sz="2400" spc="-15" dirty="0">
                <a:latin typeface="Calibri"/>
                <a:cs typeface="Calibri"/>
              </a:rPr>
              <a:t>ferrite </a:t>
            </a:r>
            <a:r>
              <a:rPr sz="2400" spc="-10" dirty="0">
                <a:latin typeface="Calibri"/>
                <a:cs typeface="Calibri"/>
              </a:rPr>
              <a:t>material. </a:t>
            </a:r>
            <a:r>
              <a:rPr sz="2400" dirty="0">
                <a:latin typeface="Calibri"/>
                <a:cs typeface="Calibri"/>
              </a:rPr>
              <a:t>A </a:t>
            </a:r>
            <a:r>
              <a:rPr sz="2400" spc="-5" dirty="0">
                <a:latin typeface="Calibri"/>
                <a:cs typeface="Calibri"/>
              </a:rPr>
              <a:t>non </a:t>
            </a:r>
            <a:r>
              <a:rPr sz="2400" spc="-10" dirty="0">
                <a:latin typeface="Calibri"/>
                <a:cs typeface="Calibri"/>
              </a:rPr>
              <a:t>reciprocal</a:t>
            </a:r>
            <a:r>
              <a:rPr sz="2400" spc="-5" dirty="0">
                <a:latin typeface="Calibri"/>
                <a:cs typeface="Calibri"/>
              </a:rPr>
              <a:t> phase </a:t>
            </a:r>
            <a:r>
              <a:rPr sz="2400" spc="-10" dirty="0">
                <a:latin typeface="Calibri"/>
                <a:cs typeface="Calibri"/>
              </a:rPr>
              <a:t>shifter</a:t>
            </a:r>
            <a:r>
              <a:rPr sz="2400" spc="-5" dirty="0">
                <a:latin typeface="Calibri"/>
                <a:cs typeface="Calibri"/>
              </a:rPr>
              <a:t> </a:t>
            </a:r>
            <a:r>
              <a:rPr sz="2400" spc="-15" dirty="0">
                <a:latin typeface="Calibri"/>
                <a:cs typeface="Calibri"/>
              </a:rPr>
              <a:t>consists</a:t>
            </a:r>
            <a:r>
              <a:rPr sz="2400" spc="509" dirty="0">
                <a:latin typeface="Calibri"/>
                <a:cs typeface="Calibri"/>
              </a:rPr>
              <a:t> </a:t>
            </a:r>
            <a:r>
              <a:rPr sz="2400" spc="-10" dirty="0">
                <a:latin typeface="Calibri"/>
                <a:cs typeface="Calibri"/>
              </a:rPr>
              <a:t>of </a:t>
            </a:r>
            <a:r>
              <a:rPr sz="2400" spc="-5" dirty="0">
                <a:latin typeface="Calibri"/>
                <a:cs typeface="Calibri"/>
              </a:rPr>
              <a:t> </a:t>
            </a:r>
            <a:r>
              <a:rPr sz="2400" dirty="0">
                <a:latin typeface="Calibri"/>
                <a:cs typeface="Calibri"/>
              </a:rPr>
              <a:t>thin </a:t>
            </a:r>
            <a:r>
              <a:rPr sz="2400" spc="-5" dirty="0">
                <a:latin typeface="Calibri"/>
                <a:cs typeface="Calibri"/>
              </a:rPr>
              <a:t>slab of </a:t>
            </a:r>
            <a:r>
              <a:rPr sz="2400" spc="-15" dirty="0">
                <a:latin typeface="Calibri"/>
                <a:cs typeface="Calibri"/>
              </a:rPr>
              <a:t>ferrite </a:t>
            </a:r>
            <a:r>
              <a:rPr sz="2400" spc="-5" dirty="0">
                <a:latin typeface="Calibri"/>
                <a:cs typeface="Calibri"/>
              </a:rPr>
              <a:t>placed </a:t>
            </a:r>
            <a:r>
              <a:rPr sz="2400" dirty="0">
                <a:latin typeface="Calibri"/>
                <a:cs typeface="Calibri"/>
              </a:rPr>
              <a:t>in a </a:t>
            </a:r>
            <a:r>
              <a:rPr sz="2400" spc="-10" dirty="0">
                <a:latin typeface="Calibri"/>
                <a:cs typeface="Calibri"/>
              </a:rPr>
              <a:t>rectangular </a:t>
            </a:r>
            <a:r>
              <a:rPr sz="2400" spc="-15" dirty="0">
                <a:latin typeface="Calibri"/>
                <a:cs typeface="Calibri"/>
              </a:rPr>
              <a:t>waveguide at </a:t>
            </a:r>
            <a:r>
              <a:rPr sz="2400" dirty="0">
                <a:latin typeface="Calibri"/>
                <a:cs typeface="Calibri"/>
              </a:rPr>
              <a:t>a </a:t>
            </a:r>
            <a:r>
              <a:rPr sz="2400" spc="-15" dirty="0">
                <a:latin typeface="Calibri"/>
                <a:cs typeface="Calibri"/>
              </a:rPr>
              <a:t>point </a:t>
            </a:r>
            <a:r>
              <a:rPr sz="2400" spc="-10" dirty="0">
                <a:latin typeface="Calibri"/>
                <a:cs typeface="Calibri"/>
              </a:rPr>
              <a:t> where</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dc</a:t>
            </a:r>
            <a:r>
              <a:rPr sz="2400" dirty="0">
                <a:latin typeface="Calibri"/>
                <a:cs typeface="Calibri"/>
              </a:rPr>
              <a:t> </a:t>
            </a:r>
            <a:r>
              <a:rPr sz="2400" spc="-5" dirty="0">
                <a:latin typeface="Calibri"/>
                <a:cs typeface="Calibri"/>
              </a:rPr>
              <a:t>magnetic</a:t>
            </a:r>
            <a:r>
              <a:rPr sz="2400" dirty="0">
                <a:latin typeface="Calibri"/>
                <a:cs typeface="Calibri"/>
              </a:rPr>
              <a:t> </a:t>
            </a:r>
            <a:r>
              <a:rPr sz="2400" spc="-5" dirty="0">
                <a:latin typeface="Calibri"/>
                <a:cs typeface="Calibri"/>
              </a:rPr>
              <a:t>field</a:t>
            </a:r>
            <a:r>
              <a:rPr sz="240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spc="-5" dirty="0">
                <a:latin typeface="Calibri"/>
                <a:cs typeface="Calibri"/>
              </a:rPr>
              <a:t>incident</a:t>
            </a:r>
            <a:r>
              <a:rPr sz="2400" dirty="0">
                <a:latin typeface="Calibri"/>
                <a:cs typeface="Calibri"/>
              </a:rPr>
              <a:t> </a:t>
            </a:r>
            <a:r>
              <a:rPr sz="2400" spc="-25" dirty="0">
                <a:latin typeface="Calibri"/>
                <a:cs typeface="Calibri"/>
              </a:rPr>
              <a:t>wave</a:t>
            </a:r>
            <a:r>
              <a:rPr sz="2400" spc="-20" dirty="0">
                <a:latin typeface="Calibri"/>
                <a:cs typeface="Calibri"/>
              </a:rPr>
              <a:t> </a:t>
            </a:r>
            <a:r>
              <a:rPr sz="2400" spc="-5" dirty="0">
                <a:latin typeface="Calibri"/>
                <a:cs typeface="Calibri"/>
              </a:rPr>
              <a:t>mode</a:t>
            </a:r>
            <a:r>
              <a:rPr sz="2400" dirty="0">
                <a:latin typeface="Calibri"/>
                <a:cs typeface="Calibri"/>
              </a:rPr>
              <a:t> is </a:t>
            </a:r>
            <a:r>
              <a:rPr sz="2400" spc="5" dirty="0">
                <a:latin typeface="Calibri"/>
                <a:cs typeface="Calibri"/>
              </a:rPr>
              <a:t> </a:t>
            </a:r>
            <a:r>
              <a:rPr sz="2400" spc="-5" dirty="0">
                <a:latin typeface="Calibri"/>
                <a:cs typeface="Calibri"/>
              </a:rPr>
              <a:t>circularly </a:t>
            </a:r>
            <a:r>
              <a:rPr sz="2400" spc="-10" dirty="0">
                <a:latin typeface="Calibri"/>
                <a:cs typeface="Calibri"/>
              </a:rPr>
              <a:t>polarized. </a:t>
            </a:r>
            <a:r>
              <a:rPr sz="2400" dirty="0">
                <a:latin typeface="Calibri"/>
                <a:cs typeface="Calibri"/>
              </a:rPr>
              <a:t>When a </a:t>
            </a:r>
            <a:r>
              <a:rPr sz="2400" spc="-5" dirty="0">
                <a:latin typeface="Calibri"/>
                <a:cs typeface="Calibri"/>
              </a:rPr>
              <a:t>piece of </a:t>
            </a:r>
            <a:r>
              <a:rPr sz="2400" spc="-15" dirty="0">
                <a:latin typeface="Calibri"/>
                <a:cs typeface="Calibri"/>
              </a:rPr>
              <a:t>ferrite </a:t>
            </a:r>
            <a:r>
              <a:rPr sz="2400" dirty="0">
                <a:latin typeface="Calibri"/>
                <a:cs typeface="Calibri"/>
              </a:rPr>
              <a:t>is </a:t>
            </a:r>
            <a:r>
              <a:rPr sz="2400" spc="-15" dirty="0">
                <a:latin typeface="Calibri"/>
                <a:cs typeface="Calibri"/>
              </a:rPr>
              <a:t>affected </a:t>
            </a:r>
            <a:r>
              <a:rPr sz="2400" spc="-10" dirty="0">
                <a:latin typeface="Calibri"/>
                <a:cs typeface="Calibri"/>
              </a:rPr>
              <a:t>by </a:t>
            </a:r>
            <a:r>
              <a:rPr sz="2400" dirty="0">
                <a:latin typeface="Calibri"/>
                <a:cs typeface="Calibri"/>
              </a:rPr>
              <a:t>a </a:t>
            </a:r>
            <a:r>
              <a:rPr sz="2400" spc="-5" dirty="0">
                <a:latin typeface="Calibri"/>
                <a:cs typeface="Calibri"/>
              </a:rPr>
              <a:t>dc </a:t>
            </a:r>
            <a:r>
              <a:rPr sz="2400" dirty="0">
                <a:latin typeface="Calibri"/>
                <a:cs typeface="Calibri"/>
              </a:rPr>
              <a:t> </a:t>
            </a:r>
            <a:r>
              <a:rPr sz="2400" spc="-5" dirty="0">
                <a:latin typeface="Calibri"/>
                <a:cs typeface="Calibri"/>
              </a:rPr>
              <a:t>magnetic field the </a:t>
            </a:r>
            <a:r>
              <a:rPr sz="2400" spc="-15" dirty="0">
                <a:latin typeface="Calibri"/>
                <a:cs typeface="Calibri"/>
              </a:rPr>
              <a:t>ferrite </a:t>
            </a:r>
            <a:r>
              <a:rPr sz="2400" spc="-10" dirty="0">
                <a:latin typeface="Calibri"/>
                <a:cs typeface="Calibri"/>
              </a:rPr>
              <a:t>exhibits </a:t>
            </a:r>
            <a:r>
              <a:rPr sz="2400" spc="-25" dirty="0">
                <a:latin typeface="Calibri"/>
                <a:cs typeface="Calibri"/>
              </a:rPr>
              <a:t>Faraday </a:t>
            </a:r>
            <a:r>
              <a:rPr sz="2400" spc="-15" dirty="0">
                <a:latin typeface="Calibri"/>
                <a:cs typeface="Calibri"/>
              </a:rPr>
              <a:t>rotation. </a:t>
            </a:r>
            <a:r>
              <a:rPr sz="2400" spc="-5" dirty="0">
                <a:latin typeface="Calibri"/>
                <a:cs typeface="Calibri"/>
              </a:rPr>
              <a:t>It does so </a:t>
            </a:r>
            <a:r>
              <a:rPr sz="2400" dirty="0">
                <a:latin typeface="Calibri"/>
                <a:cs typeface="Calibri"/>
              </a:rPr>
              <a:t> </a:t>
            </a:r>
            <a:r>
              <a:rPr sz="2400" spc="-5" dirty="0">
                <a:latin typeface="Calibri"/>
                <a:cs typeface="Calibri"/>
              </a:rPr>
              <a:t>because</a:t>
            </a:r>
            <a:r>
              <a:rPr sz="2400" spc="245" dirty="0">
                <a:latin typeface="Calibri"/>
                <a:cs typeface="Calibri"/>
              </a:rPr>
              <a:t> </a:t>
            </a:r>
            <a:r>
              <a:rPr sz="2400" dirty="0">
                <a:latin typeface="Calibri"/>
                <a:cs typeface="Calibri"/>
              </a:rPr>
              <a:t>the</a:t>
            </a:r>
            <a:r>
              <a:rPr sz="2400" spc="229" dirty="0">
                <a:latin typeface="Calibri"/>
                <a:cs typeface="Calibri"/>
              </a:rPr>
              <a:t> </a:t>
            </a:r>
            <a:r>
              <a:rPr sz="2400" spc="-15" dirty="0">
                <a:latin typeface="Calibri"/>
                <a:cs typeface="Calibri"/>
              </a:rPr>
              <a:t>ferrite</a:t>
            </a:r>
            <a:r>
              <a:rPr sz="2400" spc="235" dirty="0">
                <a:latin typeface="Calibri"/>
                <a:cs typeface="Calibri"/>
              </a:rPr>
              <a:t> </a:t>
            </a:r>
            <a:r>
              <a:rPr sz="2400" dirty="0">
                <a:latin typeface="Calibri"/>
                <a:cs typeface="Calibri"/>
              </a:rPr>
              <a:t>is</a:t>
            </a:r>
            <a:r>
              <a:rPr sz="2400" spc="235" dirty="0">
                <a:latin typeface="Calibri"/>
                <a:cs typeface="Calibri"/>
              </a:rPr>
              <a:t> </a:t>
            </a:r>
            <a:r>
              <a:rPr sz="2400" spc="-10" dirty="0">
                <a:latin typeface="Calibri"/>
                <a:cs typeface="Calibri"/>
              </a:rPr>
              <a:t>nonlinear</a:t>
            </a:r>
            <a:r>
              <a:rPr sz="2400" spc="250" dirty="0">
                <a:latin typeface="Calibri"/>
                <a:cs typeface="Calibri"/>
              </a:rPr>
              <a:t> </a:t>
            </a:r>
            <a:r>
              <a:rPr sz="2400" spc="-10" dirty="0">
                <a:latin typeface="Calibri"/>
                <a:cs typeface="Calibri"/>
              </a:rPr>
              <a:t>material</a:t>
            </a:r>
            <a:r>
              <a:rPr sz="2400" spc="225" dirty="0">
                <a:latin typeface="Calibri"/>
                <a:cs typeface="Calibri"/>
              </a:rPr>
              <a:t> </a:t>
            </a:r>
            <a:r>
              <a:rPr sz="2400" dirty="0">
                <a:latin typeface="Calibri"/>
                <a:cs typeface="Calibri"/>
              </a:rPr>
              <a:t>and</a:t>
            </a:r>
            <a:r>
              <a:rPr sz="2400" spc="245" dirty="0">
                <a:latin typeface="Calibri"/>
                <a:cs typeface="Calibri"/>
              </a:rPr>
              <a:t> </a:t>
            </a:r>
            <a:r>
              <a:rPr sz="2400" spc="-5" dirty="0">
                <a:latin typeface="Calibri"/>
                <a:cs typeface="Calibri"/>
              </a:rPr>
              <a:t>its</a:t>
            </a:r>
            <a:r>
              <a:rPr sz="2400" spc="229" dirty="0">
                <a:latin typeface="Calibri"/>
                <a:cs typeface="Calibri"/>
              </a:rPr>
              <a:t> </a:t>
            </a:r>
            <a:r>
              <a:rPr sz="2400" spc="-5" dirty="0">
                <a:latin typeface="Calibri"/>
                <a:cs typeface="Calibri"/>
              </a:rPr>
              <a:t>permeability</a:t>
            </a:r>
            <a:r>
              <a:rPr sz="2400" spc="260" dirty="0">
                <a:latin typeface="Calibri"/>
                <a:cs typeface="Calibri"/>
              </a:rPr>
              <a:t> </a:t>
            </a:r>
            <a:r>
              <a:rPr sz="2400" spc="-15" dirty="0">
                <a:latin typeface="Calibri"/>
                <a:cs typeface="Calibri"/>
              </a:rPr>
              <a:t>is </a:t>
            </a:r>
            <a:r>
              <a:rPr sz="2400" spc="-530" dirty="0">
                <a:latin typeface="Calibri"/>
                <a:cs typeface="Calibri"/>
              </a:rPr>
              <a:t> </a:t>
            </a:r>
            <a:r>
              <a:rPr sz="2400" dirty="0">
                <a:latin typeface="Calibri"/>
                <a:cs typeface="Calibri"/>
              </a:rPr>
              <a:t>an</a:t>
            </a:r>
            <a:r>
              <a:rPr sz="2400" spc="-20" dirty="0">
                <a:latin typeface="Calibri"/>
                <a:cs typeface="Calibri"/>
              </a:rPr>
              <a:t> </a:t>
            </a:r>
            <a:r>
              <a:rPr sz="2400" spc="-10" dirty="0">
                <a:latin typeface="Calibri"/>
                <a:cs typeface="Calibri"/>
              </a:rPr>
              <a:t>asymmetric</a:t>
            </a:r>
            <a:r>
              <a:rPr sz="2400" spc="-35" dirty="0">
                <a:latin typeface="Calibri"/>
                <a:cs typeface="Calibri"/>
              </a:rPr>
              <a:t> </a:t>
            </a:r>
            <a:r>
              <a:rPr sz="2400" spc="-40" dirty="0">
                <a:latin typeface="Calibri"/>
                <a:cs typeface="Calibri"/>
              </a:rPr>
              <a:t>tensor.</a:t>
            </a:r>
            <a:endParaRPr sz="24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1620" y="401777"/>
            <a:ext cx="3938904" cy="452120"/>
          </a:xfrm>
          <a:prstGeom prst="rect">
            <a:avLst/>
          </a:prstGeom>
        </p:spPr>
        <p:txBody>
          <a:bodyPr vert="horz" wrap="square" lIns="0" tIns="12065" rIns="0" bIns="0" rtlCol="0">
            <a:spAutoFit/>
          </a:bodyPr>
          <a:lstStyle/>
          <a:p>
            <a:pPr marL="12700">
              <a:lnSpc>
                <a:spcPct val="100000"/>
              </a:lnSpc>
              <a:spcBef>
                <a:spcPts val="95"/>
              </a:spcBef>
            </a:pPr>
            <a:r>
              <a:rPr b="0" spc="-40" dirty="0">
                <a:latin typeface="Calibri"/>
                <a:cs typeface="Calibri"/>
              </a:rPr>
              <a:t>MICROWAVE</a:t>
            </a:r>
            <a:r>
              <a:rPr b="0" spc="-35" dirty="0">
                <a:latin typeface="Calibri"/>
                <a:cs typeface="Calibri"/>
              </a:rPr>
              <a:t> </a:t>
            </a:r>
            <a:r>
              <a:rPr b="0" spc="-40" dirty="0">
                <a:latin typeface="Calibri"/>
                <a:cs typeface="Calibri"/>
              </a:rPr>
              <a:t>CIRCULATORS</a:t>
            </a: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31</a:t>
            </a:fld>
            <a:endParaRPr spc="-5" dirty="0"/>
          </a:p>
        </p:txBody>
      </p:sp>
      <p:sp>
        <p:nvSpPr>
          <p:cNvPr id="4" name="object 4"/>
          <p:cNvSpPr txBox="1"/>
          <p:nvPr/>
        </p:nvSpPr>
        <p:spPr>
          <a:xfrm>
            <a:off x="343915" y="1385061"/>
            <a:ext cx="8418195" cy="2586990"/>
          </a:xfrm>
          <a:prstGeom prst="rect">
            <a:avLst/>
          </a:prstGeom>
        </p:spPr>
        <p:txBody>
          <a:bodyPr vert="horz" wrap="square" lIns="0" tIns="12700" rIns="0" bIns="0" rtlCol="0">
            <a:spAutoFit/>
          </a:bodyPr>
          <a:lstStyle/>
          <a:p>
            <a:pPr marL="394970" marR="5080" indent="-382905" algn="just">
              <a:lnSpc>
                <a:spcPct val="100000"/>
              </a:lnSpc>
              <a:spcBef>
                <a:spcPts val="100"/>
              </a:spcBef>
            </a:pPr>
            <a:r>
              <a:rPr sz="1900" spc="-190" dirty="0">
                <a:solidFill>
                  <a:srgbClr val="6D9FAF"/>
                </a:solidFill>
                <a:latin typeface="Cambria"/>
                <a:cs typeface="Cambria"/>
              </a:rPr>
              <a:t>⦿</a:t>
            </a:r>
            <a:r>
              <a:rPr sz="1900" spc="-185" dirty="0">
                <a:solidFill>
                  <a:srgbClr val="6D9FAF"/>
                </a:solidFill>
                <a:latin typeface="Cambria"/>
                <a:cs typeface="Cambria"/>
              </a:rPr>
              <a:t> </a:t>
            </a:r>
            <a:r>
              <a:rPr sz="2400" dirty="0">
                <a:latin typeface="Calibri"/>
                <a:cs typeface="Calibri"/>
              </a:rPr>
              <a:t>A</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spc="-10" dirty="0">
                <a:latin typeface="Calibri"/>
                <a:cs typeface="Calibri"/>
              </a:rPr>
              <a:t>circulator</a:t>
            </a:r>
            <a:r>
              <a:rPr sz="2400" spc="-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multiport</a:t>
            </a:r>
            <a:r>
              <a:rPr sz="2400" dirty="0">
                <a:latin typeface="Calibri"/>
                <a:cs typeface="Calibri"/>
              </a:rPr>
              <a:t> </a:t>
            </a:r>
            <a:r>
              <a:rPr sz="2400" spc="-15" dirty="0">
                <a:latin typeface="Calibri"/>
                <a:cs typeface="Calibri"/>
              </a:rPr>
              <a:t>waveguide</a:t>
            </a:r>
            <a:r>
              <a:rPr sz="2400" spc="509" dirty="0">
                <a:latin typeface="Calibri"/>
                <a:cs typeface="Calibri"/>
              </a:rPr>
              <a:t> </a:t>
            </a:r>
            <a:r>
              <a:rPr sz="2400" spc="-5" dirty="0">
                <a:latin typeface="Calibri"/>
                <a:cs typeface="Calibri"/>
              </a:rPr>
              <a:t>junction</a:t>
            </a:r>
            <a:r>
              <a:rPr sz="2400" spc="535" dirty="0">
                <a:latin typeface="Calibri"/>
                <a:cs typeface="Calibri"/>
              </a:rPr>
              <a:t> </a:t>
            </a:r>
            <a:r>
              <a:rPr sz="2400" dirty="0">
                <a:latin typeface="Calibri"/>
                <a:cs typeface="Calibri"/>
              </a:rPr>
              <a:t>in </a:t>
            </a:r>
            <a:r>
              <a:rPr sz="2400" spc="5" dirty="0">
                <a:latin typeface="Calibri"/>
                <a:cs typeface="Calibri"/>
              </a:rPr>
              <a:t> </a:t>
            </a:r>
            <a:r>
              <a:rPr sz="2400" dirty="0">
                <a:latin typeface="Calibri"/>
                <a:cs typeface="Calibri"/>
              </a:rPr>
              <a:t>which the </a:t>
            </a:r>
            <a:r>
              <a:rPr sz="2400" spc="-30" dirty="0">
                <a:latin typeface="Calibri"/>
                <a:cs typeface="Calibri"/>
              </a:rPr>
              <a:t>wave </a:t>
            </a:r>
            <a:r>
              <a:rPr sz="2400" spc="-10" dirty="0">
                <a:latin typeface="Calibri"/>
                <a:cs typeface="Calibri"/>
              </a:rPr>
              <a:t>can </a:t>
            </a:r>
            <a:r>
              <a:rPr sz="2400" spc="-5" dirty="0">
                <a:latin typeface="Calibri"/>
                <a:cs typeface="Calibri"/>
              </a:rPr>
              <a:t>flow only </a:t>
            </a:r>
            <a:r>
              <a:rPr sz="2400" spc="-15" dirty="0">
                <a:latin typeface="Calibri"/>
                <a:cs typeface="Calibri"/>
              </a:rPr>
              <a:t>from </a:t>
            </a:r>
            <a:r>
              <a:rPr sz="2400" dirty="0">
                <a:latin typeface="Calibri"/>
                <a:cs typeface="Calibri"/>
              </a:rPr>
              <a:t>the </a:t>
            </a:r>
            <a:r>
              <a:rPr sz="2400" spc="-10" dirty="0">
                <a:latin typeface="Calibri"/>
                <a:cs typeface="Calibri"/>
              </a:rPr>
              <a:t>nth </a:t>
            </a:r>
            <a:r>
              <a:rPr sz="2400" spc="-5" dirty="0">
                <a:latin typeface="Calibri"/>
                <a:cs typeface="Calibri"/>
              </a:rPr>
              <a:t>port </a:t>
            </a:r>
            <a:r>
              <a:rPr sz="2400" spc="-15" dirty="0">
                <a:latin typeface="Calibri"/>
                <a:cs typeface="Calibri"/>
              </a:rPr>
              <a:t>to </a:t>
            </a:r>
            <a:r>
              <a:rPr sz="2400" dirty="0">
                <a:latin typeface="Calibri"/>
                <a:cs typeface="Calibri"/>
              </a:rPr>
              <a:t>the (n + </a:t>
            </a:r>
            <a:r>
              <a:rPr sz="2400" spc="-5" dirty="0">
                <a:latin typeface="Calibri"/>
                <a:cs typeface="Calibri"/>
              </a:rPr>
              <a:t>I)th </a:t>
            </a:r>
            <a:r>
              <a:rPr sz="2400" dirty="0">
                <a:latin typeface="Calibri"/>
                <a:cs typeface="Calibri"/>
              </a:rPr>
              <a:t> </a:t>
            </a:r>
            <a:r>
              <a:rPr sz="2400" spc="-5" dirty="0">
                <a:latin typeface="Calibri"/>
                <a:cs typeface="Calibri"/>
              </a:rPr>
              <a:t>port</a:t>
            </a:r>
            <a:r>
              <a:rPr sz="2400" dirty="0">
                <a:latin typeface="Calibri"/>
                <a:cs typeface="Calibri"/>
              </a:rPr>
              <a:t> in</a:t>
            </a:r>
            <a:r>
              <a:rPr sz="2400" spc="5" dirty="0">
                <a:latin typeface="Calibri"/>
                <a:cs typeface="Calibri"/>
              </a:rPr>
              <a:t> </a:t>
            </a:r>
            <a:r>
              <a:rPr sz="2400" spc="-5" dirty="0">
                <a:latin typeface="Calibri"/>
                <a:cs typeface="Calibri"/>
              </a:rPr>
              <a:t>one</a:t>
            </a:r>
            <a:r>
              <a:rPr sz="2400" dirty="0">
                <a:latin typeface="Calibri"/>
                <a:cs typeface="Calibri"/>
              </a:rPr>
              <a:t> </a:t>
            </a:r>
            <a:r>
              <a:rPr sz="2400" spc="-10" dirty="0">
                <a:latin typeface="Calibri"/>
                <a:cs typeface="Calibri"/>
              </a:rPr>
              <a:t>direction</a:t>
            </a:r>
            <a:r>
              <a:rPr sz="2400" spc="-5" dirty="0">
                <a:latin typeface="Calibri"/>
                <a:cs typeface="Calibri"/>
              </a:rPr>
              <a:t> Although</a:t>
            </a:r>
            <a:r>
              <a:rPr sz="2400" dirty="0">
                <a:latin typeface="Calibri"/>
                <a:cs typeface="Calibri"/>
              </a:rPr>
              <a:t> </a:t>
            </a:r>
            <a:r>
              <a:rPr sz="2400" spc="-10" dirty="0">
                <a:latin typeface="Calibri"/>
                <a:cs typeface="Calibri"/>
              </a:rPr>
              <a:t>there</a:t>
            </a:r>
            <a:r>
              <a:rPr sz="2400" spc="-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no</a:t>
            </a:r>
            <a:r>
              <a:rPr sz="2400" dirty="0">
                <a:latin typeface="Calibri"/>
                <a:cs typeface="Calibri"/>
              </a:rPr>
              <a:t> </a:t>
            </a:r>
            <a:r>
              <a:rPr sz="2400" spc="-10" dirty="0">
                <a:latin typeface="Calibri"/>
                <a:cs typeface="Calibri"/>
              </a:rPr>
              <a:t>restriction</a:t>
            </a:r>
            <a:r>
              <a:rPr sz="2400" spc="-5" dirty="0">
                <a:latin typeface="Calibri"/>
                <a:cs typeface="Calibri"/>
              </a:rPr>
              <a:t> on</a:t>
            </a:r>
            <a:r>
              <a:rPr sz="2400" dirty="0">
                <a:latin typeface="Calibri"/>
                <a:cs typeface="Calibri"/>
              </a:rPr>
              <a:t> </a:t>
            </a:r>
            <a:r>
              <a:rPr sz="2400" spc="-5" dirty="0">
                <a:latin typeface="Calibri"/>
                <a:cs typeface="Calibri"/>
              </a:rPr>
              <a:t>the </a:t>
            </a:r>
            <a:r>
              <a:rPr sz="2400" spc="-530" dirty="0">
                <a:latin typeface="Calibri"/>
                <a:cs typeface="Calibri"/>
              </a:rPr>
              <a:t> </a:t>
            </a:r>
            <a:r>
              <a:rPr sz="2400" spc="-5" dirty="0">
                <a:latin typeface="Calibri"/>
                <a:cs typeface="Calibri"/>
              </a:rPr>
              <a:t>number of ports, </a:t>
            </a:r>
            <a:r>
              <a:rPr sz="2400" dirty="0">
                <a:latin typeface="Calibri"/>
                <a:cs typeface="Calibri"/>
              </a:rPr>
              <a:t>the </a:t>
            </a:r>
            <a:r>
              <a:rPr sz="2400" spc="-15" dirty="0">
                <a:latin typeface="Calibri"/>
                <a:cs typeface="Calibri"/>
              </a:rPr>
              <a:t>four-port </a:t>
            </a:r>
            <a:r>
              <a:rPr sz="2400" spc="-20" dirty="0">
                <a:latin typeface="Calibri"/>
                <a:cs typeface="Calibri"/>
              </a:rPr>
              <a:t>microwave </a:t>
            </a:r>
            <a:r>
              <a:rPr sz="2400" spc="-15" dirty="0">
                <a:latin typeface="Calibri"/>
                <a:cs typeface="Calibri"/>
              </a:rPr>
              <a:t>circulator </a:t>
            </a:r>
            <a:r>
              <a:rPr sz="2400" dirty="0">
                <a:latin typeface="Calibri"/>
                <a:cs typeface="Calibri"/>
              </a:rPr>
              <a:t>is the </a:t>
            </a:r>
            <a:r>
              <a:rPr sz="2400" spc="-10" dirty="0">
                <a:latin typeface="Calibri"/>
                <a:cs typeface="Calibri"/>
              </a:rPr>
              <a:t>most </a:t>
            </a:r>
            <a:r>
              <a:rPr sz="2400" spc="-5" dirty="0">
                <a:latin typeface="Calibri"/>
                <a:cs typeface="Calibri"/>
              </a:rPr>
              <a:t> </a:t>
            </a:r>
            <a:r>
              <a:rPr sz="2400" spc="-10" dirty="0">
                <a:latin typeface="Calibri"/>
                <a:cs typeface="Calibri"/>
              </a:rPr>
              <a:t>common.</a:t>
            </a:r>
            <a:r>
              <a:rPr sz="2400" spc="-5" dirty="0">
                <a:latin typeface="Calibri"/>
                <a:cs typeface="Calibri"/>
              </a:rPr>
              <a:t> One</a:t>
            </a:r>
            <a:r>
              <a:rPr sz="2400" dirty="0">
                <a:latin typeface="Calibri"/>
                <a:cs typeface="Calibri"/>
              </a:rPr>
              <a:t> type</a:t>
            </a:r>
            <a:r>
              <a:rPr sz="2400" spc="5"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four-port</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spc="-10" dirty="0">
                <a:latin typeface="Calibri"/>
                <a:cs typeface="Calibri"/>
              </a:rPr>
              <a:t>circulator</a:t>
            </a:r>
            <a:r>
              <a:rPr sz="2400" spc="-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a </a:t>
            </a:r>
            <a:r>
              <a:rPr sz="2400" spc="5" dirty="0">
                <a:latin typeface="Calibri"/>
                <a:cs typeface="Calibri"/>
              </a:rPr>
              <a:t> </a:t>
            </a:r>
            <a:r>
              <a:rPr sz="2400" spc="-10" dirty="0">
                <a:latin typeface="Calibri"/>
                <a:cs typeface="Calibri"/>
              </a:rPr>
              <a:t>combination </a:t>
            </a:r>
            <a:r>
              <a:rPr sz="2400" spc="-5" dirty="0">
                <a:latin typeface="Calibri"/>
                <a:cs typeface="Calibri"/>
              </a:rPr>
              <a:t>of </a:t>
            </a:r>
            <a:r>
              <a:rPr sz="2400" spc="-10" dirty="0">
                <a:latin typeface="Calibri"/>
                <a:cs typeface="Calibri"/>
              </a:rPr>
              <a:t>two </a:t>
            </a:r>
            <a:r>
              <a:rPr sz="2400" spc="-5" dirty="0">
                <a:latin typeface="Calibri"/>
                <a:cs typeface="Calibri"/>
              </a:rPr>
              <a:t>3-dB side hole directional </a:t>
            </a:r>
            <a:r>
              <a:rPr sz="2400" spc="-10" dirty="0">
                <a:latin typeface="Calibri"/>
                <a:cs typeface="Calibri"/>
              </a:rPr>
              <a:t>couplers </a:t>
            </a:r>
            <a:r>
              <a:rPr sz="2400" spc="-5" dirty="0">
                <a:latin typeface="Calibri"/>
                <a:cs typeface="Calibri"/>
              </a:rPr>
              <a:t>and </a:t>
            </a:r>
            <a:r>
              <a:rPr sz="2400" dirty="0">
                <a:latin typeface="Calibri"/>
                <a:cs typeface="Calibri"/>
              </a:rPr>
              <a:t>a </a:t>
            </a:r>
            <a:r>
              <a:rPr sz="2400" spc="5" dirty="0">
                <a:latin typeface="Calibri"/>
                <a:cs typeface="Calibri"/>
              </a:rPr>
              <a:t> </a:t>
            </a:r>
            <a:r>
              <a:rPr sz="2400" spc="-5" dirty="0">
                <a:latin typeface="Calibri"/>
                <a:cs typeface="Calibri"/>
              </a:rPr>
              <a:t>rectangular</a:t>
            </a:r>
            <a:r>
              <a:rPr sz="2400" spc="-45" dirty="0">
                <a:latin typeface="Calibri"/>
                <a:cs typeface="Calibri"/>
              </a:rPr>
              <a:t> </a:t>
            </a:r>
            <a:r>
              <a:rPr sz="2400" spc="-10" dirty="0">
                <a:latin typeface="Calibri"/>
                <a:cs typeface="Calibri"/>
              </a:rPr>
              <a:t>waveguide</a:t>
            </a:r>
            <a:r>
              <a:rPr sz="2400" spc="-25" dirty="0">
                <a:latin typeface="Calibri"/>
                <a:cs typeface="Calibri"/>
              </a:rPr>
              <a:t> </a:t>
            </a:r>
            <a:r>
              <a:rPr sz="2400" dirty="0">
                <a:latin typeface="Calibri"/>
                <a:cs typeface="Calibri"/>
              </a:rPr>
              <a:t>with</a:t>
            </a:r>
            <a:r>
              <a:rPr sz="2400" spc="-15" dirty="0">
                <a:latin typeface="Calibri"/>
                <a:cs typeface="Calibri"/>
              </a:rPr>
              <a:t> </a:t>
            </a:r>
            <a:r>
              <a:rPr sz="2400" spc="-10" dirty="0">
                <a:latin typeface="Calibri"/>
                <a:cs typeface="Calibri"/>
              </a:rPr>
              <a:t>two</a:t>
            </a:r>
            <a:r>
              <a:rPr sz="2400" spc="-20" dirty="0">
                <a:latin typeface="Calibri"/>
                <a:cs typeface="Calibri"/>
              </a:rPr>
              <a:t> </a:t>
            </a:r>
            <a:r>
              <a:rPr sz="2400" spc="-5" dirty="0">
                <a:latin typeface="Calibri"/>
                <a:cs typeface="Calibri"/>
              </a:rPr>
              <a:t>non</a:t>
            </a:r>
            <a:r>
              <a:rPr sz="2400" dirty="0">
                <a:latin typeface="Calibri"/>
                <a:cs typeface="Calibri"/>
              </a:rPr>
              <a:t> </a:t>
            </a:r>
            <a:r>
              <a:rPr sz="2400" spc="-10" dirty="0">
                <a:latin typeface="Calibri"/>
                <a:cs typeface="Calibri"/>
              </a:rPr>
              <a:t>reciprocal</a:t>
            </a:r>
            <a:r>
              <a:rPr sz="2400" spc="-30" dirty="0">
                <a:latin typeface="Calibri"/>
                <a:cs typeface="Calibri"/>
              </a:rPr>
              <a:t> </a:t>
            </a:r>
            <a:r>
              <a:rPr sz="2400" spc="-5" dirty="0">
                <a:latin typeface="Calibri"/>
                <a:cs typeface="Calibri"/>
              </a:rPr>
              <a:t>phase </a:t>
            </a:r>
            <a:r>
              <a:rPr sz="2400" spc="-10" dirty="0">
                <a:latin typeface="Calibri"/>
                <a:cs typeface="Calibri"/>
              </a:rPr>
              <a:t>shifters.</a:t>
            </a:r>
            <a:endParaRPr sz="2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41905" y="287528"/>
            <a:ext cx="3938270" cy="452120"/>
          </a:xfrm>
          <a:prstGeom prst="rect">
            <a:avLst/>
          </a:prstGeom>
        </p:spPr>
        <p:txBody>
          <a:bodyPr vert="horz" wrap="square" lIns="0" tIns="12065" rIns="0" bIns="0" rtlCol="0">
            <a:spAutoFit/>
          </a:bodyPr>
          <a:lstStyle/>
          <a:p>
            <a:pPr marL="12700">
              <a:lnSpc>
                <a:spcPct val="100000"/>
              </a:lnSpc>
              <a:spcBef>
                <a:spcPts val="95"/>
              </a:spcBef>
            </a:pPr>
            <a:r>
              <a:rPr b="0" spc="-40" dirty="0">
                <a:latin typeface="Calibri"/>
                <a:cs typeface="Calibri"/>
              </a:rPr>
              <a:t>MICROWAVE</a:t>
            </a:r>
            <a:r>
              <a:rPr b="0" spc="-35" dirty="0">
                <a:latin typeface="Calibri"/>
                <a:cs typeface="Calibri"/>
              </a:rPr>
              <a:t> </a:t>
            </a:r>
            <a:r>
              <a:rPr b="0" spc="-40" dirty="0">
                <a:latin typeface="Calibri"/>
                <a:cs typeface="Calibri"/>
              </a:rPr>
              <a:t>CIRCULATORS</a:t>
            </a:r>
          </a:p>
        </p:txBody>
      </p:sp>
      <p:pic>
        <p:nvPicPr>
          <p:cNvPr id="4" name="object 4"/>
          <p:cNvPicPr/>
          <p:nvPr/>
        </p:nvPicPr>
        <p:blipFill>
          <a:blip r:embed="rId2" cstate="print"/>
          <a:stretch>
            <a:fillRect/>
          </a:stretch>
        </p:blipFill>
        <p:spPr>
          <a:xfrm>
            <a:off x="152400" y="1295400"/>
            <a:ext cx="8763000" cy="5257800"/>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32</a:t>
            </a:fld>
            <a:endParaRPr spc="-5"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335523"/>
            <a:ext cx="9144000" cy="1522730"/>
            <a:chOff x="0" y="5335523"/>
            <a:chExt cx="9144000" cy="1522730"/>
          </a:xfrm>
        </p:grpSpPr>
        <p:pic>
          <p:nvPicPr>
            <p:cNvPr id="3" name="object 3"/>
            <p:cNvPicPr/>
            <p:nvPr/>
          </p:nvPicPr>
          <p:blipFill>
            <a:blip r:embed="rId2" cstate="print"/>
            <a:stretch>
              <a:fillRect/>
            </a:stretch>
          </p:blipFill>
          <p:spPr>
            <a:xfrm>
              <a:off x="0" y="5335523"/>
              <a:ext cx="9144000" cy="1522476"/>
            </a:xfrm>
            <a:prstGeom prst="rect">
              <a:avLst/>
            </a:prstGeom>
          </p:spPr>
        </p:pic>
        <p:sp>
          <p:nvSpPr>
            <p:cNvPr id="4" name="object 4"/>
            <p:cNvSpPr/>
            <p:nvPr/>
          </p:nvSpPr>
          <p:spPr>
            <a:xfrm>
              <a:off x="0" y="5410200"/>
              <a:ext cx="9144000" cy="1447800"/>
            </a:xfrm>
            <a:custGeom>
              <a:avLst/>
              <a:gdLst/>
              <a:ahLst/>
              <a:cxnLst/>
              <a:rect l="l" t="t" r="r" b="b"/>
              <a:pathLst>
                <a:path w="9144000" h="1447800">
                  <a:moveTo>
                    <a:pt x="0" y="1164628"/>
                  </a:moveTo>
                  <a:lnTo>
                    <a:pt x="0" y="1447798"/>
                  </a:lnTo>
                  <a:lnTo>
                    <a:pt x="9144000" y="1447798"/>
                  </a:lnTo>
                  <a:lnTo>
                    <a:pt x="9144000" y="1204966"/>
                  </a:lnTo>
                  <a:lnTo>
                    <a:pt x="2275709" y="1204966"/>
                  </a:lnTo>
                  <a:lnTo>
                    <a:pt x="0" y="1164628"/>
                  </a:lnTo>
                  <a:close/>
                </a:path>
                <a:path w="9144000" h="1447800">
                  <a:moveTo>
                    <a:pt x="9144000" y="0"/>
                  </a:moveTo>
                  <a:lnTo>
                    <a:pt x="8884514" y="83982"/>
                  </a:lnTo>
                  <a:lnTo>
                    <a:pt x="8205092" y="295397"/>
                  </a:lnTo>
                  <a:lnTo>
                    <a:pt x="7627103" y="463873"/>
                  </a:lnTo>
                  <a:lnTo>
                    <a:pt x="7135488" y="597309"/>
                  </a:lnTo>
                  <a:lnTo>
                    <a:pt x="6718557" y="702252"/>
                  </a:lnTo>
                  <a:lnTo>
                    <a:pt x="6367399" y="784077"/>
                  </a:lnTo>
                  <a:lnTo>
                    <a:pt x="6027421" y="857038"/>
                  </a:lnTo>
                  <a:lnTo>
                    <a:pt x="5697130" y="921586"/>
                  </a:lnTo>
                  <a:lnTo>
                    <a:pt x="5375029" y="978171"/>
                  </a:lnTo>
                  <a:lnTo>
                    <a:pt x="5104330" y="1020675"/>
                  </a:lnTo>
                  <a:lnTo>
                    <a:pt x="4837609" y="1057942"/>
                  </a:lnTo>
                  <a:lnTo>
                    <a:pt x="4530207" y="1095178"/>
                  </a:lnTo>
                  <a:lnTo>
                    <a:pt x="4225445" y="1126122"/>
                  </a:lnTo>
                  <a:lnTo>
                    <a:pt x="3921828" y="1151222"/>
                  </a:lnTo>
                  <a:lnTo>
                    <a:pt x="3574321" y="1173330"/>
                  </a:lnTo>
                  <a:lnTo>
                    <a:pt x="3224126" y="1189064"/>
                  </a:lnTo>
                  <a:lnTo>
                    <a:pt x="2824166" y="1199982"/>
                  </a:lnTo>
                  <a:lnTo>
                    <a:pt x="2275709" y="1204966"/>
                  </a:lnTo>
                  <a:lnTo>
                    <a:pt x="9144000" y="1204966"/>
                  </a:lnTo>
                  <a:lnTo>
                    <a:pt x="9144000" y="0"/>
                  </a:lnTo>
                  <a:close/>
                </a:path>
              </a:pathLst>
            </a:custGeom>
            <a:solidFill>
              <a:srgbClr val="7B7B7B">
                <a:alpha val="45097"/>
              </a:srgbClr>
            </a:solidFill>
          </p:spPr>
          <p:txBody>
            <a:bodyPr wrap="square" lIns="0" tIns="0" rIns="0" bIns="0" rtlCol="0"/>
            <a:lstStyle/>
            <a:p>
              <a:endParaRPr/>
            </a:p>
          </p:txBody>
        </p:sp>
      </p:grpSp>
      <p:sp>
        <p:nvSpPr>
          <p:cNvPr id="5" name="object 5"/>
          <p:cNvSpPr txBox="1"/>
          <p:nvPr/>
        </p:nvSpPr>
        <p:spPr>
          <a:xfrm>
            <a:off x="343915" y="1385061"/>
            <a:ext cx="8418830" cy="2220595"/>
          </a:xfrm>
          <a:prstGeom prst="rect">
            <a:avLst/>
          </a:prstGeom>
        </p:spPr>
        <p:txBody>
          <a:bodyPr vert="horz" wrap="square" lIns="0" tIns="12700" rIns="0" bIns="0" rtlCol="0">
            <a:spAutoFit/>
          </a:bodyPr>
          <a:lstStyle/>
          <a:p>
            <a:pPr marL="394970" marR="5080" indent="-382905" algn="just">
              <a:lnSpc>
                <a:spcPct val="100000"/>
              </a:lnSpc>
              <a:spcBef>
                <a:spcPts val="100"/>
              </a:spcBef>
            </a:pPr>
            <a:r>
              <a:rPr sz="1900" spc="-190" dirty="0">
                <a:solidFill>
                  <a:srgbClr val="6D9FAF"/>
                </a:solidFill>
                <a:latin typeface="Cambria"/>
                <a:cs typeface="Cambria"/>
              </a:rPr>
              <a:t>⦿</a:t>
            </a:r>
            <a:r>
              <a:rPr sz="1900" spc="-185" dirty="0">
                <a:solidFill>
                  <a:srgbClr val="6D9FAF"/>
                </a:solidFill>
                <a:latin typeface="Cambria"/>
                <a:cs typeface="Cambria"/>
              </a:rPr>
              <a:t> </a:t>
            </a:r>
            <a:r>
              <a:rPr sz="2400" dirty="0">
                <a:latin typeface="Calibri"/>
                <a:cs typeface="Calibri"/>
              </a:rPr>
              <a:t>An </a:t>
            </a:r>
            <a:r>
              <a:rPr sz="2400" spc="-10" dirty="0">
                <a:latin typeface="Calibri"/>
                <a:cs typeface="Calibri"/>
              </a:rPr>
              <a:t>isolator </a:t>
            </a:r>
            <a:r>
              <a:rPr sz="2400" dirty="0">
                <a:latin typeface="Calibri"/>
                <a:cs typeface="Calibri"/>
              </a:rPr>
              <a:t>is a </a:t>
            </a:r>
            <a:r>
              <a:rPr sz="2400" spc="-10" dirty="0">
                <a:latin typeface="Calibri"/>
                <a:cs typeface="Calibri"/>
              </a:rPr>
              <a:t>nonreciprocal transmission </a:t>
            </a:r>
            <a:r>
              <a:rPr sz="2400" spc="-5" dirty="0">
                <a:latin typeface="Calibri"/>
                <a:cs typeface="Calibri"/>
              </a:rPr>
              <a:t>device </a:t>
            </a:r>
            <a:r>
              <a:rPr sz="2400" spc="-10" dirty="0">
                <a:latin typeface="Calibri"/>
                <a:cs typeface="Calibri"/>
              </a:rPr>
              <a:t>that </a:t>
            </a:r>
            <a:r>
              <a:rPr sz="2400" dirty="0">
                <a:latin typeface="Calibri"/>
                <a:cs typeface="Calibri"/>
              </a:rPr>
              <a:t>is </a:t>
            </a:r>
            <a:r>
              <a:rPr sz="2400" spc="-5" dirty="0">
                <a:latin typeface="Calibri"/>
                <a:cs typeface="Calibri"/>
              </a:rPr>
              <a:t>used </a:t>
            </a:r>
            <a:r>
              <a:rPr sz="2400" spc="-25" dirty="0">
                <a:latin typeface="Calibri"/>
                <a:cs typeface="Calibri"/>
              </a:rPr>
              <a:t>to </a:t>
            </a:r>
            <a:r>
              <a:rPr sz="2400" spc="-20" dirty="0">
                <a:latin typeface="Calibri"/>
                <a:cs typeface="Calibri"/>
              </a:rPr>
              <a:t> </a:t>
            </a:r>
            <a:r>
              <a:rPr sz="2400" spc="-10" dirty="0">
                <a:latin typeface="Calibri"/>
                <a:cs typeface="Calibri"/>
              </a:rPr>
              <a:t>isolate </a:t>
            </a:r>
            <a:r>
              <a:rPr sz="2400" spc="-5" dirty="0">
                <a:latin typeface="Calibri"/>
                <a:cs typeface="Calibri"/>
              </a:rPr>
              <a:t>one </a:t>
            </a:r>
            <a:r>
              <a:rPr sz="2400" spc="-10" dirty="0">
                <a:latin typeface="Calibri"/>
                <a:cs typeface="Calibri"/>
              </a:rPr>
              <a:t>component </a:t>
            </a:r>
            <a:r>
              <a:rPr sz="2400" spc="-15" dirty="0">
                <a:latin typeface="Calibri"/>
                <a:cs typeface="Calibri"/>
              </a:rPr>
              <a:t>from </a:t>
            </a:r>
            <a:r>
              <a:rPr sz="2400" spc="-10" dirty="0">
                <a:latin typeface="Calibri"/>
                <a:cs typeface="Calibri"/>
              </a:rPr>
              <a:t>reflections </a:t>
            </a:r>
            <a:r>
              <a:rPr sz="2400" spc="-5" dirty="0">
                <a:latin typeface="Calibri"/>
                <a:cs typeface="Calibri"/>
              </a:rPr>
              <a:t>of other </a:t>
            </a:r>
            <a:r>
              <a:rPr sz="2400" spc="-10" dirty="0">
                <a:latin typeface="Calibri"/>
                <a:cs typeface="Calibri"/>
              </a:rPr>
              <a:t>components </a:t>
            </a:r>
            <a:r>
              <a:rPr sz="2400" dirty="0">
                <a:latin typeface="Calibri"/>
                <a:cs typeface="Calibri"/>
              </a:rPr>
              <a:t>in </a:t>
            </a:r>
            <a:r>
              <a:rPr sz="2400" spc="5" dirty="0">
                <a:latin typeface="Calibri"/>
                <a:cs typeface="Calibri"/>
              </a:rPr>
              <a:t> </a:t>
            </a:r>
            <a:r>
              <a:rPr sz="2400" spc="-5" dirty="0">
                <a:latin typeface="Calibri"/>
                <a:cs typeface="Calibri"/>
              </a:rPr>
              <a:t>the </a:t>
            </a:r>
            <a:r>
              <a:rPr sz="2400" spc="-10" dirty="0">
                <a:latin typeface="Calibri"/>
                <a:cs typeface="Calibri"/>
              </a:rPr>
              <a:t>transmission </a:t>
            </a:r>
            <a:r>
              <a:rPr sz="2400" dirty="0">
                <a:latin typeface="Calibri"/>
                <a:cs typeface="Calibri"/>
              </a:rPr>
              <a:t>line. </a:t>
            </a:r>
            <a:r>
              <a:rPr sz="2400" spc="5" dirty="0">
                <a:latin typeface="Calibri"/>
                <a:cs typeface="Calibri"/>
              </a:rPr>
              <a:t>An </a:t>
            </a:r>
            <a:r>
              <a:rPr sz="2400" dirty="0">
                <a:latin typeface="Calibri"/>
                <a:cs typeface="Calibri"/>
              </a:rPr>
              <a:t>ideal </a:t>
            </a:r>
            <a:r>
              <a:rPr sz="2400" spc="-10" dirty="0">
                <a:latin typeface="Calibri"/>
                <a:cs typeface="Calibri"/>
              </a:rPr>
              <a:t>isolator completely absorbs </a:t>
            </a:r>
            <a:r>
              <a:rPr sz="2400" spc="-5" dirty="0">
                <a:latin typeface="Calibri"/>
                <a:cs typeface="Calibri"/>
              </a:rPr>
              <a:t>the </a:t>
            </a:r>
            <a:r>
              <a:rPr sz="2400" dirty="0">
                <a:latin typeface="Calibri"/>
                <a:cs typeface="Calibri"/>
              </a:rPr>
              <a:t> </a:t>
            </a:r>
            <a:r>
              <a:rPr sz="2400" spc="-10" dirty="0">
                <a:latin typeface="Calibri"/>
                <a:cs typeface="Calibri"/>
              </a:rPr>
              <a:t>power</a:t>
            </a:r>
            <a:r>
              <a:rPr sz="2400" spc="-5" dirty="0">
                <a:latin typeface="Calibri"/>
                <a:cs typeface="Calibri"/>
              </a:rPr>
              <a:t> </a:t>
            </a:r>
            <a:r>
              <a:rPr sz="2400" spc="-20" dirty="0">
                <a:latin typeface="Calibri"/>
                <a:cs typeface="Calibri"/>
              </a:rPr>
              <a:t>for</a:t>
            </a:r>
            <a:r>
              <a:rPr sz="2400" spc="-15" dirty="0">
                <a:latin typeface="Calibri"/>
                <a:cs typeface="Calibri"/>
              </a:rPr>
              <a:t> propagation</a:t>
            </a:r>
            <a:r>
              <a:rPr sz="2400" spc="-10" dirty="0">
                <a:latin typeface="Calibri"/>
                <a:cs typeface="Calibri"/>
              </a:rPr>
              <a:t> </a:t>
            </a:r>
            <a:r>
              <a:rPr sz="2400" dirty="0">
                <a:latin typeface="Calibri"/>
                <a:cs typeface="Calibri"/>
              </a:rPr>
              <a:t>in</a:t>
            </a:r>
            <a:r>
              <a:rPr sz="2400" spc="5" dirty="0">
                <a:latin typeface="Calibri"/>
                <a:cs typeface="Calibri"/>
              </a:rPr>
              <a:t> </a:t>
            </a:r>
            <a:r>
              <a:rPr sz="2400" spc="-5" dirty="0">
                <a:latin typeface="Calibri"/>
                <a:cs typeface="Calibri"/>
              </a:rPr>
              <a:t>one</a:t>
            </a:r>
            <a:r>
              <a:rPr sz="2400" dirty="0">
                <a:latin typeface="Calibri"/>
                <a:cs typeface="Calibri"/>
              </a:rPr>
              <a:t> </a:t>
            </a:r>
            <a:r>
              <a:rPr sz="2400" spc="-5" dirty="0">
                <a:latin typeface="Calibri"/>
                <a:cs typeface="Calibri"/>
              </a:rPr>
              <a:t>direction</a:t>
            </a:r>
            <a:r>
              <a:rPr sz="2400" dirty="0">
                <a:latin typeface="Calibri"/>
                <a:cs typeface="Calibri"/>
              </a:rPr>
              <a:t> and</a:t>
            </a:r>
            <a:r>
              <a:rPr sz="2400" spc="5" dirty="0">
                <a:latin typeface="Calibri"/>
                <a:cs typeface="Calibri"/>
              </a:rPr>
              <a:t> </a:t>
            </a:r>
            <a:r>
              <a:rPr sz="2400" spc="-10" dirty="0">
                <a:latin typeface="Calibri"/>
                <a:cs typeface="Calibri"/>
              </a:rPr>
              <a:t>provides</a:t>
            </a:r>
            <a:r>
              <a:rPr sz="2400" spc="-5" dirty="0">
                <a:latin typeface="Calibri"/>
                <a:cs typeface="Calibri"/>
              </a:rPr>
              <a:t> lossless </a:t>
            </a:r>
            <a:r>
              <a:rPr sz="2400" spc="-530" dirty="0">
                <a:latin typeface="Calibri"/>
                <a:cs typeface="Calibri"/>
              </a:rPr>
              <a:t> </a:t>
            </a:r>
            <a:r>
              <a:rPr sz="2400" spc="-10" dirty="0">
                <a:latin typeface="Calibri"/>
                <a:cs typeface="Calibri"/>
              </a:rPr>
              <a:t>transmission</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opposite</a:t>
            </a:r>
            <a:r>
              <a:rPr sz="2400" spc="-5" dirty="0">
                <a:latin typeface="Calibri"/>
                <a:cs typeface="Calibri"/>
              </a:rPr>
              <a:t> direction.</a:t>
            </a:r>
            <a:r>
              <a:rPr sz="2400" dirty="0">
                <a:latin typeface="Calibri"/>
                <a:cs typeface="Calibri"/>
              </a:rPr>
              <a:t> </a:t>
            </a:r>
            <a:r>
              <a:rPr sz="2400" spc="-5" dirty="0">
                <a:latin typeface="Calibri"/>
                <a:cs typeface="Calibri"/>
              </a:rPr>
              <a:t>Thus</a:t>
            </a:r>
            <a:r>
              <a:rPr sz="2400" dirty="0">
                <a:latin typeface="Calibri"/>
                <a:cs typeface="Calibri"/>
              </a:rPr>
              <a:t> the</a:t>
            </a:r>
            <a:r>
              <a:rPr sz="2400" spc="5" dirty="0">
                <a:latin typeface="Calibri"/>
                <a:cs typeface="Calibri"/>
              </a:rPr>
              <a:t> </a:t>
            </a:r>
            <a:r>
              <a:rPr sz="2400" spc="-10" dirty="0">
                <a:latin typeface="Calibri"/>
                <a:cs typeface="Calibri"/>
              </a:rPr>
              <a:t>isolator</a:t>
            </a:r>
            <a:r>
              <a:rPr sz="2400" spc="520" dirty="0">
                <a:latin typeface="Calibri"/>
                <a:cs typeface="Calibri"/>
              </a:rPr>
              <a:t> </a:t>
            </a:r>
            <a:r>
              <a:rPr sz="2400" dirty="0">
                <a:latin typeface="Calibri"/>
                <a:cs typeface="Calibri"/>
              </a:rPr>
              <a:t>is </a:t>
            </a:r>
            <a:r>
              <a:rPr sz="2400" spc="5" dirty="0">
                <a:latin typeface="Calibri"/>
                <a:cs typeface="Calibri"/>
              </a:rPr>
              <a:t> </a:t>
            </a:r>
            <a:r>
              <a:rPr sz="2400" spc="-5" dirty="0">
                <a:latin typeface="Calibri"/>
                <a:cs typeface="Calibri"/>
              </a:rPr>
              <a:t>usually</a:t>
            </a:r>
            <a:r>
              <a:rPr sz="2400" spc="-20" dirty="0">
                <a:latin typeface="Calibri"/>
                <a:cs typeface="Calibri"/>
              </a:rPr>
              <a:t> </a:t>
            </a:r>
            <a:r>
              <a:rPr sz="2400" spc="-5" dirty="0">
                <a:latin typeface="Calibri"/>
                <a:cs typeface="Calibri"/>
              </a:rPr>
              <a:t>called</a:t>
            </a:r>
            <a:r>
              <a:rPr sz="2400" dirty="0">
                <a:latin typeface="Calibri"/>
                <a:cs typeface="Calibri"/>
              </a:rPr>
              <a:t> </a:t>
            </a:r>
            <a:r>
              <a:rPr sz="2400" spc="-5" dirty="0">
                <a:latin typeface="Calibri"/>
                <a:cs typeface="Calibri"/>
              </a:rPr>
              <a:t>uniline.</a:t>
            </a:r>
            <a:endParaRPr sz="2400">
              <a:latin typeface="Calibri"/>
              <a:cs typeface="Calibri"/>
            </a:endParaRPr>
          </a:p>
        </p:txBody>
      </p:sp>
      <p:sp>
        <p:nvSpPr>
          <p:cNvPr id="6" name="object 6"/>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2E70A1"/>
          </a:solidFill>
        </p:spPr>
        <p:txBody>
          <a:bodyPr wrap="square" lIns="0" tIns="0" rIns="0" bIns="0" rtlCol="0"/>
          <a:lstStyle/>
          <a:p>
            <a:endParaRPr/>
          </a:p>
        </p:txBody>
      </p:sp>
      <p:sp>
        <p:nvSpPr>
          <p:cNvPr id="7" name="object 7"/>
          <p:cNvSpPr txBox="1">
            <a:spLocks noGrp="1"/>
          </p:cNvSpPr>
          <p:nvPr>
            <p:ph type="title"/>
          </p:nvPr>
        </p:nvSpPr>
        <p:spPr>
          <a:xfrm>
            <a:off x="3856482" y="208279"/>
            <a:ext cx="1431925" cy="452120"/>
          </a:xfrm>
          <a:prstGeom prst="rect">
            <a:avLst/>
          </a:prstGeom>
        </p:spPr>
        <p:txBody>
          <a:bodyPr vert="horz" wrap="square" lIns="0" tIns="12065" rIns="0" bIns="0" rtlCol="0">
            <a:spAutoFit/>
          </a:bodyPr>
          <a:lstStyle/>
          <a:p>
            <a:pPr marL="12700">
              <a:lnSpc>
                <a:spcPct val="100000"/>
              </a:lnSpc>
              <a:spcBef>
                <a:spcPts val="95"/>
              </a:spcBef>
            </a:pPr>
            <a:r>
              <a:rPr b="0" spc="-45" dirty="0">
                <a:latin typeface="Calibri"/>
                <a:cs typeface="Calibri"/>
              </a:rPr>
              <a:t>ISOLATOR</a:t>
            </a:r>
          </a:p>
        </p:txBody>
      </p:sp>
      <p:sp>
        <p:nvSpPr>
          <p:cNvPr id="9" name="object 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33</a:t>
            </a:fld>
            <a:endParaRPr spc="-5"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0" y="1371600"/>
            <a:ext cx="6781800" cy="4648200"/>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34</a:t>
            </a:fld>
            <a:endParaRPr spc="-5"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7895" y="250952"/>
            <a:ext cx="1866900" cy="452120"/>
          </a:xfrm>
          <a:prstGeom prst="rect">
            <a:avLst/>
          </a:prstGeom>
        </p:spPr>
        <p:txBody>
          <a:bodyPr vert="horz" wrap="square" lIns="0" tIns="12065" rIns="0" bIns="0" rtlCol="0">
            <a:spAutoFit/>
          </a:bodyPr>
          <a:lstStyle/>
          <a:p>
            <a:pPr marL="12700">
              <a:lnSpc>
                <a:spcPct val="100000"/>
              </a:lnSpc>
              <a:spcBef>
                <a:spcPts val="95"/>
              </a:spcBef>
            </a:pPr>
            <a:r>
              <a:rPr spc="-10" dirty="0"/>
              <a:t>Introduction</a:t>
            </a:r>
          </a:p>
        </p:txBody>
      </p:sp>
      <p:sp>
        <p:nvSpPr>
          <p:cNvPr id="3" name="object 3"/>
          <p:cNvSpPr txBox="1"/>
          <p:nvPr/>
        </p:nvSpPr>
        <p:spPr>
          <a:xfrm>
            <a:off x="78739" y="1107694"/>
            <a:ext cx="8989060" cy="4049395"/>
          </a:xfrm>
          <a:prstGeom prst="rect">
            <a:avLst/>
          </a:prstGeom>
        </p:spPr>
        <p:txBody>
          <a:bodyPr vert="horz" wrap="square" lIns="0" tIns="12700" rIns="0" bIns="0" rtlCol="0">
            <a:spAutoFit/>
          </a:bodyPr>
          <a:lstStyle/>
          <a:p>
            <a:pPr marL="12700" marR="5080" indent="914400" algn="just">
              <a:lnSpc>
                <a:spcPct val="100000"/>
              </a:lnSpc>
              <a:spcBef>
                <a:spcPts val="100"/>
              </a:spcBef>
            </a:pPr>
            <a:r>
              <a:rPr sz="2400" spc="-10" dirty="0">
                <a:latin typeface="Calibri"/>
                <a:cs typeface="Calibri"/>
              </a:rPr>
              <a:t>Limitations</a:t>
            </a:r>
            <a:r>
              <a:rPr sz="2400" spc="-5" dirty="0">
                <a:latin typeface="Calibri"/>
                <a:cs typeface="Calibri"/>
              </a:rPr>
              <a:t> of</a:t>
            </a:r>
            <a:r>
              <a:rPr sz="2400" dirty="0">
                <a:latin typeface="Calibri"/>
                <a:cs typeface="Calibri"/>
              </a:rPr>
              <a:t> </a:t>
            </a:r>
            <a:r>
              <a:rPr sz="2400" spc="-10" dirty="0">
                <a:latin typeface="Calibri"/>
                <a:cs typeface="Calibri"/>
              </a:rPr>
              <a:t>conventional</a:t>
            </a:r>
            <a:r>
              <a:rPr sz="2400" spc="-5" dirty="0">
                <a:latin typeface="Calibri"/>
                <a:cs typeface="Calibri"/>
              </a:rPr>
              <a:t> </a:t>
            </a:r>
            <a:r>
              <a:rPr sz="2400" dirty="0">
                <a:latin typeface="Calibri"/>
                <a:cs typeface="Calibri"/>
              </a:rPr>
              <a:t>tubes</a:t>
            </a:r>
            <a:r>
              <a:rPr sz="2400" spc="5" dirty="0">
                <a:latin typeface="Calibri"/>
                <a:cs typeface="Calibri"/>
              </a:rPr>
              <a:t> </a:t>
            </a:r>
            <a:r>
              <a:rPr sz="2400" spc="-15" dirty="0">
                <a:latin typeface="Calibri"/>
                <a:cs typeface="Calibri"/>
              </a:rPr>
              <a:t>at</a:t>
            </a:r>
            <a:r>
              <a:rPr sz="2400" spc="-10" dirty="0">
                <a:latin typeface="Calibri"/>
                <a:cs typeface="Calibri"/>
              </a:rPr>
              <a:t> </a:t>
            </a:r>
            <a:r>
              <a:rPr sz="2400" spc="-20" dirty="0">
                <a:latin typeface="Calibri"/>
                <a:cs typeface="Calibri"/>
              </a:rPr>
              <a:t>microwave</a:t>
            </a:r>
            <a:r>
              <a:rPr sz="2400" spc="-15" dirty="0">
                <a:latin typeface="Calibri"/>
                <a:cs typeface="Calibri"/>
              </a:rPr>
              <a:t> </a:t>
            </a:r>
            <a:r>
              <a:rPr sz="2400" spc="-5" dirty="0">
                <a:latin typeface="Calibri"/>
                <a:cs typeface="Calibri"/>
              </a:rPr>
              <a:t>frequencies: </a:t>
            </a:r>
            <a:r>
              <a:rPr sz="2400" dirty="0">
                <a:latin typeface="Calibri"/>
                <a:cs typeface="Calibri"/>
              </a:rPr>
              <a:t> </a:t>
            </a:r>
            <a:r>
              <a:rPr sz="2400" spc="-10" dirty="0">
                <a:latin typeface="Calibri"/>
                <a:cs typeface="Calibri"/>
              </a:rPr>
              <a:t>Conventional vacuum tube </a:t>
            </a:r>
            <a:r>
              <a:rPr sz="2400" spc="-20" dirty="0">
                <a:latin typeface="Calibri"/>
                <a:cs typeface="Calibri"/>
              </a:rPr>
              <a:t>like </a:t>
            </a:r>
            <a:r>
              <a:rPr sz="2400" spc="-10" dirty="0">
                <a:latin typeface="Calibri"/>
                <a:cs typeface="Calibri"/>
              </a:rPr>
              <a:t>triodes, </a:t>
            </a:r>
            <a:r>
              <a:rPr sz="2400" spc="-15" dirty="0">
                <a:latin typeface="Calibri"/>
                <a:cs typeface="Calibri"/>
              </a:rPr>
              <a:t>tetrodes </a:t>
            </a:r>
            <a:r>
              <a:rPr sz="2400" dirty="0">
                <a:latin typeface="Calibri"/>
                <a:cs typeface="Calibri"/>
              </a:rPr>
              <a:t>and </a:t>
            </a:r>
            <a:r>
              <a:rPr sz="2400" spc="-10" dirty="0">
                <a:latin typeface="Calibri"/>
                <a:cs typeface="Calibri"/>
              </a:rPr>
              <a:t>pentodes </a:t>
            </a:r>
            <a:r>
              <a:rPr sz="2400" spc="-15" dirty="0">
                <a:latin typeface="Calibri"/>
                <a:cs typeface="Calibri"/>
              </a:rPr>
              <a:t>are </a:t>
            </a:r>
            <a:r>
              <a:rPr sz="2400" dirty="0">
                <a:latin typeface="Calibri"/>
                <a:cs typeface="Calibri"/>
              </a:rPr>
              <a:t>less </a:t>
            </a:r>
            <a:r>
              <a:rPr sz="2400" spc="5" dirty="0">
                <a:latin typeface="Calibri"/>
                <a:cs typeface="Calibri"/>
              </a:rPr>
              <a:t> </a:t>
            </a:r>
            <a:r>
              <a:rPr sz="2400" spc="-10" dirty="0">
                <a:latin typeface="Calibri"/>
                <a:cs typeface="Calibri"/>
              </a:rPr>
              <a:t>useful</a:t>
            </a:r>
            <a:r>
              <a:rPr sz="2400" spc="-5" dirty="0">
                <a:latin typeface="Calibri"/>
                <a:cs typeface="Calibri"/>
              </a:rPr>
              <a:t> signal</a:t>
            </a:r>
            <a:r>
              <a:rPr sz="2400" dirty="0">
                <a:latin typeface="Calibri"/>
                <a:cs typeface="Calibri"/>
              </a:rPr>
              <a:t> </a:t>
            </a:r>
            <a:r>
              <a:rPr sz="2400" spc="-10" dirty="0">
                <a:latin typeface="Calibri"/>
                <a:cs typeface="Calibri"/>
              </a:rPr>
              <a:t>source</a:t>
            </a:r>
            <a:r>
              <a:rPr sz="2400" spc="-5" dirty="0">
                <a:latin typeface="Calibri"/>
                <a:cs typeface="Calibri"/>
              </a:rPr>
              <a:t> </a:t>
            </a:r>
            <a:r>
              <a:rPr sz="2400" spc="-20" dirty="0">
                <a:latin typeface="Calibri"/>
                <a:cs typeface="Calibri"/>
              </a:rPr>
              <a:t>at</a:t>
            </a:r>
            <a:r>
              <a:rPr sz="2400" spc="-1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frequency</a:t>
            </a:r>
            <a:r>
              <a:rPr sz="2400" dirty="0">
                <a:latin typeface="Calibri"/>
                <a:cs typeface="Calibri"/>
              </a:rPr>
              <a:t> </a:t>
            </a:r>
            <a:r>
              <a:rPr sz="2400" spc="-10" dirty="0">
                <a:latin typeface="Calibri"/>
                <a:cs typeface="Calibri"/>
              </a:rPr>
              <a:t>above</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300</a:t>
            </a:r>
            <a:r>
              <a:rPr sz="2400" dirty="0">
                <a:latin typeface="Calibri"/>
                <a:cs typeface="Calibri"/>
              </a:rPr>
              <a:t> MHz.</a:t>
            </a:r>
            <a:r>
              <a:rPr sz="2400" spc="5" dirty="0">
                <a:latin typeface="Calibri"/>
                <a:cs typeface="Calibri"/>
              </a:rPr>
              <a:t> </a:t>
            </a:r>
            <a:r>
              <a:rPr sz="2400" spc="-114" dirty="0">
                <a:latin typeface="Calibri"/>
                <a:cs typeface="Calibri"/>
              </a:rPr>
              <a:t>To</a:t>
            </a:r>
            <a:r>
              <a:rPr sz="2400" spc="315" dirty="0">
                <a:latin typeface="Calibri"/>
                <a:cs typeface="Calibri"/>
              </a:rPr>
              <a:t> </a:t>
            </a:r>
            <a:r>
              <a:rPr sz="2400" spc="-5" dirty="0">
                <a:latin typeface="Calibri"/>
                <a:cs typeface="Calibri"/>
              </a:rPr>
              <a:t>see </a:t>
            </a:r>
            <a:r>
              <a:rPr sz="2400" dirty="0">
                <a:latin typeface="Calibri"/>
                <a:cs typeface="Calibri"/>
              </a:rPr>
              <a:t> </a:t>
            </a:r>
            <a:r>
              <a:rPr sz="2400" spc="-5" dirty="0">
                <a:latin typeface="Calibri"/>
                <a:cs typeface="Calibri"/>
              </a:rPr>
              <a:t>whether</a:t>
            </a:r>
            <a:r>
              <a:rPr sz="2400"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not</a:t>
            </a:r>
            <a:r>
              <a:rPr sz="2400" dirty="0">
                <a:latin typeface="Calibri"/>
                <a:cs typeface="Calibri"/>
              </a:rPr>
              <a:t> a</a:t>
            </a:r>
            <a:r>
              <a:rPr sz="2400" spc="5" dirty="0">
                <a:latin typeface="Calibri"/>
                <a:cs typeface="Calibri"/>
              </a:rPr>
              <a:t> </a:t>
            </a:r>
            <a:r>
              <a:rPr sz="2400" spc="-10" dirty="0">
                <a:latin typeface="Calibri"/>
                <a:cs typeface="Calibri"/>
              </a:rPr>
              <a:t>conventional</a:t>
            </a:r>
            <a:r>
              <a:rPr sz="2400" spc="-5" dirty="0">
                <a:latin typeface="Calibri"/>
                <a:cs typeface="Calibri"/>
              </a:rPr>
              <a:t> device</a:t>
            </a:r>
            <a:r>
              <a:rPr sz="2400" dirty="0">
                <a:latin typeface="Calibri"/>
                <a:cs typeface="Calibri"/>
              </a:rPr>
              <a:t> </a:t>
            </a:r>
            <a:r>
              <a:rPr sz="2400" spc="-15" dirty="0">
                <a:latin typeface="Calibri"/>
                <a:cs typeface="Calibri"/>
              </a:rPr>
              <a:t>works</a:t>
            </a:r>
            <a:r>
              <a:rPr sz="2400" spc="-10" dirty="0">
                <a:latin typeface="Calibri"/>
                <a:cs typeface="Calibri"/>
              </a:rPr>
              <a:t> </a:t>
            </a:r>
            <a:r>
              <a:rPr sz="2400" spc="-15" dirty="0">
                <a:latin typeface="Calibri"/>
                <a:cs typeface="Calibri"/>
              </a:rPr>
              <a:t>satisfactory</a:t>
            </a:r>
            <a:r>
              <a:rPr sz="2400" spc="-10" dirty="0">
                <a:latin typeface="Calibri"/>
                <a:cs typeface="Calibri"/>
              </a:rPr>
              <a:t> </a:t>
            </a:r>
            <a:r>
              <a:rPr sz="2400" spc="-15" dirty="0">
                <a:latin typeface="Calibri"/>
                <a:cs typeface="Calibri"/>
              </a:rPr>
              <a:t>at</a:t>
            </a:r>
            <a:r>
              <a:rPr sz="2400" spc="-10" dirty="0">
                <a:latin typeface="Calibri"/>
                <a:cs typeface="Calibri"/>
              </a:rPr>
              <a:t> high </a:t>
            </a:r>
            <a:r>
              <a:rPr sz="2400" spc="-5" dirty="0">
                <a:latin typeface="Calibri"/>
                <a:cs typeface="Calibri"/>
              </a:rPr>
              <a:t> frequencies or </a:t>
            </a:r>
            <a:r>
              <a:rPr sz="2400" spc="-20" dirty="0">
                <a:latin typeface="Calibri"/>
                <a:cs typeface="Calibri"/>
              </a:rPr>
              <a:t>microwave </a:t>
            </a:r>
            <a:r>
              <a:rPr sz="2400" spc="-5" dirty="0">
                <a:latin typeface="Calibri"/>
                <a:cs typeface="Calibri"/>
              </a:rPr>
              <a:t>frequencies, </a:t>
            </a:r>
            <a:r>
              <a:rPr sz="2400" spc="-15" dirty="0">
                <a:latin typeface="Calibri"/>
                <a:cs typeface="Calibri"/>
              </a:rPr>
              <a:t>we </a:t>
            </a:r>
            <a:r>
              <a:rPr sz="2400" spc="-10" dirty="0">
                <a:latin typeface="Calibri"/>
                <a:cs typeface="Calibri"/>
              </a:rPr>
              <a:t>consider </a:t>
            </a:r>
            <a:r>
              <a:rPr sz="2400" dirty="0">
                <a:latin typeface="Calibri"/>
                <a:cs typeface="Calibri"/>
              </a:rPr>
              <a:t>a </a:t>
            </a:r>
            <a:r>
              <a:rPr sz="2400" spc="-10" dirty="0">
                <a:latin typeface="Calibri"/>
                <a:cs typeface="Calibri"/>
              </a:rPr>
              <a:t>simple </a:t>
            </a:r>
            <a:r>
              <a:rPr sz="2400" spc="-15" dirty="0">
                <a:latin typeface="Calibri"/>
                <a:cs typeface="Calibri"/>
              </a:rPr>
              <a:t>oscillator </a:t>
            </a:r>
            <a:r>
              <a:rPr sz="2400" spc="-10" dirty="0">
                <a:latin typeface="Calibri"/>
                <a:cs typeface="Calibri"/>
              </a:rPr>
              <a:t> having </a:t>
            </a:r>
            <a:r>
              <a:rPr sz="2400" spc="-15" dirty="0">
                <a:latin typeface="Calibri"/>
                <a:cs typeface="Calibri"/>
              </a:rPr>
              <a:t>LC </a:t>
            </a:r>
            <a:r>
              <a:rPr sz="2400" dirty="0">
                <a:latin typeface="Calibri"/>
                <a:cs typeface="Calibri"/>
              </a:rPr>
              <a:t>tuned </a:t>
            </a:r>
            <a:r>
              <a:rPr sz="2400" spc="-10" dirty="0">
                <a:latin typeface="Calibri"/>
                <a:cs typeface="Calibri"/>
              </a:rPr>
              <a:t>circuit </a:t>
            </a:r>
            <a:r>
              <a:rPr sz="2400" spc="-5" dirty="0">
                <a:latin typeface="Calibri"/>
                <a:cs typeface="Calibri"/>
              </a:rPr>
              <a:t>and </a:t>
            </a:r>
            <a:r>
              <a:rPr sz="2400" dirty="0">
                <a:latin typeface="Calibri"/>
                <a:cs typeface="Calibri"/>
              </a:rPr>
              <a:t>try </a:t>
            </a:r>
            <a:r>
              <a:rPr sz="2400" spc="-15" dirty="0">
                <a:latin typeface="Calibri"/>
                <a:cs typeface="Calibri"/>
              </a:rPr>
              <a:t>to </a:t>
            </a:r>
            <a:r>
              <a:rPr sz="2400" spc="-10" dirty="0">
                <a:latin typeface="Calibri"/>
                <a:cs typeface="Calibri"/>
              </a:rPr>
              <a:t>increase </a:t>
            </a:r>
            <a:r>
              <a:rPr sz="2400" dirty="0">
                <a:latin typeface="Calibri"/>
                <a:cs typeface="Calibri"/>
              </a:rPr>
              <a:t>the </a:t>
            </a:r>
            <a:r>
              <a:rPr sz="2400" spc="-15" dirty="0">
                <a:latin typeface="Calibri"/>
                <a:cs typeface="Calibri"/>
              </a:rPr>
              <a:t>operating </a:t>
            </a:r>
            <a:r>
              <a:rPr sz="2400" spc="-25" dirty="0">
                <a:latin typeface="Calibri"/>
                <a:cs typeface="Calibri"/>
              </a:rPr>
              <a:t>frequency. </a:t>
            </a:r>
            <a:r>
              <a:rPr sz="2400" spc="-15" dirty="0">
                <a:latin typeface="Calibri"/>
                <a:cs typeface="Calibri"/>
              </a:rPr>
              <a:t>For </a:t>
            </a:r>
            <a:r>
              <a:rPr sz="2400" spc="-10" dirty="0">
                <a:latin typeface="Calibri"/>
                <a:cs typeface="Calibri"/>
              </a:rPr>
              <a:t> </a:t>
            </a:r>
            <a:r>
              <a:rPr sz="2400" dirty="0">
                <a:latin typeface="Calibri"/>
                <a:cs typeface="Calibri"/>
              </a:rPr>
              <a:t>this</a:t>
            </a:r>
            <a:r>
              <a:rPr sz="2400" spc="85" dirty="0">
                <a:latin typeface="Calibri"/>
                <a:cs typeface="Calibri"/>
              </a:rPr>
              <a:t> </a:t>
            </a:r>
            <a:r>
              <a:rPr sz="2400" spc="-5" dirty="0">
                <a:latin typeface="Calibri"/>
                <a:cs typeface="Calibri"/>
              </a:rPr>
              <a:t>purpose</a:t>
            </a:r>
            <a:r>
              <a:rPr sz="2400" spc="110" dirty="0">
                <a:latin typeface="Calibri"/>
                <a:cs typeface="Calibri"/>
              </a:rPr>
              <a:t> </a:t>
            </a:r>
            <a:r>
              <a:rPr sz="2400" spc="-15" dirty="0">
                <a:latin typeface="Calibri"/>
                <a:cs typeface="Calibri"/>
              </a:rPr>
              <a:t>we</a:t>
            </a:r>
            <a:r>
              <a:rPr sz="2400" spc="95" dirty="0">
                <a:latin typeface="Calibri"/>
                <a:cs typeface="Calibri"/>
              </a:rPr>
              <a:t> </a:t>
            </a:r>
            <a:r>
              <a:rPr sz="2400" spc="-5" dirty="0">
                <a:latin typeface="Calibri"/>
                <a:cs typeface="Calibri"/>
              </a:rPr>
              <a:t>reduce</a:t>
            </a:r>
            <a:r>
              <a:rPr sz="2400" spc="110" dirty="0">
                <a:latin typeface="Calibri"/>
                <a:cs typeface="Calibri"/>
              </a:rPr>
              <a:t> </a:t>
            </a:r>
            <a:r>
              <a:rPr sz="2400" dirty="0">
                <a:latin typeface="Calibri"/>
                <a:cs typeface="Calibri"/>
              </a:rPr>
              <a:t>the</a:t>
            </a:r>
            <a:r>
              <a:rPr sz="2400" spc="90" dirty="0">
                <a:latin typeface="Calibri"/>
                <a:cs typeface="Calibri"/>
              </a:rPr>
              <a:t> </a:t>
            </a:r>
            <a:r>
              <a:rPr sz="2400" spc="-10" dirty="0">
                <a:latin typeface="Calibri"/>
                <a:cs typeface="Calibri"/>
              </a:rPr>
              <a:t>tank</a:t>
            </a:r>
            <a:r>
              <a:rPr sz="2400" spc="95" dirty="0">
                <a:latin typeface="Calibri"/>
                <a:cs typeface="Calibri"/>
              </a:rPr>
              <a:t> </a:t>
            </a:r>
            <a:r>
              <a:rPr sz="2400" spc="-10" dirty="0">
                <a:latin typeface="Calibri"/>
                <a:cs typeface="Calibri"/>
              </a:rPr>
              <a:t>circuit</a:t>
            </a:r>
            <a:r>
              <a:rPr sz="2400" spc="95" dirty="0">
                <a:latin typeface="Calibri"/>
                <a:cs typeface="Calibri"/>
              </a:rPr>
              <a:t> </a:t>
            </a:r>
            <a:r>
              <a:rPr sz="2400" spc="-35" dirty="0">
                <a:latin typeface="Calibri"/>
                <a:cs typeface="Calibri"/>
              </a:rPr>
              <a:t>parameter,</a:t>
            </a:r>
            <a:r>
              <a:rPr sz="2400" spc="100" dirty="0">
                <a:latin typeface="Calibri"/>
                <a:cs typeface="Calibri"/>
              </a:rPr>
              <a:t> </a:t>
            </a:r>
            <a:r>
              <a:rPr sz="2400" dirty="0">
                <a:latin typeface="Calibri"/>
                <a:cs typeface="Calibri"/>
              </a:rPr>
              <a:t>either</a:t>
            </a:r>
            <a:r>
              <a:rPr sz="2400" spc="90" dirty="0">
                <a:latin typeface="Calibri"/>
                <a:cs typeface="Calibri"/>
              </a:rPr>
              <a:t> </a:t>
            </a:r>
            <a:r>
              <a:rPr sz="2400" dirty="0">
                <a:latin typeface="Calibri"/>
                <a:cs typeface="Calibri"/>
              </a:rPr>
              <a:t>L</a:t>
            </a:r>
            <a:r>
              <a:rPr sz="2400" spc="90" dirty="0">
                <a:latin typeface="Calibri"/>
                <a:cs typeface="Calibri"/>
              </a:rPr>
              <a:t> </a:t>
            </a:r>
            <a:r>
              <a:rPr sz="2400" spc="-5" dirty="0">
                <a:latin typeface="Calibri"/>
                <a:cs typeface="Calibri"/>
              </a:rPr>
              <a:t>or</a:t>
            </a:r>
            <a:r>
              <a:rPr sz="2400" spc="95" dirty="0">
                <a:latin typeface="Calibri"/>
                <a:cs typeface="Calibri"/>
              </a:rPr>
              <a:t> </a:t>
            </a:r>
            <a:r>
              <a:rPr sz="2400" dirty="0">
                <a:latin typeface="Calibri"/>
                <a:cs typeface="Calibri"/>
              </a:rPr>
              <a:t>C</a:t>
            </a:r>
            <a:r>
              <a:rPr sz="2400" spc="95" dirty="0">
                <a:latin typeface="Calibri"/>
                <a:cs typeface="Calibri"/>
              </a:rPr>
              <a:t> </a:t>
            </a:r>
            <a:r>
              <a:rPr sz="2400" spc="-5" dirty="0">
                <a:latin typeface="Calibri"/>
                <a:cs typeface="Calibri"/>
              </a:rPr>
              <a:t>(since</a:t>
            </a:r>
            <a:r>
              <a:rPr sz="2400" spc="105" dirty="0">
                <a:latin typeface="Calibri"/>
                <a:cs typeface="Calibri"/>
              </a:rPr>
              <a:t> </a:t>
            </a:r>
            <a:r>
              <a:rPr sz="2400" dirty="0">
                <a:latin typeface="Calibri"/>
                <a:cs typeface="Calibri"/>
              </a:rPr>
              <a:t>τ</a:t>
            </a:r>
            <a:endParaRPr sz="2400">
              <a:latin typeface="Calibri"/>
              <a:cs typeface="Calibri"/>
            </a:endParaRPr>
          </a:p>
          <a:p>
            <a:pPr marL="12700" marR="5715" algn="just">
              <a:lnSpc>
                <a:spcPct val="100000"/>
              </a:lnSpc>
              <a:spcBef>
                <a:spcPts val="5"/>
              </a:spcBef>
            </a:pPr>
            <a:r>
              <a:rPr sz="2400" spc="-5" dirty="0">
                <a:latin typeface="Calibri"/>
                <a:cs typeface="Calibri"/>
              </a:rPr>
              <a:t>=d/v0).</a:t>
            </a:r>
            <a:r>
              <a:rPr sz="2400" dirty="0">
                <a:latin typeface="Calibri"/>
                <a:cs typeface="Calibri"/>
              </a:rPr>
              <a:t> </a:t>
            </a:r>
            <a:r>
              <a:rPr sz="2400" spc="-15" dirty="0">
                <a:latin typeface="Calibri"/>
                <a:cs typeface="Calibri"/>
              </a:rPr>
              <a:t>For</a:t>
            </a:r>
            <a:r>
              <a:rPr sz="2400" spc="-10" dirty="0">
                <a:latin typeface="Calibri"/>
                <a:cs typeface="Calibri"/>
              </a:rPr>
              <a:t> </a:t>
            </a:r>
            <a:r>
              <a:rPr sz="2400" spc="-5" dirty="0">
                <a:latin typeface="Calibri"/>
                <a:cs typeface="Calibri"/>
              </a:rPr>
              <a:t>high</a:t>
            </a:r>
            <a:r>
              <a:rPr sz="2400" dirty="0">
                <a:latin typeface="Calibri"/>
                <a:cs typeface="Calibri"/>
              </a:rPr>
              <a:t> </a:t>
            </a:r>
            <a:r>
              <a:rPr sz="2400" spc="-5" dirty="0">
                <a:latin typeface="Calibri"/>
                <a:cs typeface="Calibri"/>
              </a:rPr>
              <a:t>frequency</a:t>
            </a:r>
            <a:r>
              <a:rPr sz="2400" dirty="0">
                <a:latin typeface="Calibri"/>
                <a:cs typeface="Calibri"/>
              </a:rPr>
              <a:t> </a:t>
            </a:r>
            <a:r>
              <a:rPr sz="2400" spc="-5" dirty="0">
                <a:latin typeface="Calibri"/>
                <a:cs typeface="Calibri"/>
              </a:rPr>
              <a:t>or</a:t>
            </a:r>
            <a:r>
              <a:rPr sz="2400" dirty="0">
                <a:latin typeface="Calibri"/>
                <a:cs typeface="Calibri"/>
              </a:rPr>
              <a:t> </a:t>
            </a:r>
            <a:r>
              <a:rPr sz="2400" spc="-20" dirty="0">
                <a:latin typeface="Calibri"/>
                <a:cs typeface="Calibri"/>
              </a:rPr>
              <a:t>microwave</a:t>
            </a:r>
            <a:r>
              <a:rPr sz="2400" spc="-15" dirty="0">
                <a:latin typeface="Calibri"/>
                <a:cs typeface="Calibri"/>
              </a:rPr>
              <a:t> </a:t>
            </a:r>
            <a:r>
              <a:rPr sz="2400" spc="-5" dirty="0">
                <a:latin typeface="Calibri"/>
                <a:cs typeface="Calibri"/>
              </a:rPr>
              <a:t>frequency</a:t>
            </a:r>
            <a:r>
              <a:rPr sz="2400" dirty="0">
                <a:latin typeface="Calibri"/>
                <a:cs typeface="Calibri"/>
              </a:rPr>
              <a:t> the</a:t>
            </a:r>
            <a:r>
              <a:rPr sz="2400" spc="5" dirty="0">
                <a:latin typeface="Calibri"/>
                <a:cs typeface="Calibri"/>
              </a:rPr>
              <a:t> </a:t>
            </a:r>
            <a:r>
              <a:rPr sz="2400" spc="-5" dirty="0">
                <a:latin typeface="Calibri"/>
                <a:cs typeface="Calibri"/>
              </a:rPr>
              <a:t>device </a:t>
            </a:r>
            <a:r>
              <a:rPr sz="2400" dirty="0">
                <a:latin typeface="Calibri"/>
                <a:cs typeface="Calibri"/>
              </a:rPr>
              <a:t> </a:t>
            </a:r>
            <a:r>
              <a:rPr sz="2400" spc="-15" dirty="0">
                <a:latin typeface="Calibri"/>
                <a:cs typeface="Calibri"/>
              </a:rPr>
              <a:t>parameters</a:t>
            </a:r>
            <a:r>
              <a:rPr sz="2400" spc="-10" dirty="0">
                <a:latin typeface="Calibri"/>
                <a:cs typeface="Calibri"/>
              </a:rPr>
              <a:t> </a:t>
            </a:r>
            <a:r>
              <a:rPr sz="2400" spc="-20" dirty="0">
                <a:latin typeface="Calibri"/>
                <a:cs typeface="Calibri"/>
              </a:rPr>
              <a:t>like</a:t>
            </a:r>
            <a:r>
              <a:rPr sz="2400" spc="-1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inter</a:t>
            </a:r>
            <a:r>
              <a:rPr sz="2400" spc="-10" dirty="0">
                <a:latin typeface="Calibri"/>
                <a:cs typeface="Calibri"/>
              </a:rPr>
              <a:t> electrode</a:t>
            </a:r>
            <a:r>
              <a:rPr sz="2400" spc="-5" dirty="0">
                <a:latin typeface="Calibri"/>
                <a:cs typeface="Calibri"/>
              </a:rPr>
              <a:t> </a:t>
            </a:r>
            <a:r>
              <a:rPr sz="2400" spc="-10" dirty="0">
                <a:latin typeface="Calibri"/>
                <a:cs typeface="Calibri"/>
              </a:rPr>
              <a:t>capacitance</a:t>
            </a:r>
            <a:r>
              <a:rPr sz="2400" spc="-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lead</a:t>
            </a:r>
            <a:r>
              <a:rPr sz="2400" spc="5" dirty="0">
                <a:latin typeface="Calibri"/>
                <a:cs typeface="Calibri"/>
              </a:rPr>
              <a:t> </a:t>
            </a:r>
            <a:r>
              <a:rPr sz="2400" spc="-5" dirty="0">
                <a:latin typeface="Calibri"/>
                <a:cs typeface="Calibri"/>
              </a:rPr>
              <a:t>inductance </a:t>
            </a:r>
            <a:r>
              <a:rPr sz="2400" spc="-530" dirty="0">
                <a:latin typeface="Calibri"/>
                <a:cs typeface="Calibri"/>
              </a:rPr>
              <a:t> </a:t>
            </a:r>
            <a:r>
              <a:rPr sz="2400" spc="-25" dirty="0">
                <a:latin typeface="Calibri"/>
                <a:cs typeface="Calibri"/>
              </a:rPr>
              <a:t>takes </a:t>
            </a:r>
            <a:r>
              <a:rPr sz="2400" dirty="0">
                <a:latin typeface="Calibri"/>
                <a:cs typeface="Calibri"/>
              </a:rPr>
              <a:t>the </a:t>
            </a:r>
            <a:r>
              <a:rPr sz="2400" spc="-10" dirty="0">
                <a:latin typeface="Calibri"/>
                <a:cs typeface="Calibri"/>
              </a:rPr>
              <a:t>dominant </a:t>
            </a:r>
            <a:r>
              <a:rPr sz="2400" spc="-5" dirty="0">
                <a:latin typeface="Calibri"/>
                <a:cs typeface="Calibri"/>
              </a:rPr>
              <a:t>part </a:t>
            </a:r>
            <a:r>
              <a:rPr sz="2400" dirty="0">
                <a:latin typeface="Calibri"/>
                <a:cs typeface="Calibri"/>
              </a:rPr>
              <a:t>in the </a:t>
            </a:r>
            <a:r>
              <a:rPr sz="2400" spc="-10" dirty="0">
                <a:latin typeface="Calibri"/>
                <a:cs typeface="Calibri"/>
              </a:rPr>
              <a:t>circuit </a:t>
            </a:r>
            <a:r>
              <a:rPr sz="2400" dirty="0">
                <a:latin typeface="Calibri"/>
                <a:cs typeface="Calibri"/>
              </a:rPr>
              <a:t>and </a:t>
            </a:r>
            <a:r>
              <a:rPr sz="2400" spc="-15" dirty="0">
                <a:latin typeface="Calibri"/>
                <a:cs typeface="Calibri"/>
              </a:rPr>
              <a:t>affect </a:t>
            </a:r>
            <a:r>
              <a:rPr sz="2400" dirty="0">
                <a:latin typeface="Calibri"/>
                <a:cs typeface="Calibri"/>
              </a:rPr>
              <a:t>the </a:t>
            </a:r>
            <a:r>
              <a:rPr sz="2400" spc="-10" dirty="0">
                <a:latin typeface="Calibri"/>
                <a:cs typeface="Calibri"/>
              </a:rPr>
              <a:t>operation </a:t>
            </a:r>
            <a:r>
              <a:rPr sz="2400" spc="-5" dirty="0">
                <a:latin typeface="Calibri"/>
                <a:cs typeface="Calibri"/>
              </a:rPr>
              <a:t>of </a:t>
            </a:r>
            <a:r>
              <a:rPr sz="2400" dirty="0">
                <a:latin typeface="Calibri"/>
                <a:cs typeface="Calibri"/>
              </a:rPr>
              <a:t>the </a:t>
            </a:r>
            <a:r>
              <a:rPr sz="2400" spc="5" dirty="0">
                <a:latin typeface="Calibri"/>
                <a:cs typeface="Calibri"/>
              </a:rPr>
              <a:t> </a:t>
            </a:r>
            <a:r>
              <a:rPr sz="2400" spc="-30" dirty="0">
                <a:latin typeface="Calibri"/>
                <a:cs typeface="Calibri"/>
              </a:rPr>
              <a:t>oscillator.</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35</a:t>
            </a:fld>
            <a:endParaRPr spc="-5"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1734" y="250952"/>
            <a:ext cx="1866900" cy="452120"/>
          </a:xfrm>
          <a:prstGeom prst="rect">
            <a:avLst/>
          </a:prstGeom>
        </p:spPr>
        <p:txBody>
          <a:bodyPr vert="horz" wrap="square" lIns="0" tIns="12065" rIns="0" bIns="0" rtlCol="0">
            <a:spAutoFit/>
          </a:bodyPr>
          <a:lstStyle/>
          <a:p>
            <a:pPr marL="12700">
              <a:lnSpc>
                <a:spcPct val="100000"/>
              </a:lnSpc>
              <a:spcBef>
                <a:spcPts val="95"/>
              </a:spcBef>
            </a:pPr>
            <a:r>
              <a:rPr spc="-10" dirty="0"/>
              <a:t>Introduction</a:t>
            </a:r>
          </a:p>
        </p:txBody>
      </p:sp>
      <p:sp>
        <p:nvSpPr>
          <p:cNvPr id="3" name="object 3"/>
          <p:cNvSpPr txBox="1"/>
          <p:nvPr/>
        </p:nvSpPr>
        <p:spPr>
          <a:xfrm>
            <a:off x="78739" y="1107694"/>
            <a:ext cx="8985885" cy="2586355"/>
          </a:xfrm>
          <a:prstGeom prst="rect">
            <a:avLst/>
          </a:prstGeom>
        </p:spPr>
        <p:txBody>
          <a:bodyPr vert="horz" wrap="square" lIns="0" tIns="12700" rIns="0" bIns="0" rtlCol="0">
            <a:spAutoFit/>
          </a:bodyPr>
          <a:lstStyle/>
          <a:p>
            <a:pPr marL="12700" marR="5080" indent="914400">
              <a:lnSpc>
                <a:spcPct val="100000"/>
              </a:lnSpc>
              <a:spcBef>
                <a:spcPts val="100"/>
              </a:spcBef>
            </a:pPr>
            <a:r>
              <a:rPr sz="2400" spc="-10" dirty="0">
                <a:latin typeface="Calibri"/>
                <a:cs typeface="Calibri"/>
              </a:rPr>
              <a:t>There</a:t>
            </a:r>
            <a:r>
              <a:rPr sz="2400" spc="10" dirty="0">
                <a:latin typeface="Calibri"/>
                <a:cs typeface="Calibri"/>
              </a:rPr>
              <a:t> </a:t>
            </a:r>
            <a:r>
              <a:rPr sz="2400" spc="-15" dirty="0">
                <a:latin typeface="Calibri"/>
                <a:cs typeface="Calibri"/>
              </a:rPr>
              <a:t>are</a:t>
            </a:r>
            <a:r>
              <a:rPr sz="2400" spc="25" dirty="0">
                <a:latin typeface="Calibri"/>
                <a:cs typeface="Calibri"/>
              </a:rPr>
              <a:t> </a:t>
            </a:r>
            <a:r>
              <a:rPr sz="2400" spc="-10" dirty="0">
                <a:latin typeface="Calibri"/>
                <a:cs typeface="Calibri"/>
              </a:rPr>
              <a:t>following</a:t>
            </a:r>
            <a:r>
              <a:rPr sz="2400" spc="10" dirty="0">
                <a:latin typeface="Calibri"/>
                <a:cs typeface="Calibri"/>
              </a:rPr>
              <a:t> </a:t>
            </a:r>
            <a:r>
              <a:rPr sz="2400" spc="-10" dirty="0">
                <a:latin typeface="Calibri"/>
                <a:cs typeface="Calibri"/>
              </a:rPr>
              <a:t>reasons</a:t>
            </a:r>
            <a:r>
              <a:rPr sz="2400" spc="-5" dirty="0">
                <a:latin typeface="Calibri"/>
                <a:cs typeface="Calibri"/>
              </a:rPr>
              <a:t> </a:t>
            </a:r>
            <a:r>
              <a:rPr sz="2400" spc="-20" dirty="0">
                <a:latin typeface="Calibri"/>
                <a:cs typeface="Calibri"/>
              </a:rPr>
              <a:t>for</a:t>
            </a:r>
            <a:r>
              <a:rPr sz="2400" dirty="0">
                <a:latin typeface="Calibri"/>
                <a:cs typeface="Calibri"/>
              </a:rPr>
              <a:t> </a:t>
            </a:r>
            <a:r>
              <a:rPr sz="2400" spc="-10" dirty="0">
                <a:latin typeface="Calibri"/>
                <a:cs typeface="Calibri"/>
              </a:rPr>
              <a:t>that</a:t>
            </a:r>
            <a:r>
              <a:rPr sz="2400" spc="20" dirty="0">
                <a:latin typeface="Calibri"/>
                <a:cs typeface="Calibri"/>
              </a:rPr>
              <a:t> </a:t>
            </a:r>
            <a:r>
              <a:rPr sz="2400" spc="-10" dirty="0">
                <a:latin typeface="Calibri"/>
                <a:cs typeface="Calibri"/>
              </a:rPr>
              <a:t>conventional</a:t>
            </a:r>
            <a:r>
              <a:rPr sz="2400" spc="10" dirty="0">
                <a:latin typeface="Calibri"/>
                <a:cs typeface="Calibri"/>
              </a:rPr>
              <a:t> </a:t>
            </a:r>
            <a:r>
              <a:rPr sz="2400" dirty="0">
                <a:latin typeface="Calibri"/>
                <a:cs typeface="Calibri"/>
              </a:rPr>
              <a:t>tube</a:t>
            </a:r>
            <a:r>
              <a:rPr sz="2400" spc="10" dirty="0">
                <a:latin typeface="Calibri"/>
                <a:cs typeface="Calibri"/>
              </a:rPr>
              <a:t> </a:t>
            </a:r>
            <a:r>
              <a:rPr sz="2400" spc="-5" dirty="0">
                <a:latin typeface="Calibri"/>
                <a:cs typeface="Calibri"/>
              </a:rPr>
              <a:t>cannot</a:t>
            </a:r>
            <a:r>
              <a:rPr sz="2400" spc="5" dirty="0">
                <a:latin typeface="Calibri"/>
                <a:cs typeface="Calibri"/>
              </a:rPr>
              <a:t> </a:t>
            </a:r>
            <a:r>
              <a:rPr sz="2400" spc="-5" dirty="0">
                <a:latin typeface="Calibri"/>
                <a:cs typeface="Calibri"/>
              </a:rPr>
              <a:t>be </a:t>
            </a:r>
            <a:r>
              <a:rPr sz="2400" spc="-530" dirty="0">
                <a:latin typeface="Calibri"/>
                <a:cs typeface="Calibri"/>
              </a:rPr>
              <a:t> </a:t>
            </a:r>
            <a:r>
              <a:rPr sz="2400" spc="-5" dirty="0">
                <a:latin typeface="Calibri"/>
                <a:cs typeface="Calibri"/>
              </a:rPr>
              <a:t>used</a:t>
            </a:r>
            <a:r>
              <a:rPr sz="2400" spc="-20" dirty="0">
                <a:latin typeface="Calibri"/>
                <a:cs typeface="Calibri"/>
              </a:rPr>
              <a:t> for</a:t>
            </a:r>
            <a:r>
              <a:rPr sz="2400" spc="-5" dirty="0">
                <a:latin typeface="Calibri"/>
                <a:cs typeface="Calibri"/>
              </a:rPr>
              <a:t> </a:t>
            </a:r>
            <a:r>
              <a:rPr sz="2400" spc="-20" dirty="0">
                <a:latin typeface="Calibri"/>
                <a:cs typeface="Calibri"/>
              </a:rPr>
              <a:t>microwave </a:t>
            </a:r>
            <a:r>
              <a:rPr sz="2400" spc="-5" dirty="0">
                <a:latin typeface="Calibri"/>
                <a:cs typeface="Calibri"/>
              </a:rPr>
              <a:t>frequency</a:t>
            </a:r>
            <a:r>
              <a:rPr sz="2400" spc="10"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high </a:t>
            </a:r>
            <a:r>
              <a:rPr sz="2400" spc="-20" dirty="0">
                <a:latin typeface="Calibri"/>
                <a:cs typeface="Calibri"/>
              </a:rPr>
              <a:t>frequency.</a:t>
            </a:r>
            <a:endParaRPr sz="2400">
              <a:latin typeface="Calibri"/>
              <a:cs typeface="Calibri"/>
            </a:endParaRPr>
          </a:p>
          <a:p>
            <a:pPr marL="309880" indent="-297180">
              <a:lnSpc>
                <a:spcPct val="100000"/>
              </a:lnSpc>
              <a:buAutoNum type="arabicPeriod"/>
              <a:tabLst>
                <a:tab pos="309880" algn="l"/>
              </a:tabLst>
            </a:pPr>
            <a:r>
              <a:rPr sz="2400" spc="-15" dirty="0">
                <a:latin typeface="Calibri"/>
                <a:cs typeface="Calibri"/>
              </a:rPr>
              <a:t>Inter </a:t>
            </a:r>
            <a:r>
              <a:rPr sz="2400" spc="-5" dirty="0">
                <a:latin typeface="Calibri"/>
                <a:cs typeface="Calibri"/>
              </a:rPr>
              <a:t>electrode</a:t>
            </a:r>
            <a:r>
              <a:rPr sz="2400" spc="-20" dirty="0">
                <a:latin typeface="Calibri"/>
                <a:cs typeface="Calibri"/>
              </a:rPr>
              <a:t> </a:t>
            </a:r>
            <a:r>
              <a:rPr sz="2400" spc="-5" dirty="0">
                <a:latin typeface="Calibri"/>
                <a:cs typeface="Calibri"/>
              </a:rPr>
              <a:t>capacitance</a:t>
            </a:r>
            <a:r>
              <a:rPr sz="2400" spc="-30" dirty="0">
                <a:latin typeface="Calibri"/>
                <a:cs typeface="Calibri"/>
              </a:rPr>
              <a:t> </a:t>
            </a:r>
            <a:r>
              <a:rPr sz="2400" dirty="0">
                <a:latin typeface="Calibri"/>
                <a:cs typeface="Calibri"/>
              </a:rPr>
              <a:t>and</a:t>
            </a:r>
            <a:r>
              <a:rPr sz="2400" spc="-10" dirty="0">
                <a:latin typeface="Calibri"/>
                <a:cs typeface="Calibri"/>
              </a:rPr>
              <a:t> </a:t>
            </a:r>
            <a:r>
              <a:rPr sz="2400" dirty="0">
                <a:latin typeface="Calibri"/>
                <a:cs typeface="Calibri"/>
              </a:rPr>
              <a:t>lead</a:t>
            </a:r>
            <a:r>
              <a:rPr sz="2400" spc="-5" dirty="0">
                <a:latin typeface="Calibri"/>
                <a:cs typeface="Calibri"/>
              </a:rPr>
              <a:t> inductance</a:t>
            </a:r>
            <a:r>
              <a:rPr sz="2400" spc="-35" dirty="0">
                <a:latin typeface="Calibri"/>
                <a:cs typeface="Calibri"/>
              </a:rPr>
              <a:t> </a:t>
            </a:r>
            <a:r>
              <a:rPr sz="2400" spc="-15" dirty="0">
                <a:latin typeface="Calibri"/>
                <a:cs typeface="Calibri"/>
              </a:rPr>
              <a:t>effect.</a:t>
            </a:r>
            <a:endParaRPr sz="2400">
              <a:latin typeface="Calibri"/>
              <a:cs typeface="Calibri"/>
            </a:endParaRPr>
          </a:p>
          <a:p>
            <a:pPr marL="309880" indent="-297180">
              <a:lnSpc>
                <a:spcPct val="100000"/>
              </a:lnSpc>
              <a:buAutoNum type="arabicPeriod"/>
              <a:tabLst>
                <a:tab pos="309880" algn="l"/>
              </a:tabLst>
            </a:pPr>
            <a:r>
              <a:rPr sz="2400" spc="-30" dirty="0">
                <a:latin typeface="Calibri"/>
                <a:cs typeface="Calibri"/>
              </a:rPr>
              <a:t>Transit</a:t>
            </a:r>
            <a:r>
              <a:rPr sz="2400" spc="-40" dirty="0">
                <a:latin typeface="Calibri"/>
                <a:cs typeface="Calibri"/>
              </a:rPr>
              <a:t> </a:t>
            </a:r>
            <a:r>
              <a:rPr sz="2400" dirty="0">
                <a:latin typeface="Calibri"/>
                <a:cs typeface="Calibri"/>
              </a:rPr>
              <a:t>time</a:t>
            </a:r>
            <a:r>
              <a:rPr sz="2400" spc="-30" dirty="0">
                <a:latin typeface="Calibri"/>
                <a:cs typeface="Calibri"/>
              </a:rPr>
              <a:t> </a:t>
            </a:r>
            <a:r>
              <a:rPr sz="2400" spc="-15" dirty="0">
                <a:latin typeface="Calibri"/>
                <a:cs typeface="Calibri"/>
              </a:rPr>
              <a:t>effect.</a:t>
            </a:r>
            <a:endParaRPr sz="2400">
              <a:latin typeface="Calibri"/>
              <a:cs typeface="Calibri"/>
            </a:endParaRPr>
          </a:p>
          <a:p>
            <a:pPr marL="309880" indent="-297180">
              <a:lnSpc>
                <a:spcPct val="100000"/>
              </a:lnSpc>
              <a:buAutoNum type="arabicPeriod"/>
              <a:tabLst>
                <a:tab pos="309880" algn="l"/>
              </a:tabLst>
            </a:pPr>
            <a:r>
              <a:rPr sz="2400" spc="-5" dirty="0">
                <a:latin typeface="Calibri"/>
                <a:cs typeface="Calibri"/>
              </a:rPr>
              <a:t>Gain-Bandwidth</a:t>
            </a:r>
            <a:r>
              <a:rPr sz="2400" spc="-10" dirty="0">
                <a:latin typeface="Calibri"/>
                <a:cs typeface="Calibri"/>
              </a:rPr>
              <a:t> product</a:t>
            </a:r>
            <a:r>
              <a:rPr sz="2400" spc="-5" dirty="0">
                <a:latin typeface="Calibri"/>
                <a:cs typeface="Calibri"/>
              </a:rPr>
              <a:t> </a:t>
            </a:r>
            <a:r>
              <a:rPr sz="2400" spc="-10" dirty="0">
                <a:latin typeface="Calibri"/>
                <a:cs typeface="Calibri"/>
              </a:rPr>
              <a:t>limitation.</a:t>
            </a:r>
            <a:endParaRPr sz="2400">
              <a:latin typeface="Calibri"/>
              <a:cs typeface="Calibri"/>
            </a:endParaRPr>
          </a:p>
          <a:p>
            <a:pPr marL="309880" indent="-297180">
              <a:lnSpc>
                <a:spcPct val="100000"/>
              </a:lnSpc>
              <a:buAutoNum type="arabicPeriod"/>
              <a:tabLst>
                <a:tab pos="309880" algn="l"/>
              </a:tabLst>
            </a:pPr>
            <a:r>
              <a:rPr sz="2400" dirty="0">
                <a:latin typeface="Calibri"/>
                <a:cs typeface="Calibri"/>
              </a:rPr>
              <a:t>RF</a:t>
            </a:r>
            <a:r>
              <a:rPr sz="2400" spc="-55" dirty="0">
                <a:latin typeface="Calibri"/>
                <a:cs typeface="Calibri"/>
              </a:rPr>
              <a:t> </a:t>
            </a:r>
            <a:r>
              <a:rPr sz="2400" spc="-5" dirty="0">
                <a:latin typeface="Calibri"/>
                <a:cs typeface="Calibri"/>
              </a:rPr>
              <a:t>losses.</a:t>
            </a:r>
            <a:endParaRPr sz="2400">
              <a:latin typeface="Calibri"/>
              <a:cs typeface="Calibri"/>
            </a:endParaRPr>
          </a:p>
          <a:p>
            <a:pPr marL="309880" indent="-297180">
              <a:lnSpc>
                <a:spcPct val="100000"/>
              </a:lnSpc>
              <a:buAutoNum type="arabicPeriod"/>
              <a:tabLst>
                <a:tab pos="309880" algn="l"/>
              </a:tabLst>
            </a:pPr>
            <a:r>
              <a:rPr sz="2400" spc="-5" dirty="0">
                <a:latin typeface="Calibri"/>
                <a:cs typeface="Calibri"/>
              </a:rPr>
              <a:t>Radiation</a:t>
            </a:r>
            <a:r>
              <a:rPr sz="2400" spc="-50" dirty="0">
                <a:latin typeface="Calibri"/>
                <a:cs typeface="Calibri"/>
              </a:rPr>
              <a:t> </a:t>
            </a:r>
            <a:r>
              <a:rPr sz="2400" spc="-5" dirty="0">
                <a:latin typeface="Calibri"/>
                <a:cs typeface="Calibri"/>
              </a:rPr>
              <a:t>losses.</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36</a:t>
            </a:fld>
            <a:endParaRPr spc="-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1107694"/>
            <a:ext cx="8989695" cy="5513070"/>
          </a:xfrm>
          <a:prstGeom prst="rect">
            <a:avLst/>
          </a:prstGeom>
        </p:spPr>
        <p:txBody>
          <a:bodyPr vert="horz" wrap="square" lIns="0" tIns="12700" rIns="0" bIns="0" rtlCol="0">
            <a:spAutoFit/>
          </a:bodyPr>
          <a:lstStyle/>
          <a:p>
            <a:pPr marL="12700" marR="5080" algn="just">
              <a:lnSpc>
                <a:spcPct val="100000"/>
              </a:lnSpc>
              <a:spcBef>
                <a:spcPts val="100"/>
              </a:spcBef>
              <a:buAutoNum type="arabicPeriod"/>
              <a:tabLst>
                <a:tab pos="366395" algn="l"/>
              </a:tabLst>
            </a:pPr>
            <a:r>
              <a:rPr sz="2400" b="1" spc="-15" dirty="0">
                <a:latin typeface="Calibri"/>
                <a:cs typeface="Calibri"/>
              </a:rPr>
              <a:t>Inter </a:t>
            </a:r>
            <a:r>
              <a:rPr sz="2400" b="1" spc="-5" dirty="0">
                <a:latin typeface="Calibri"/>
                <a:cs typeface="Calibri"/>
              </a:rPr>
              <a:t>electrode Capacitance </a:t>
            </a:r>
            <a:r>
              <a:rPr sz="2400" b="1" dirty="0">
                <a:latin typeface="Calibri"/>
                <a:cs typeface="Calibri"/>
              </a:rPr>
              <a:t>and Lead </a:t>
            </a:r>
            <a:r>
              <a:rPr sz="2400" b="1" spc="-5" dirty="0">
                <a:latin typeface="Calibri"/>
                <a:cs typeface="Calibri"/>
              </a:rPr>
              <a:t>Inductance </a:t>
            </a:r>
            <a:r>
              <a:rPr sz="2400" b="1" spc="-20" dirty="0">
                <a:latin typeface="Calibri"/>
                <a:cs typeface="Calibri"/>
              </a:rPr>
              <a:t>Effect: </a:t>
            </a:r>
            <a:r>
              <a:rPr sz="2400" spc="-5" dirty="0">
                <a:latin typeface="Calibri"/>
                <a:cs typeface="Calibri"/>
              </a:rPr>
              <a:t>The </a:t>
            </a:r>
            <a:r>
              <a:rPr sz="2400" spc="-10" dirty="0">
                <a:latin typeface="Calibri"/>
                <a:cs typeface="Calibri"/>
              </a:rPr>
              <a:t>inter </a:t>
            </a:r>
            <a:r>
              <a:rPr sz="2400" spc="-5" dirty="0">
                <a:latin typeface="Calibri"/>
                <a:cs typeface="Calibri"/>
              </a:rPr>
              <a:t> </a:t>
            </a:r>
            <a:r>
              <a:rPr sz="2400" spc="-10" dirty="0">
                <a:latin typeface="Calibri"/>
                <a:cs typeface="Calibri"/>
              </a:rPr>
              <a:t>electrode </a:t>
            </a:r>
            <a:r>
              <a:rPr sz="2400" spc="-5" dirty="0">
                <a:latin typeface="Calibri"/>
                <a:cs typeface="Calibri"/>
              </a:rPr>
              <a:t>capacitances and </a:t>
            </a:r>
            <a:r>
              <a:rPr sz="2400" dirty="0">
                <a:latin typeface="Calibri"/>
                <a:cs typeface="Calibri"/>
              </a:rPr>
              <a:t>lead </a:t>
            </a:r>
            <a:r>
              <a:rPr sz="2400" spc="-5" dirty="0">
                <a:latin typeface="Calibri"/>
                <a:cs typeface="Calibri"/>
              </a:rPr>
              <a:t>inductances </a:t>
            </a:r>
            <a:r>
              <a:rPr sz="2400" spc="-15" dirty="0">
                <a:latin typeface="Calibri"/>
                <a:cs typeface="Calibri"/>
              </a:rPr>
              <a:t>are </a:t>
            </a:r>
            <a:r>
              <a:rPr sz="2400" dirty="0">
                <a:latin typeface="Calibri"/>
                <a:cs typeface="Calibri"/>
              </a:rPr>
              <a:t>the </a:t>
            </a:r>
            <a:r>
              <a:rPr sz="2400" spc="-15" dirty="0">
                <a:latin typeface="Calibri"/>
                <a:cs typeface="Calibri"/>
              </a:rPr>
              <a:t>order </a:t>
            </a:r>
            <a:r>
              <a:rPr sz="2400" spc="-5" dirty="0">
                <a:latin typeface="Calibri"/>
                <a:cs typeface="Calibri"/>
              </a:rPr>
              <a:t>of </a:t>
            </a:r>
            <a:r>
              <a:rPr sz="2400" dirty="0">
                <a:latin typeface="Calibri"/>
                <a:cs typeface="Calibri"/>
              </a:rPr>
              <a:t>1 </a:t>
            </a:r>
            <a:r>
              <a:rPr sz="2400" spc="-15" dirty="0">
                <a:latin typeface="Calibri"/>
                <a:cs typeface="Calibri"/>
              </a:rPr>
              <a:t>to </a:t>
            </a:r>
            <a:r>
              <a:rPr sz="2400" dirty="0">
                <a:latin typeface="Calibri"/>
                <a:cs typeface="Calibri"/>
              </a:rPr>
              <a:t>2 </a:t>
            </a:r>
            <a:r>
              <a:rPr sz="2400" spc="-5" dirty="0">
                <a:latin typeface="Calibri"/>
                <a:cs typeface="Calibri"/>
              </a:rPr>
              <a:t>pF </a:t>
            </a:r>
            <a:r>
              <a:rPr sz="2400" dirty="0">
                <a:latin typeface="Calibri"/>
                <a:cs typeface="Calibri"/>
              </a:rPr>
              <a:t> and</a:t>
            </a:r>
            <a:r>
              <a:rPr sz="2400" spc="5" dirty="0">
                <a:latin typeface="Calibri"/>
                <a:cs typeface="Calibri"/>
              </a:rPr>
              <a:t> </a:t>
            </a:r>
            <a:r>
              <a:rPr sz="2400" spc="-5" dirty="0">
                <a:latin typeface="Calibri"/>
                <a:cs typeface="Calibri"/>
              </a:rPr>
              <a:t>15</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20</a:t>
            </a:r>
            <a:r>
              <a:rPr sz="2400" dirty="0">
                <a:latin typeface="Calibri"/>
                <a:cs typeface="Calibri"/>
              </a:rPr>
              <a:t> mH</a:t>
            </a:r>
            <a:r>
              <a:rPr sz="2400" spc="5" dirty="0">
                <a:latin typeface="Calibri"/>
                <a:cs typeface="Calibri"/>
              </a:rPr>
              <a:t> </a:t>
            </a:r>
            <a:r>
              <a:rPr sz="2400" spc="-20" dirty="0">
                <a:latin typeface="Calibri"/>
                <a:cs typeface="Calibri"/>
              </a:rPr>
              <a:t>respectively.</a:t>
            </a:r>
            <a:r>
              <a:rPr sz="2400" spc="-15"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shunt</a:t>
            </a:r>
            <a:r>
              <a:rPr sz="2400" spc="-5" dirty="0">
                <a:latin typeface="Calibri"/>
                <a:cs typeface="Calibri"/>
              </a:rPr>
              <a:t> </a:t>
            </a:r>
            <a:r>
              <a:rPr sz="2400" dirty="0">
                <a:latin typeface="Calibri"/>
                <a:cs typeface="Calibri"/>
              </a:rPr>
              <a:t>impedances</a:t>
            </a:r>
            <a:r>
              <a:rPr sz="2400" spc="5" dirty="0">
                <a:latin typeface="Calibri"/>
                <a:cs typeface="Calibri"/>
              </a:rPr>
              <a:t> </a:t>
            </a:r>
            <a:r>
              <a:rPr sz="2400" spc="-5" dirty="0">
                <a:latin typeface="Calibri"/>
                <a:cs typeface="Calibri"/>
              </a:rPr>
              <a:t>due</a:t>
            </a:r>
            <a:r>
              <a:rPr sz="2400" dirty="0">
                <a:latin typeface="Calibri"/>
                <a:cs typeface="Calibri"/>
              </a:rPr>
              <a:t> </a:t>
            </a:r>
            <a:r>
              <a:rPr sz="2400" spc="-15" dirty="0">
                <a:latin typeface="Calibri"/>
                <a:cs typeface="Calibri"/>
              </a:rPr>
              <a:t>to</a:t>
            </a:r>
            <a:r>
              <a:rPr sz="2400" spc="-10" dirty="0">
                <a:latin typeface="Calibri"/>
                <a:cs typeface="Calibri"/>
              </a:rPr>
              <a:t> inter </a:t>
            </a:r>
            <a:r>
              <a:rPr sz="2400" spc="-5" dirty="0">
                <a:latin typeface="Calibri"/>
                <a:cs typeface="Calibri"/>
              </a:rPr>
              <a:t> </a:t>
            </a:r>
            <a:r>
              <a:rPr sz="2400" spc="-10" dirty="0">
                <a:latin typeface="Calibri"/>
                <a:cs typeface="Calibri"/>
              </a:rPr>
              <a:t>electrode</a:t>
            </a:r>
            <a:r>
              <a:rPr sz="2400" spc="-5" dirty="0">
                <a:latin typeface="Calibri"/>
                <a:cs typeface="Calibri"/>
              </a:rPr>
              <a:t> </a:t>
            </a:r>
            <a:r>
              <a:rPr sz="2400" spc="-10" dirty="0">
                <a:latin typeface="Calibri"/>
                <a:cs typeface="Calibri"/>
              </a:rPr>
              <a:t>becomes</a:t>
            </a:r>
            <a:r>
              <a:rPr sz="2400" spc="-5" dirty="0">
                <a:latin typeface="Calibri"/>
                <a:cs typeface="Calibri"/>
              </a:rPr>
              <a:t> </a:t>
            </a:r>
            <a:r>
              <a:rPr sz="2400" spc="-10" dirty="0">
                <a:latin typeface="Calibri"/>
                <a:cs typeface="Calibri"/>
              </a:rPr>
              <a:t>very</a:t>
            </a:r>
            <a:r>
              <a:rPr sz="2400" spc="-5" dirty="0">
                <a:latin typeface="Calibri"/>
                <a:cs typeface="Calibri"/>
              </a:rPr>
              <a:t> </a:t>
            </a:r>
            <a:r>
              <a:rPr sz="2400" spc="-10" dirty="0">
                <a:latin typeface="Calibri"/>
                <a:cs typeface="Calibri"/>
              </a:rPr>
              <a:t>low</a:t>
            </a:r>
            <a:r>
              <a:rPr sz="2400" spc="-5"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series</a:t>
            </a:r>
            <a:r>
              <a:rPr sz="2400" dirty="0">
                <a:latin typeface="Calibri"/>
                <a:cs typeface="Calibri"/>
              </a:rPr>
              <a:t> </a:t>
            </a:r>
            <a:r>
              <a:rPr sz="2400" spc="-5" dirty="0">
                <a:latin typeface="Calibri"/>
                <a:cs typeface="Calibri"/>
              </a:rPr>
              <a:t>impedances</a:t>
            </a:r>
            <a:r>
              <a:rPr sz="2400" dirty="0">
                <a:latin typeface="Calibri"/>
                <a:cs typeface="Calibri"/>
              </a:rPr>
              <a:t> </a:t>
            </a:r>
            <a:r>
              <a:rPr sz="2400" spc="-5" dirty="0">
                <a:latin typeface="Calibri"/>
                <a:cs typeface="Calibri"/>
              </a:rPr>
              <a:t>due</a:t>
            </a:r>
            <a:r>
              <a:rPr sz="240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lead </a:t>
            </a:r>
            <a:r>
              <a:rPr sz="2400" spc="5" dirty="0">
                <a:latin typeface="Calibri"/>
                <a:cs typeface="Calibri"/>
              </a:rPr>
              <a:t> </a:t>
            </a:r>
            <a:r>
              <a:rPr sz="2400" spc="-5" dirty="0">
                <a:latin typeface="Calibri"/>
                <a:cs typeface="Calibri"/>
              </a:rPr>
              <a:t>inductance </a:t>
            </a:r>
            <a:r>
              <a:rPr sz="2400" spc="-10" dirty="0">
                <a:latin typeface="Calibri"/>
                <a:cs typeface="Calibri"/>
              </a:rPr>
              <a:t>become </a:t>
            </a:r>
            <a:r>
              <a:rPr sz="2400" spc="-5" dirty="0">
                <a:latin typeface="Calibri"/>
                <a:cs typeface="Calibri"/>
              </a:rPr>
              <a:t>very high </a:t>
            </a:r>
            <a:r>
              <a:rPr sz="2400" spc="-15" dirty="0">
                <a:latin typeface="Calibri"/>
                <a:cs typeface="Calibri"/>
              </a:rPr>
              <a:t>at </a:t>
            </a:r>
            <a:r>
              <a:rPr sz="2400" dirty="0">
                <a:latin typeface="Calibri"/>
                <a:cs typeface="Calibri"/>
              </a:rPr>
              <a:t>the </a:t>
            </a:r>
            <a:r>
              <a:rPr sz="2400" spc="-20" dirty="0">
                <a:latin typeface="Calibri"/>
                <a:cs typeface="Calibri"/>
              </a:rPr>
              <a:t>microwave </a:t>
            </a:r>
            <a:r>
              <a:rPr sz="2400" spc="-5" dirty="0">
                <a:latin typeface="Calibri"/>
                <a:cs typeface="Calibri"/>
              </a:rPr>
              <a:t>or high frequency which </a:t>
            </a:r>
            <a:r>
              <a:rPr sz="2400" dirty="0">
                <a:latin typeface="Calibri"/>
                <a:cs typeface="Calibri"/>
              </a:rPr>
              <a:t> </a:t>
            </a:r>
            <a:r>
              <a:rPr sz="2400" spc="-20" dirty="0">
                <a:latin typeface="Calibri"/>
                <a:cs typeface="Calibri"/>
              </a:rPr>
              <a:t>makes </a:t>
            </a:r>
            <a:r>
              <a:rPr sz="2400" dirty="0">
                <a:latin typeface="Calibri"/>
                <a:cs typeface="Calibri"/>
              </a:rPr>
              <a:t>these tube </a:t>
            </a:r>
            <a:r>
              <a:rPr sz="2400" spc="-10" dirty="0">
                <a:latin typeface="Calibri"/>
                <a:cs typeface="Calibri"/>
              </a:rPr>
              <a:t>unstable. Refinements </a:t>
            </a:r>
            <a:r>
              <a:rPr sz="2400" spc="-20" dirty="0">
                <a:latin typeface="Calibri"/>
                <a:cs typeface="Calibri"/>
              </a:rPr>
              <a:t>have </a:t>
            </a:r>
            <a:r>
              <a:rPr sz="2400" spc="-5" dirty="0">
                <a:latin typeface="Calibri"/>
                <a:cs typeface="Calibri"/>
              </a:rPr>
              <a:t>been done </a:t>
            </a:r>
            <a:r>
              <a:rPr sz="2400" spc="5" dirty="0">
                <a:latin typeface="Calibri"/>
                <a:cs typeface="Calibri"/>
              </a:rPr>
              <a:t>in </a:t>
            </a:r>
            <a:r>
              <a:rPr sz="2400" dirty="0">
                <a:latin typeface="Calibri"/>
                <a:cs typeface="Calibri"/>
              </a:rPr>
              <a:t>the </a:t>
            </a:r>
            <a:r>
              <a:rPr sz="2400" spc="-5" dirty="0">
                <a:latin typeface="Calibri"/>
                <a:cs typeface="Calibri"/>
              </a:rPr>
              <a:t>design </a:t>
            </a:r>
            <a:r>
              <a:rPr sz="2400" dirty="0">
                <a:latin typeface="Calibri"/>
                <a:cs typeface="Calibri"/>
              </a:rPr>
              <a:t> and </a:t>
            </a:r>
            <a:r>
              <a:rPr sz="2400" spc="-10" dirty="0">
                <a:latin typeface="Calibri"/>
                <a:cs typeface="Calibri"/>
              </a:rPr>
              <a:t>fabrication </a:t>
            </a:r>
            <a:r>
              <a:rPr sz="2400" spc="-5" dirty="0">
                <a:latin typeface="Calibri"/>
                <a:cs typeface="Calibri"/>
              </a:rPr>
              <a:t>of </a:t>
            </a:r>
            <a:r>
              <a:rPr sz="2400" dirty="0">
                <a:latin typeface="Calibri"/>
                <a:cs typeface="Calibri"/>
              </a:rPr>
              <a:t>these tubes with the </a:t>
            </a:r>
            <a:r>
              <a:rPr sz="2400" spc="-10" dirty="0">
                <a:latin typeface="Calibri"/>
                <a:cs typeface="Calibri"/>
              </a:rPr>
              <a:t>result that </a:t>
            </a:r>
            <a:r>
              <a:rPr sz="2400" dirty="0">
                <a:latin typeface="Calibri"/>
                <a:cs typeface="Calibri"/>
              </a:rPr>
              <a:t>these tubes, </a:t>
            </a:r>
            <a:r>
              <a:rPr sz="2400" spc="-20" dirty="0">
                <a:latin typeface="Calibri"/>
                <a:cs typeface="Calibri"/>
              </a:rPr>
              <a:t>like </a:t>
            </a:r>
            <a:r>
              <a:rPr sz="2400" spc="-10" dirty="0">
                <a:latin typeface="Calibri"/>
                <a:cs typeface="Calibri"/>
              </a:rPr>
              <a:t>disk </a:t>
            </a:r>
            <a:r>
              <a:rPr sz="2400" spc="-5" dirty="0">
                <a:latin typeface="Calibri"/>
                <a:cs typeface="Calibri"/>
              </a:rPr>
              <a:t> seal</a:t>
            </a:r>
            <a:r>
              <a:rPr sz="2400" spc="-10" dirty="0">
                <a:latin typeface="Calibri"/>
                <a:cs typeface="Calibri"/>
              </a:rPr>
              <a:t> </a:t>
            </a:r>
            <a:r>
              <a:rPr sz="2400" dirty="0">
                <a:latin typeface="Calibri"/>
                <a:cs typeface="Calibri"/>
              </a:rPr>
              <a:t>tube,</a:t>
            </a:r>
            <a:r>
              <a:rPr sz="2400" spc="-10" dirty="0">
                <a:latin typeface="Calibri"/>
                <a:cs typeface="Calibri"/>
              </a:rPr>
              <a:t> </a:t>
            </a:r>
            <a:r>
              <a:rPr sz="2400" spc="-15" dirty="0">
                <a:latin typeface="Calibri"/>
                <a:cs typeface="Calibri"/>
              </a:rPr>
              <a:t>are</a:t>
            </a:r>
            <a:r>
              <a:rPr sz="2400" dirty="0">
                <a:latin typeface="Calibri"/>
                <a:cs typeface="Calibri"/>
              </a:rPr>
              <a:t> </a:t>
            </a:r>
            <a:r>
              <a:rPr sz="2400" spc="-10" dirty="0">
                <a:latin typeface="Calibri"/>
                <a:cs typeface="Calibri"/>
              </a:rPr>
              <a:t>still</a:t>
            </a:r>
            <a:r>
              <a:rPr sz="2400" spc="-15" dirty="0">
                <a:latin typeface="Calibri"/>
                <a:cs typeface="Calibri"/>
              </a:rPr>
              <a:t> </a:t>
            </a:r>
            <a:r>
              <a:rPr sz="2400" spc="-5" dirty="0">
                <a:latin typeface="Calibri"/>
                <a:cs typeface="Calibri"/>
              </a:rPr>
              <a:t>used</a:t>
            </a:r>
            <a:r>
              <a:rPr sz="2400" spc="5" dirty="0">
                <a:latin typeface="Calibri"/>
                <a:cs typeface="Calibri"/>
              </a:rPr>
              <a:t> </a:t>
            </a:r>
            <a:r>
              <a:rPr sz="2400" spc="-5" dirty="0">
                <a:latin typeface="Calibri"/>
                <a:cs typeface="Calibri"/>
              </a:rPr>
              <a:t>up</a:t>
            </a:r>
            <a:r>
              <a:rPr sz="2400" spc="5" dirty="0">
                <a:latin typeface="Calibri"/>
                <a:cs typeface="Calibri"/>
              </a:rPr>
              <a:t> </a:t>
            </a:r>
            <a:r>
              <a:rPr sz="2400" spc="-15" dirty="0">
                <a:latin typeface="Calibri"/>
                <a:cs typeface="Calibri"/>
              </a:rPr>
              <a:t>to</a:t>
            </a:r>
            <a:r>
              <a:rPr sz="2400" spc="-25" dirty="0">
                <a:latin typeface="Calibri"/>
                <a:cs typeface="Calibri"/>
              </a:rPr>
              <a:t> </a:t>
            </a:r>
            <a:r>
              <a:rPr sz="2400" dirty="0">
                <a:latin typeface="Calibri"/>
                <a:cs typeface="Calibri"/>
              </a:rPr>
              <a:t>the </a:t>
            </a:r>
            <a:r>
              <a:rPr sz="2400" spc="-10" dirty="0">
                <a:latin typeface="Calibri"/>
                <a:cs typeface="Calibri"/>
              </a:rPr>
              <a:t>lower</a:t>
            </a:r>
            <a:r>
              <a:rPr sz="2400" spc="10" dirty="0">
                <a:latin typeface="Calibri"/>
                <a:cs typeface="Calibri"/>
              </a:rPr>
              <a:t> </a:t>
            </a:r>
            <a:r>
              <a:rPr sz="2400" dirty="0">
                <a:latin typeface="Calibri"/>
                <a:cs typeface="Calibri"/>
              </a:rPr>
              <a:t>end</a:t>
            </a:r>
            <a:r>
              <a:rPr sz="2400" spc="-5" dirty="0">
                <a:latin typeface="Calibri"/>
                <a:cs typeface="Calibri"/>
              </a:rPr>
              <a:t> of </a:t>
            </a:r>
            <a:r>
              <a:rPr sz="2400" spc="-20" dirty="0">
                <a:latin typeface="Calibri"/>
                <a:cs typeface="Calibri"/>
              </a:rPr>
              <a:t>microwave </a:t>
            </a:r>
            <a:r>
              <a:rPr sz="2400" spc="-5" dirty="0">
                <a:latin typeface="Calibri"/>
                <a:cs typeface="Calibri"/>
              </a:rPr>
              <a:t>spectrum.</a:t>
            </a:r>
            <a:endParaRPr sz="2400">
              <a:latin typeface="Calibri"/>
              <a:cs typeface="Calibri"/>
            </a:endParaRPr>
          </a:p>
          <a:p>
            <a:pPr>
              <a:lnSpc>
                <a:spcPct val="100000"/>
              </a:lnSpc>
              <a:spcBef>
                <a:spcPts val="15"/>
              </a:spcBef>
              <a:buFont typeface="Calibri"/>
              <a:buAutoNum type="arabicPeriod"/>
            </a:pPr>
            <a:endParaRPr sz="2350">
              <a:latin typeface="Calibri"/>
              <a:cs typeface="Calibri"/>
            </a:endParaRPr>
          </a:p>
          <a:p>
            <a:pPr marL="12700" marR="6350" algn="just">
              <a:lnSpc>
                <a:spcPct val="100000"/>
              </a:lnSpc>
              <a:buAutoNum type="arabicPeriod"/>
              <a:tabLst>
                <a:tab pos="343535" algn="l"/>
              </a:tabLst>
            </a:pPr>
            <a:r>
              <a:rPr sz="2400" b="1" spc="-25" dirty="0">
                <a:latin typeface="Calibri"/>
                <a:cs typeface="Calibri"/>
              </a:rPr>
              <a:t>Transit </a:t>
            </a:r>
            <a:r>
              <a:rPr sz="2400" b="1" spc="-5" dirty="0">
                <a:latin typeface="Calibri"/>
                <a:cs typeface="Calibri"/>
              </a:rPr>
              <a:t>Time </a:t>
            </a:r>
            <a:r>
              <a:rPr sz="2400" b="1" spc="-15" dirty="0">
                <a:latin typeface="Calibri"/>
                <a:cs typeface="Calibri"/>
              </a:rPr>
              <a:t>Effect: </a:t>
            </a:r>
            <a:r>
              <a:rPr sz="2400" dirty="0">
                <a:latin typeface="Calibri"/>
                <a:cs typeface="Calibri"/>
              </a:rPr>
              <a:t>In a </a:t>
            </a:r>
            <a:r>
              <a:rPr sz="2400" spc="-15" dirty="0">
                <a:latin typeface="Calibri"/>
                <a:cs typeface="Calibri"/>
              </a:rPr>
              <a:t>conventional </a:t>
            </a:r>
            <a:r>
              <a:rPr sz="2400" dirty="0">
                <a:latin typeface="Calibri"/>
                <a:cs typeface="Calibri"/>
              </a:rPr>
              <a:t>tube </a:t>
            </a:r>
            <a:r>
              <a:rPr sz="2400" spc="-5" dirty="0">
                <a:latin typeface="Calibri"/>
                <a:cs typeface="Calibri"/>
              </a:rPr>
              <a:t>electrons </a:t>
            </a:r>
            <a:r>
              <a:rPr sz="2400" spc="-15" dirty="0">
                <a:latin typeface="Calibri"/>
                <a:cs typeface="Calibri"/>
              </a:rPr>
              <a:t>emitted </a:t>
            </a:r>
            <a:r>
              <a:rPr sz="2400" spc="-10" dirty="0">
                <a:latin typeface="Calibri"/>
                <a:cs typeface="Calibri"/>
              </a:rPr>
              <a:t>by </a:t>
            </a:r>
            <a:r>
              <a:rPr sz="2400" dirty="0">
                <a:latin typeface="Calibri"/>
                <a:cs typeface="Calibri"/>
              </a:rPr>
              <a:t>the </a:t>
            </a:r>
            <a:r>
              <a:rPr sz="2400" spc="5" dirty="0">
                <a:latin typeface="Calibri"/>
                <a:cs typeface="Calibri"/>
              </a:rPr>
              <a:t> </a:t>
            </a:r>
            <a:r>
              <a:rPr sz="2400" spc="-10" dirty="0">
                <a:latin typeface="Calibri"/>
                <a:cs typeface="Calibri"/>
              </a:rPr>
              <a:t>cathode</a:t>
            </a:r>
            <a:r>
              <a:rPr sz="2400" spc="-5" dirty="0">
                <a:latin typeface="Calibri"/>
                <a:cs typeface="Calibri"/>
              </a:rPr>
              <a:t> </a:t>
            </a:r>
            <a:r>
              <a:rPr sz="2400" spc="-30" dirty="0">
                <a:latin typeface="Calibri"/>
                <a:cs typeface="Calibri"/>
              </a:rPr>
              <a:t>take</a:t>
            </a:r>
            <a:r>
              <a:rPr sz="2400" spc="-2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finite</a:t>
            </a:r>
            <a:r>
              <a:rPr sz="2400" spc="-5" dirty="0">
                <a:latin typeface="Calibri"/>
                <a:cs typeface="Calibri"/>
              </a:rPr>
              <a:t> </a:t>
            </a:r>
            <a:r>
              <a:rPr sz="2400" spc="-15" dirty="0">
                <a:latin typeface="Calibri"/>
                <a:cs typeface="Calibri"/>
              </a:rPr>
              <a:t>(non-zero)</a:t>
            </a:r>
            <a:r>
              <a:rPr sz="2400" spc="-10" dirty="0">
                <a:latin typeface="Calibri"/>
                <a:cs typeface="Calibri"/>
              </a:rPr>
              <a:t> </a:t>
            </a:r>
            <a:r>
              <a:rPr sz="2400" dirty="0">
                <a:latin typeface="Calibri"/>
                <a:cs typeface="Calibri"/>
              </a:rPr>
              <a:t>time</a:t>
            </a:r>
            <a:r>
              <a:rPr sz="2400" spc="5"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reaching</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anode.</a:t>
            </a:r>
            <a:r>
              <a:rPr sz="2400" spc="540" dirty="0">
                <a:latin typeface="Calibri"/>
                <a:cs typeface="Calibri"/>
              </a:rPr>
              <a:t> </a:t>
            </a:r>
            <a:r>
              <a:rPr sz="2400" spc="-5" dirty="0">
                <a:latin typeface="Calibri"/>
                <a:cs typeface="Calibri"/>
              </a:rPr>
              <a:t>This </a:t>
            </a:r>
            <a:r>
              <a:rPr sz="2400" dirty="0">
                <a:latin typeface="Calibri"/>
                <a:cs typeface="Calibri"/>
              </a:rPr>
              <a:t> </a:t>
            </a:r>
            <a:r>
              <a:rPr sz="2400" spc="-10" dirty="0">
                <a:latin typeface="Calibri"/>
                <a:cs typeface="Calibri"/>
              </a:rPr>
              <a:t>interval, </a:t>
            </a:r>
            <a:r>
              <a:rPr sz="2400" spc="-5" dirty="0">
                <a:latin typeface="Calibri"/>
                <a:cs typeface="Calibri"/>
              </a:rPr>
              <a:t>called </a:t>
            </a:r>
            <a:r>
              <a:rPr sz="2400" dirty="0">
                <a:latin typeface="Calibri"/>
                <a:cs typeface="Calibri"/>
              </a:rPr>
              <a:t>the </a:t>
            </a:r>
            <a:r>
              <a:rPr sz="2400" spc="-10" dirty="0">
                <a:latin typeface="Calibri"/>
                <a:cs typeface="Calibri"/>
              </a:rPr>
              <a:t>transit </a:t>
            </a:r>
            <a:r>
              <a:rPr sz="2400" spc="-5" dirty="0">
                <a:latin typeface="Calibri"/>
                <a:cs typeface="Calibri"/>
              </a:rPr>
              <a:t>time, depends on </a:t>
            </a:r>
            <a:r>
              <a:rPr sz="2400" dirty="0">
                <a:latin typeface="Calibri"/>
                <a:cs typeface="Calibri"/>
              </a:rPr>
              <a:t>the </a:t>
            </a:r>
            <a:r>
              <a:rPr sz="2400" spc="-10" dirty="0">
                <a:latin typeface="Calibri"/>
                <a:cs typeface="Calibri"/>
              </a:rPr>
              <a:t>cathode </a:t>
            </a:r>
            <a:r>
              <a:rPr sz="2400" dirty="0">
                <a:latin typeface="Calibri"/>
                <a:cs typeface="Calibri"/>
              </a:rPr>
              <a:t>anode </a:t>
            </a:r>
            <a:r>
              <a:rPr sz="2400" spc="-5" dirty="0">
                <a:latin typeface="Calibri"/>
                <a:cs typeface="Calibri"/>
              </a:rPr>
              <a:t>spacing </a:t>
            </a:r>
            <a:r>
              <a:rPr sz="2400" dirty="0">
                <a:latin typeface="Calibri"/>
                <a:cs typeface="Calibri"/>
              </a:rPr>
              <a:t> and the </a:t>
            </a:r>
            <a:r>
              <a:rPr sz="2400" spc="-15" dirty="0">
                <a:latin typeface="Calibri"/>
                <a:cs typeface="Calibri"/>
              </a:rPr>
              <a:t>static voltage </a:t>
            </a:r>
            <a:r>
              <a:rPr sz="2400" spc="-5" dirty="0">
                <a:latin typeface="Calibri"/>
                <a:cs typeface="Calibri"/>
              </a:rPr>
              <a:t>between </a:t>
            </a:r>
            <a:r>
              <a:rPr sz="2400" dirty="0">
                <a:latin typeface="Calibri"/>
                <a:cs typeface="Calibri"/>
              </a:rPr>
              <a:t>the anode and the. </a:t>
            </a:r>
            <a:r>
              <a:rPr sz="2400" spc="-30" dirty="0">
                <a:latin typeface="Calibri"/>
                <a:cs typeface="Calibri"/>
              </a:rPr>
              <a:t>Transit </a:t>
            </a:r>
            <a:r>
              <a:rPr sz="2400" spc="-5" dirty="0">
                <a:latin typeface="Calibri"/>
                <a:cs typeface="Calibri"/>
              </a:rPr>
              <a:t>time (τ) </a:t>
            </a:r>
            <a:r>
              <a:rPr sz="2400" dirty="0">
                <a:latin typeface="Calibri"/>
                <a:cs typeface="Calibri"/>
              </a:rPr>
              <a:t>= </a:t>
            </a:r>
            <a:r>
              <a:rPr sz="2400" spc="5" dirty="0">
                <a:latin typeface="Calibri"/>
                <a:cs typeface="Calibri"/>
              </a:rPr>
              <a:t> </a:t>
            </a:r>
            <a:r>
              <a:rPr sz="2400" spc="-10" dirty="0">
                <a:latin typeface="Calibri"/>
                <a:cs typeface="Calibri"/>
              </a:rPr>
              <a:t>where </a:t>
            </a:r>
            <a:r>
              <a:rPr sz="2400" dirty="0">
                <a:latin typeface="Calibri"/>
                <a:cs typeface="Calibri"/>
              </a:rPr>
              <a:t>τ is </a:t>
            </a:r>
            <a:r>
              <a:rPr sz="2400" spc="-10" dirty="0">
                <a:latin typeface="Calibri"/>
                <a:cs typeface="Calibri"/>
              </a:rPr>
              <a:t>the transit </a:t>
            </a:r>
            <a:r>
              <a:rPr sz="2400" spc="-5" dirty="0">
                <a:latin typeface="Calibri"/>
                <a:cs typeface="Calibri"/>
              </a:rPr>
              <a:t>time, </a:t>
            </a:r>
            <a:r>
              <a:rPr sz="2400" dirty="0">
                <a:latin typeface="Calibri"/>
                <a:cs typeface="Calibri"/>
              </a:rPr>
              <a:t>d is the </a:t>
            </a:r>
            <a:r>
              <a:rPr sz="2400" spc="-10" dirty="0">
                <a:latin typeface="Calibri"/>
                <a:cs typeface="Calibri"/>
              </a:rPr>
              <a:t>cathode </a:t>
            </a:r>
            <a:r>
              <a:rPr sz="2400" dirty="0">
                <a:latin typeface="Calibri"/>
                <a:cs typeface="Calibri"/>
              </a:rPr>
              <a:t>anode </a:t>
            </a:r>
            <a:r>
              <a:rPr sz="2400" spc="-5" dirty="0">
                <a:latin typeface="Calibri"/>
                <a:cs typeface="Calibri"/>
              </a:rPr>
              <a:t>spacing </a:t>
            </a:r>
            <a:r>
              <a:rPr sz="2400" dirty="0">
                <a:latin typeface="Calibri"/>
                <a:cs typeface="Calibri"/>
              </a:rPr>
              <a:t>and is the </a:t>
            </a:r>
            <a:r>
              <a:rPr sz="2400" spc="5" dirty="0">
                <a:latin typeface="Calibri"/>
                <a:cs typeface="Calibri"/>
              </a:rPr>
              <a:t> </a:t>
            </a:r>
            <a:r>
              <a:rPr sz="2400" spc="-5" dirty="0">
                <a:latin typeface="Calibri"/>
                <a:cs typeface="Calibri"/>
              </a:rPr>
              <a:t>velocity</a:t>
            </a:r>
            <a:r>
              <a:rPr sz="2400" spc="-25" dirty="0">
                <a:latin typeface="Calibri"/>
                <a:cs typeface="Calibri"/>
              </a:rPr>
              <a:t> </a:t>
            </a:r>
            <a:r>
              <a:rPr sz="2400" spc="-5" dirty="0">
                <a:latin typeface="Calibri"/>
                <a:cs typeface="Calibri"/>
              </a:rPr>
              <a:t>of electrons.</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37</a:t>
            </a:fld>
            <a:endParaRPr spc="-5"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642" y="1156461"/>
            <a:ext cx="8559165" cy="3976370"/>
          </a:xfrm>
          <a:prstGeom prst="rect">
            <a:avLst/>
          </a:prstGeom>
        </p:spPr>
        <p:txBody>
          <a:bodyPr vert="horz" wrap="square" lIns="0" tIns="12700" rIns="0" bIns="0" rtlCol="0">
            <a:spAutoFit/>
          </a:bodyPr>
          <a:lstStyle/>
          <a:p>
            <a:pPr marL="12700" marR="5715" algn="just">
              <a:lnSpc>
                <a:spcPct val="100000"/>
              </a:lnSpc>
              <a:spcBef>
                <a:spcPts val="100"/>
              </a:spcBef>
            </a:pPr>
            <a:r>
              <a:rPr sz="2400" b="1" spc="-5" dirty="0">
                <a:latin typeface="Calibri"/>
                <a:cs typeface="Calibri"/>
              </a:rPr>
              <a:t>3. </a:t>
            </a:r>
            <a:r>
              <a:rPr sz="2400" spc="-5" dirty="0">
                <a:latin typeface="Calibri"/>
                <a:cs typeface="Calibri"/>
              </a:rPr>
              <a:t>Gain-Bandwidth </a:t>
            </a:r>
            <a:r>
              <a:rPr sz="2400" spc="-10" dirty="0">
                <a:latin typeface="Calibri"/>
                <a:cs typeface="Calibri"/>
              </a:rPr>
              <a:t>Product Limitation: </a:t>
            </a:r>
            <a:r>
              <a:rPr sz="2400" spc="-5" dirty="0">
                <a:latin typeface="Calibri"/>
                <a:cs typeface="Calibri"/>
              </a:rPr>
              <a:t>In </a:t>
            </a:r>
            <a:r>
              <a:rPr sz="2400" spc="-10" dirty="0">
                <a:latin typeface="Calibri"/>
                <a:cs typeface="Calibri"/>
              </a:rPr>
              <a:t>ordinary vacuum </a:t>
            </a:r>
            <a:r>
              <a:rPr sz="2400" dirty="0">
                <a:latin typeface="Calibri"/>
                <a:cs typeface="Calibri"/>
              </a:rPr>
              <a:t>tubes the </a:t>
            </a:r>
            <a:r>
              <a:rPr sz="2400" spc="5" dirty="0">
                <a:latin typeface="Calibri"/>
                <a:cs typeface="Calibri"/>
              </a:rPr>
              <a:t> </a:t>
            </a:r>
            <a:r>
              <a:rPr sz="2400" spc="-5" dirty="0">
                <a:latin typeface="Calibri"/>
                <a:cs typeface="Calibri"/>
              </a:rPr>
              <a:t>maximum </a:t>
            </a:r>
            <a:r>
              <a:rPr sz="2400" spc="-20" dirty="0">
                <a:latin typeface="Calibri"/>
                <a:cs typeface="Calibri"/>
              </a:rPr>
              <a:t>gain </a:t>
            </a:r>
            <a:r>
              <a:rPr sz="2400" dirty="0">
                <a:latin typeface="Calibri"/>
                <a:cs typeface="Calibri"/>
              </a:rPr>
              <a:t>is </a:t>
            </a:r>
            <a:r>
              <a:rPr sz="2400" spc="-10" dirty="0">
                <a:latin typeface="Calibri"/>
                <a:cs typeface="Calibri"/>
              </a:rPr>
              <a:t>generally achieved by resonating </a:t>
            </a:r>
            <a:r>
              <a:rPr sz="2400" dirty="0">
                <a:latin typeface="Calibri"/>
                <a:cs typeface="Calibri"/>
              </a:rPr>
              <a:t>the </a:t>
            </a:r>
            <a:r>
              <a:rPr sz="2400" spc="-10" dirty="0">
                <a:latin typeface="Calibri"/>
                <a:cs typeface="Calibri"/>
              </a:rPr>
              <a:t>output </a:t>
            </a:r>
            <a:r>
              <a:rPr sz="2400" dirty="0">
                <a:latin typeface="Calibri"/>
                <a:cs typeface="Calibri"/>
              </a:rPr>
              <a:t>tunes </a:t>
            </a:r>
            <a:r>
              <a:rPr sz="2400" spc="5" dirty="0">
                <a:latin typeface="Calibri"/>
                <a:cs typeface="Calibri"/>
              </a:rPr>
              <a:t> </a:t>
            </a:r>
            <a:r>
              <a:rPr sz="2400" spc="-5" dirty="0">
                <a:latin typeface="Calibri"/>
                <a:cs typeface="Calibri"/>
              </a:rPr>
              <a:t>circuit.</a:t>
            </a:r>
            <a:endParaRPr sz="2400">
              <a:latin typeface="Calibri"/>
              <a:cs typeface="Calibri"/>
            </a:endParaRPr>
          </a:p>
          <a:p>
            <a:pPr marL="12700" marR="2050414" algn="just">
              <a:lnSpc>
                <a:spcPct val="120000"/>
              </a:lnSpc>
            </a:pPr>
            <a:r>
              <a:rPr sz="2400" spc="-5" dirty="0">
                <a:latin typeface="Calibri"/>
                <a:cs typeface="Calibri"/>
              </a:rPr>
              <a:t>Gain-bandwidth </a:t>
            </a:r>
            <a:r>
              <a:rPr sz="2400" spc="-10" dirty="0">
                <a:latin typeface="Calibri"/>
                <a:cs typeface="Calibri"/>
              </a:rPr>
              <a:t>product </a:t>
            </a:r>
            <a:r>
              <a:rPr sz="2400" dirty="0">
                <a:latin typeface="Calibri"/>
                <a:cs typeface="Calibri"/>
              </a:rPr>
              <a:t>= </a:t>
            </a:r>
            <a:r>
              <a:rPr sz="2400" spc="-5" dirty="0">
                <a:latin typeface="Calibri"/>
                <a:cs typeface="Calibri"/>
              </a:rPr>
              <a:t>Amax </a:t>
            </a:r>
            <a:r>
              <a:rPr sz="2400" spc="-15" dirty="0">
                <a:latin typeface="Calibri"/>
                <a:cs typeface="Calibri"/>
              </a:rPr>
              <a:t>BW </a:t>
            </a:r>
            <a:r>
              <a:rPr sz="2400" dirty="0">
                <a:latin typeface="Calibri"/>
                <a:cs typeface="Calibri"/>
              </a:rPr>
              <a:t>= (gm/ </a:t>
            </a:r>
            <a:r>
              <a:rPr sz="2400" spc="-5" dirty="0">
                <a:latin typeface="Calibri"/>
                <a:cs typeface="Calibri"/>
              </a:rPr>
              <a:t>G) (G/C) </a:t>
            </a:r>
            <a:r>
              <a:rPr sz="2400" spc="-530" dirty="0">
                <a:latin typeface="Calibri"/>
                <a:cs typeface="Calibri"/>
              </a:rPr>
              <a:t> </a:t>
            </a:r>
            <a:r>
              <a:rPr sz="2400" spc="-10" dirty="0">
                <a:latin typeface="Calibri"/>
                <a:cs typeface="Calibri"/>
              </a:rPr>
              <a:t>Where</a:t>
            </a:r>
            <a:r>
              <a:rPr sz="2400" spc="-20" dirty="0">
                <a:latin typeface="Calibri"/>
                <a:cs typeface="Calibri"/>
              </a:rPr>
              <a:t> </a:t>
            </a:r>
            <a:r>
              <a:rPr sz="2400" spc="-5" dirty="0">
                <a:latin typeface="Calibri"/>
                <a:cs typeface="Calibri"/>
              </a:rPr>
              <a:t>gm</a:t>
            </a:r>
            <a:r>
              <a:rPr sz="2400" spc="-15" dirty="0">
                <a:latin typeface="Calibri"/>
                <a:cs typeface="Calibri"/>
              </a:rPr>
              <a:t> </a:t>
            </a:r>
            <a:r>
              <a:rPr sz="2400" dirty="0">
                <a:latin typeface="Calibri"/>
                <a:cs typeface="Calibri"/>
              </a:rPr>
              <a:t>is</a:t>
            </a:r>
            <a:r>
              <a:rPr sz="2400" spc="-10"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transconductance,</a:t>
            </a:r>
            <a:endParaRPr sz="2400">
              <a:latin typeface="Calibri"/>
              <a:cs typeface="Calibri"/>
            </a:endParaRPr>
          </a:p>
          <a:p>
            <a:pPr marL="12700" algn="just">
              <a:lnSpc>
                <a:spcPct val="100000"/>
              </a:lnSpc>
              <a:spcBef>
                <a:spcPts val="575"/>
              </a:spcBef>
            </a:pPr>
            <a:r>
              <a:rPr sz="2400" spc="-10" dirty="0">
                <a:latin typeface="Calibri"/>
                <a:cs typeface="Calibri"/>
              </a:rPr>
              <a:t>Amax·BW</a:t>
            </a:r>
            <a:r>
              <a:rPr sz="2400" spc="-70" dirty="0">
                <a:latin typeface="Calibri"/>
                <a:cs typeface="Calibri"/>
              </a:rPr>
              <a:t> </a:t>
            </a:r>
            <a:r>
              <a:rPr sz="2400" dirty="0">
                <a:latin typeface="Calibri"/>
                <a:cs typeface="Calibri"/>
              </a:rPr>
              <a:t>=</a:t>
            </a:r>
            <a:r>
              <a:rPr sz="2400" spc="-20" dirty="0">
                <a:latin typeface="Calibri"/>
                <a:cs typeface="Calibri"/>
              </a:rPr>
              <a:t> </a:t>
            </a:r>
            <a:r>
              <a:rPr sz="2400" dirty="0">
                <a:latin typeface="Calibri"/>
                <a:cs typeface="Calibri"/>
              </a:rPr>
              <a:t>gm/</a:t>
            </a:r>
            <a:r>
              <a:rPr sz="2400" spc="-30" dirty="0">
                <a:latin typeface="Calibri"/>
                <a:cs typeface="Calibri"/>
              </a:rPr>
              <a:t> </a:t>
            </a:r>
            <a:r>
              <a:rPr sz="2400" dirty="0">
                <a:latin typeface="Calibri"/>
                <a:cs typeface="Calibri"/>
              </a:rPr>
              <a:t>C</a:t>
            </a:r>
            <a:r>
              <a:rPr sz="2400" spc="-30" dirty="0">
                <a:latin typeface="Calibri"/>
                <a:cs typeface="Calibri"/>
              </a:rPr>
              <a:t> </a:t>
            </a:r>
            <a:r>
              <a:rPr sz="2400" dirty="0">
                <a:latin typeface="Calibri"/>
                <a:cs typeface="Calibri"/>
              </a:rPr>
              <a:t>.</a:t>
            </a:r>
            <a:endParaRPr sz="2400">
              <a:latin typeface="Calibri"/>
              <a:cs typeface="Calibri"/>
            </a:endParaRPr>
          </a:p>
          <a:p>
            <a:pPr marL="12700" marR="5080" indent="457200" algn="just">
              <a:lnSpc>
                <a:spcPct val="100000"/>
              </a:lnSpc>
              <a:spcBef>
                <a:spcPts val="580"/>
              </a:spcBef>
            </a:pPr>
            <a:r>
              <a:rPr sz="2400" spc="-5" dirty="0">
                <a:latin typeface="Calibri"/>
                <a:cs typeface="Calibri"/>
              </a:rPr>
              <a:t>It</a:t>
            </a:r>
            <a:r>
              <a:rPr sz="2400" dirty="0">
                <a:latin typeface="Calibri"/>
                <a:cs typeface="Calibri"/>
              </a:rPr>
              <a:t> is</a:t>
            </a:r>
            <a:r>
              <a:rPr sz="2400" spc="5" dirty="0">
                <a:latin typeface="Calibri"/>
                <a:cs typeface="Calibri"/>
              </a:rPr>
              <a:t> </a:t>
            </a:r>
            <a:r>
              <a:rPr sz="2400" spc="-10" dirty="0">
                <a:latin typeface="Calibri"/>
                <a:cs typeface="Calibri"/>
              </a:rPr>
              <a:t>important</a:t>
            </a:r>
            <a:r>
              <a:rPr sz="2400" spc="-5" dirty="0">
                <a:latin typeface="Calibri"/>
                <a:cs typeface="Calibri"/>
              </a:rPr>
              <a:t> </a:t>
            </a:r>
            <a:r>
              <a:rPr sz="2400" spc="-15" dirty="0">
                <a:latin typeface="Calibri"/>
                <a:cs typeface="Calibri"/>
              </a:rPr>
              <a:t>to</a:t>
            </a:r>
            <a:r>
              <a:rPr sz="2400" spc="-10" dirty="0">
                <a:latin typeface="Calibri"/>
                <a:cs typeface="Calibri"/>
              </a:rPr>
              <a:t> </a:t>
            </a:r>
            <a:r>
              <a:rPr sz="2400" spc="-15" dirty="0">
                <a:latin typeface="Calibri"/>
                <a:cs typeface="Calibri"/>
              </a:rPr>
              <a:t>note</a:t>
            </a:r>
            <a:r>
              <a:rPr sz="2400" spc="-10" dirty="0">
                <a:latin typeface="Calibri"/>
                <a:cs typeface="Calibri"/>
              </a:rPr>
              <a:t> that</a:t>
            </a:r>
            <a:r>
              <a:rPr sz="2400" spc="-5" dirty="0">
                <a:latin typeface="Calibri"/>
                <a:cs typeface="Calibri"/>
              </a:rPr>
              <a:t> the</a:t>
            </a:r>
            <a:r>
              <a:rPr sz="2400" dirty="0">
                <a:latin typeface="Calibri"/>
                <a:cs typeface="Calibri"/>
              </a:rPr>
              <a:t> </a:t>
            </a:r>
            <a:r>
              <a:rPr sz="2400" spc="-5" dirty="0">
                <a:latin typeface="Calibri"/>
                <a:cs typeface="Calibri"/>
              </a:rPr>
              <a:t>gain-bandwidth</a:t>
            </a:r>
            <a:r>
              <a:rPr sz="2400" dirty="0">
                <a:latin typeface="Calibri"/>
                <a:cs typeface="Calibri"/>
              </a:rPr>
              <a:t> </a:t>
            </a:r>
            <a:r>
              <a:rPr sz="2400" spc="-10" dirty="0">
                <a:latin typeface="Calibri"/>
                <a:cs typeface="Calibri"/>
              </a:rPr>
              <a:t>product</a:t>
            </a:r>
            <a:r>
              <a:rPr sz="2400" spc="-5" dirty="0">
                <a:latin typeface="Calibri"/>
                <a:cs typeface="Calibri"/>
              </a:rPr>
              <a:t> </a:t>
            </a:r>
            <a:r>
              <a:rPr sz="2400" dirty="0">
                <a:latin typeface="Calibri"/>
                <a:cs typeface="Calibri"/>
              </a:rPr>
              <a:t>is </a:t>
            </a:r>
            <a:r>
              <a:rPr sz="2400" spc="5" dirty="0">
                <a:latin typeface="Calibri"/>
                <a:cs typeface="Calibri"/>
              </a:rPr>
              <a:t> </a:t>
            </a:r>
            <a:r>
              <a:rPr sz="2400" spc="-5" dirty="0">
                <a:latin typeface="Calibri"/>
                <a:cs typeface="Calibri"/>
              </a:rPr>
              <a:t>independent of </a:t>
            </a:r>
            <a:r>
              <a:rPr sz="2400" spc="-20" dirty="0">
                <a:latin typeface="Calibri"/>
                <a:cs typeface="Calibri"/>
              </a:rPr>
              <a:t>frequency.</a:t>
            </a:r>
            <a:r>
              <a:rPr sz="2400" spc="-15" dirty="0">
                <a:latin typeface="Calibri"/>
                <a:cs typeface="Calibri"/>
              </a:rPr>
              <a:t> </a:t>
            </a:r>
            <a:r>
              <a:rPr sz="2400" dirty="0">
                <a:latin typeface="Calibri"/>
                <a:cs typeface="Calibri"/>
              </a:rPr>
              <a:t>As </a:t>
            </a:r>
            <a:r>
              <a:rPr sz="2400" spc="-10" dirty="0">
                <a:latin typeface="Calibri"/>
                <a:cs typeface="Calibri"/>
              </a:rPr>
              <a:t>gm </a:t>
            </a:r>
            <a:r>
              <a:rPr sz="2400" dirty="0">
                <a:latin typeface="Calibri"/>
                <a:cs typeface="Calibri"/>
              </a:rPr>
              <a:t>and C </a:t>
            </a:r>
            <a:r>
              <a:rPr sz="2400" spc="-15" dirty="0">
                <a:latin typeface="Calibri"/>
                <a:cs typeface="Calibri"/>
              </a:rPr>
              <a:t>are</a:t>
            </a:r>
            <a:r>
              <a:rPr sz="2400" spc="509" dirty="0">
                <a:latin typeface="Calibri"/>
                <a:cs typeface="Calibri"/>
              </a:rPr>
              <a:t> </a:t>
            </a:r>
            <a:r>
              <a:rPr sz="2400" spc="-10" dirty="0">
                <a:latin typeface="Calibri"/>
                <a:cs typeface="Calibri"/>
              </a:rPr>
              <a:t>fixed </a:t>
            </a:r>
            <a:r>
              <a:rPr sz="2400" spc="-20" dirty="0">
                <a:latin typeface="Calibri"/>
                <a:cs typeface="Calibri"/>
              </a:rPr>
              <a:t>for</a:t>
            </a:r>
            <a:r>
              <a:rPr sz="2400" spc="505" dirty="0">
                <a:latin typeface="Calibri"/>
                <a:cs typeface="Calibri"/>
              </a:rPr>
              <a:t> </a:t>
            </a:r>
            <a:r>
              <a:rPr sz="2400" dirty="0">
                <a:latin typeface="Calibri"/>
                <a:cs typeface="Calibri"/>
              </a:rPr>
              <a:t>a </a:t>
            </a:r>
            <a:r>
              <a:rPr sz="2400" spc="-5" dirty="0">
                <a:latin typeface="Calibri"/>
                <a:cs typeface="Calibri"/>
              </a:rPr>
              <a:t>particular </a:t>
            </a:r>
            <a:r>
              <a:rPr sz="2400" dirty="0">
                <a:latin typeface="Calibri"/>
                <a:cs typeface="Calibri"/>
              </a:rPr>
              <a:t> tube </a:t>
            </a:r>
            <a:r>
              <a:rPr sz="2400" spc="-5" dirty="0">
                <a:latin typeface="Calibri"/>
                <a:cs typeface="Calibri"/>
              </a:rPr>
              <a:t>or </a:t>
            </a:r>
            <a:r>
              <a:rPr sz="2400" spc="-10" dirty="0">
                <a:latin typeface="Calibri"/>
                <a:cs typeface="Calibri"/>
              </a:rPr>
              <a:t>circuit, </a:t>
            </a:r>
            <a:r>
              <a:rPr sz="2400" spc="-5" dirty="0">
                <a:latin typeface="Calibri"/>
                <a:cs typeface="Calibri"/>
              </a:rPr>
              <a:t>higher </a:t>
            </a:r>
            <a:r>
              <a:rPr sz="2400" spc="-15" dirty="0">
                <a:latin typeface="Calibri"/>
                <a:cs typeface="Calibri"/>
              </a:rPr>
              <a:t>gain </a:t>
            </a:r>
            <a:r>
              <a:rPr sz="2400" spc="-10" dirty="0">
                <a:latin typeface="Calibri"/>
                <a:cs typeface="Calibri"/>
              </a:rPr>
              <a:t>can </a:t>
            </a:r>
            <a:r>
              <a:rPr sz="2400" spc="-5" dirty="0">
                <a:latin typeface="Calibri"/>
                <a:cs typeface="Calibri"/>
              </a:rPr>
              <a:t>be </a:t>
            </a:r>
            <a:r>
              <a:rPr sz="2400" spc="-10" dirty="0">
                <a:latin typeface="Calibri"/>
                <a:cs typeface="Calibri"/>
              </a:rPr>
              <a:t>achieved </a:t>
            </a:r>
            <a:r>
              <a:rPr sz="2400" spc="-5" dirty="0">
                <a:latin typeface="Calibri"/>
                <a:cs typeface="Calibri"/>
              </a:rPr>
              <a:t>only </a:t>
            </a:r>
            <a:r>
              <a:rPr sz="2400" spc="-15" dirty="0">
                <a:latin typeface="Calibri"/>
                <a:cs typeface="Calibri"/>
              </a:rPr>
              <a:t>at </a:t>
            </a:r>
            <a:r>
              <a:rPr sz="2400" dirty="0">
                <a:latin typeface="Calibri"/>
                <a:cs typeface="Calibri"/>
              </a:rPr>
              <a:t>the </a:t>
            </a:r>
            <a:r>
              <a:rPr sz="2400" spc="-5" dirty="0">
                <a:latin typeface="Calibri"/>
                <a:cs typeface="Calibri"/>
              </a:rPr>
              <a:t>applicable </a:t>
            </a:r>
            <a:r>
              <a:rPr sz="2400" spc="-25" dirty="0">
                <a:latin typeface="Calibri"/>
                <a:cs typeface="Calibri"/>
              </a:rPr>
              <a:t>to </a:t>
            </a:r>
            <a:r>
              <a:rPr sz="2400" spc="-20" dirty="0">
                <a:latin typeface="Calibri"/>
                <a:cs typeface="Calibri"/>
              </a:rPr>
              <a:t> </a:t>
            </a:r>
            <a:r>
              <a:rPr sz="2400" spc="-10" dirty="0">
                <a:latin typeface="Calibri"/>
                <a:cs typeface="Calibri"/>
              </a:rPr>
              <a:t>resonant</a:t>
            </a:r>
            <a:r>
              <a:rPr sz="2400" spc="-30" dirty="0">
                <a:latin typeface="Calibri"/>
                <a:cs typeface="Calibri"/>
              </a:rPr>
              <a:t> </a:t>
            </a:r>
            <a:r>
              <a:rPr sz="2400" spc="-5" dirty="0">
                <a:latin typeface="Calibri"/>
                <a:cs typeface="Calibri"/>
              </a:rPr>
              <a:t>circuit</a:t>
            </a:r>
            <a:r>
              <a:rPr sz="2400" spc="-20" dirty="0">
                <a:latin typeface="Calibri"/>
                <a:cs typeface="Calibri"/>
              </a:rPr>
              <a:t> </a:t>
            </a:r>
            <a:r>
              <a:rPr sz="2400" spc="-35" dirty="0">
                <a:latin typeface="Calibri"/>
                <a:cs typeface="Calibri"/>
              </a:rPr>
              <a:t>only.</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38</a:t>
            </a:fld>
            <a:endParaRPr spc="-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642" y="1153413"/>
            <a:ext cx="8557260" cy="4036695"/>
          </a:xfrm>
          <a:prstGeom prst="rect">
            <a:avLst/>
          </a:prstGeom>
        </p:spPr>
        <p:txBody>
          <a:bodyPr vert="horz" wrap="square" lIns="0" tIns="12065" rIns="0" bIns="0" rtlCol="0">
            <a:spAutoFit/>
          </a:bodyPr>
          <a:lstStyle/>
          <a:p>
            <a:pPr marL="12700" marR="5080" algn="just">
              <a:lnSpc>
                <a:spcPct val="100000"/>
              </a:lnSpc>
              <a:spcBef>
                <a:spcPts val="95"/>
              </a:spcBef>
            </a:pPr>
            <a:r>
              <a:rPr sz="2800" spc="-5" dirty="0">
                <a:latin typeface="Calibri"/>
                <a:cs typeface="Calibri"/>
              </a:rPr>
              <a:t>In</a:t>
            </a:r>
            <a:r>
              <a:rPr sz="2800" dirty="0">
                <a:latin typeface="Calibri"/>
                <a:cs typeface="Calibri"/>
              </a:rPr>
              <a:t> </a:t>
            </a:r>
            <a:r>
              <a:rPr sz="2800" spc="-25" dirty="0">
                <a:latin typeface="Calibri"/>
                <a:cs typeface="Calibri"/>
              </a:rPr>
              <a:t>microwave</a:t>
            </a:r>
            <a:r>
              <a:rPr sz="2800" spc="-20" dirty="0">
                <a:latin typeface="Calibri"/>
                <a:cs typeface="Calibri"/>
              </a:rPr>
              <a:t> </a:t>
            </a:r>
            <a:r>
              <a:rPr sz="2800" spc="-10" dirty="0">
                <a:latin typeface="Calibri"/>
                <a:cs typeface="Calibri"/>
              </a:rPr>
              <a:t>device</a:t>
            </a:r>
            <a:r>
              <a:rPr sz="2800" spc="-5" dirty="0">
                <a:latin typeface="Calibri"/>
                <a:cs typeface="Calibri"/>
              </a:rPr>
              <a:t> either</a:t>
            </a:r>
            <a:r>
              <a:rPr sz="2800" dirty="0">
                <a:latin typeface="Calibri"/>
                <a:cs typeface="Calibri"/>
              </a:rPr>
              <a:t> </a:t>
            </a:r>
            <a:r>
              <a:rPr sz="2800" spc="-20" dirty="0">
                <a:latin typeface="Calibri"/>
                <a:cs typeface="Calibri"/>
              </a:rPr>
              <a:t>re-entrant</a:t>
            </a:r>
            <a:r>
              <a:rPr sz="2800" spc="-15" dirty="0">
                <a:latin typeface="Calibri"/>
                <a:cs typeface="Calibri"/>
              </a:rPr>
              <a:t> cavities</a:t>
            </a:r>
            <a:r>
              <a:rPr sz="2800" spc="-10" dirty="0">
                <a:latin typeface="Calibri"/>
                <a:cs typeface="Calibri"/>
              </a:rPr>
              <a:t> </a:t>
            </a:r>
            <a:r>
              <a:rPr sz="2800" spc="-5" dirty="0">
                <a:latin typeface="Calibri"/>
                <a:cs typeface="Calibri"/>
              </a:rPr>
              <a:t>or</a:t>
            </a:r>
            <a:r>
              <a:rPr sz="2800" spc="620" dirty="0">
                <a:latin typeface="Calibri"/>
                <a:cs typeface="Calibri"/>
              </a:rPr>
              <a:t> </a:t>
            </a:r>
            <a:r>
              <a:rPr sz="2800" spc="-5" dirty="0">
                <a:latin typeface="Calibri"/>
                <a:cs typeface="Calibri"/>
              </a:rPr>
              <a:t>slow- </a:t>
            </a:r>
            <a:r>
              <a:rPr sz="2800" dirty="0">
                <a:latin typeface="Calibri"/>
                <a:cs typeface="Calibri"/>
              </a:rPr>
              <a:t> </a:t>
            </a:r>
            <a:r>
              <a:rPr sz="2800" spc="-30" dirty="0">
                <a:latin typeface="Calibri"/>
                <a:cs typeface="Calibri"/>
              </a:rPr>
              <a:t>wave </a:t>
            </a:r>
            <a:r>
              <a:rPr sz="2800" spc="-10" dirty="0">
                <a:latin typeface="Calibri"/>
                <a:cs typeface="Calibri"/>
              </a:rPr>
              <a:t>structures </a:t>
            </a:r>
            <a:r>
              <a:rPr sz="2800" spc="-20" dirty="0">
                <a:latin typeface="Calibri"/>
                <a:cs typeface="Calibri"/>
              </a:rPr>
              <a:t>are </a:t>
            </a:r>
            <a:r>
              <a:rPr sz="2800" spc="-10" dirty="0">
                <a:latin typeface="Calibri"/>
                <a:cs typeface="Calibri"/>
              </a:rPr>
              <a:t>used </a:t>
            </a:r>
            <a:r>
              <a:rPr sz="2800" spc="-15" dirty="0">
                <a:latin typeface="Calibri"/>
                <a:cs typeface="Calibri"/>
              </a:rPr>
              <a:t>to </a:t>
            </a:r>
            <a:r>
              <a:rPr sz="2800" spc="-10" dirty="0">
                <a:latin typeface="Calibri"/>
                <a:cs typeface="Calibri"/>
              </a:rPr>
              <a:t>obtain </a:t>
            </a:r>
            <a:r>
              <a:rPr sz="2800" spc="-5" dirty="0">
                <a:latin typeface="Calibri"/>
                <a:cs typeface="Calibri"/>
              </a:rPr>
              <a:t>a </a:t>
            </a:r>
            <a:r>
              <a:rPr sz="2800" spc="-10" dirty="0">
                <a:latin typeface="Calibri"/>
                <a:cs typeface="Calibri"/>
              </a:rPr>
              <a:t>possible </a:t>
            </a:r>
            <a:r>
              <a:rPr sz="2800" spc="-20" dirty="0">
                <a:latin typeface="Calibri"/>
                <a:cs typeface="Calibri"/>
              </a:rPr>
              <a:t>overall </a:t>
            </a:r>
            <a:r>
              <a:rPr sz="2800" spc="-10" dirty="0">
                <a:latin typeface="Calibri"/>
                <a:cs typeface="Calibri"/>
              </a:rPr>
              <a:t>high </a:t>
            </a:r>
            <a:r>
              <a:rPr sz="2800" spc="-5" dirty="0">
                <a:latin typeface="Calibri"/>
                <a:cs typeface="Calibri"/>
              </a:rPr>
              <a:t> </a:t>
            </a:r>
            <a:r>
              <a:rPr sz="2800" spc="-15" dirty="0">
                <a:latin typeface="Calibri"/>
                <a:cs typeface="Calibri"/>
              </a:rPr>
              <a:t>gain</a:t>
            </a:r>
            <a:r>
              <a:rPr sz="2800" spc="-25" dirty="0">
                <a:latin typeface="Calibri"/>
                <a:cs typeface="Calibri"/>
              </a:rPr>
              <a:t> </a:t>
            </a:r>
            <a:r>
              <a:rPr sz="2800" spc="-15" dirty="0">
                <a:latin typeface="Calibri"/>
                <a:cs typeface="Calibri"/>
              </a:rPr>
              <a:t>over </a:t>
            </a:r>
            <a:r>
              <a:rPr sz="2800" spc="-5" dirty="0">
                <a:latin typeface="Calibri"/>
                <a:cs typeface="Calibri"/>
              </a:rPr>
              <a:t>a</a:t>
            </a:r>
            <a:r>
              <a:rPr sz="2800" spc="5" dirty="0">
                <a:latin typeface="Calibri"/>
                <a:cs typeface="Calibri"/>
              </a:rPr>
              <a:t> </a:t>
            </a:r>
            <a:r>
              <a:rPr sz="2800" spc="-20" dirty="0">
                <a:latin typeface="Calibri"/>
                <a:cs typeface="Calibri"/>
              </a:rPr>
              <a:t>broad</a:t>
            </a:r>
            <a:r>
              <a:rPr sz="2800" spc="25" dirty="0">
                <a:latin typeface="Calibri"/>
                <a:cs typeface="Calibri"/>
              </a:rPr>
              <a:t> </a:t>
            </a:r>
            <a:r>
              <a:rPr sz="2800" spc="-10" dirty="0">
                <a:latin typeface="Calibri"/>
                <a:cs typeface="Calibri"/>
              </a:rPr>
              <a:t>bandwidth.</a:t>
            </a:r>
            <a:endParaRPr sz="2800">
              <a:latin typeface="Calibri"/>
              <a:cs typeface="Calibri"/>
            </a:endParaRPr>
          </a:p>
          <a:p>
            <a:pPr marL="12700" marR="5080" algn="just">
              <a:lnSpc>
                <a:spcPct val="100000"/>
              </a:lnSpc>
              <a:spcBef>
                <a:spcPts val="675"/>
              </a:spcBef>
            </a:pPr>
            <a:r>
              <a:rPr sz="2800" spc="-5" dirty="0">
                <a:latin typeface="Calibri"/>
                <a:cs typeface="Calibri"/>
              </a:rPr>
              <a:t>4. </a:t>
            </a:r>
            <a:r>
              <a:rPr sz="2800" dirty="0">
                <a:latin typeface="Calibri"/>
                <a:cs typeface="Calibri"/>
              </a:rPr>
              <a:t>RF </a:t>
            </a:r>
            <a:r>
              <a:rPr sz="2800" spc="-5" dirty="0">
                <a:latin typeface="Calibri"/>
                <a:cs typeface="Calibri"/>
              </a:rPr>
              <a:t>Losses: </a:t>
            </a:r>
            <a:r>
              <a:rPr sz="2800" spc="5" dirty="0">
                <a:latin typeface="Calibri"/>
                <a:cs typeface="Calibri"/>
              </a:rPr>
              <a:t>RF </a:t>
            </a:r>
            <a:r>
              <a:rPr sz="2800" spc="-5" dirty="0">
                <a:latin typeface="Calibri"/>
                <a:cs typeface="Calibri"/>
              </a:rPr>
              <a:t>losses include the skin </a:t>
            </a:r>
            <a:r>
              <a:rPr sz="2800" spc="-25" dirty="0">
                <a:latin typeface="Calibri"/>
                <a:cs typeface="Calibri"/>
              </a:rPr>
              <a:t>effect </a:t>
            </a:r>
            <a:r>
              <a:rPr sz="2800" spc="-5" dirty="0">
                <a:latin typeface="Calibri"/>
                <a:cs typeface="Calibri"/>
              </a:rPr>
              <a:t>losses </a:t>
            </a:r>
            <a:r>
              <a:rPr sz="2800" dirty="0">
                <a:latin typeface="Calibri"/>
                <a:cs typeface="Calibri"/>
              </a:rPr>
              <a:t>and </a:t>
            </a:r>
            <a:r>
              <a:rPr sz="2800" spc="5" dirty="0">
                <a:latin typeface="Calibri"/>
                <a:cs typeface="Calibri"/>
              </a:rPr>
              <a:t> </a:t>
            </a:r>
            <a:r>
              <a:rPr sz="2800" spc="-5" dirty="0">
                <a:latin typeface="Calibri"/>
                <a:cs typeface="Calibri"/>
              </a:rPr>
              <a:t>dielectric</a:t>
            </a:r>
            <a:r>
              <a:rPr sz="2800" dirty="0">
                <a:latin typeface="Calibri"/>
                <a:cs typeface="Calibri"/>
              </a:rPr>
              <a:t> </a:t>
            </a:r>
            <a:r>
              <a:rPr sz="2800" spc="-5" dirty="0">
                <a:latin typeface="Calibri"/>
                <a:cs typeface="Calibri"/>
              </a:rPr>
              <a:t>losses.</a:t>
            </a:r>
            <a:endParaRPr sz="2800">
              <a:latin typeface="Calibri"/>
              <a:cs typeface="Calibri"/>
            </a:endParaRPr>
          </a:p>
          <a:p>
            <a:pPr marL="12700" marR="5080" algn="just">
              <a:lnSpc>
                <a:spcPct val="100000"/>
              </a:lnSpc>
              <a:spcBef>
                <a:spcPts val="675"/>
              </a:spcBef>
            </a:pPr>
            <a:r>
              <a:rPr sz="2800" spc="-5" dirty="0">
                <a:latin typeface="Calibri"/>
                <a:cs typeface="Calibri"/>
              </a:rPr>
              <a:t>(a)</a:t>
            </a:r>
            <a:r>
              <a:rPr sz="2800" dirty="0">
                <a:latin typeface="Calibri"/>
                <a:cs typeface="Calibri"/>
              </a:rPr>
              <a:t> </a:t>
            </a:r>
            <a:r>
              <a:rPr sz="2800" spc="-10" dirty="0">
                <a:latin typeface="Calibri"/>
                <a:cs typeface="Calibri"/>
              </a:rPr>
              <a:t>Skin</a:t>
            </a:r>
            <a:r>
              <a:rPr sz="2800" spc="-5" dirty="0">
                <a:latin typeface="Calibri"/>
                <a:cs typeface="Calibri"/>
              </a:rPr>
              <a:t> </a:t>
            </a:r>
            <a:r>
              <a:rPr sz="2800" spc="-25" dirty="0">
                <a:latin typeface="Calibri"/>
                <a:cs typeface="Calibri"/>
              </a:rPr>
              <a:t>effect</a:t>
            </a:r>
            <a:r>
              <a:rPr sz="2800" spc="-20" dirty="0">
                <a:latin typeface="Calibri"/>
                <a:cs typeface="Calibri"/>
              </a:rPr>
              <a:t> </a:t>
            </a:r>
            <a:r>
              <a:rPr sz="2800" spc="-5" dirty="0">
                <a:latin typeface="Calibri"/>
                <a:cs typeface="Calibri"/>
              </a:rPr>
              <a:t>losses:</a:t>
            </a:r>
            <a:r>
              <a:rPr sz="2800" dirty="0">
                <a:latin typeface="Calibri"/>
                <a:cs typeface="Calibri"/>
              </a:rPr>
              <a:t> </a:t>
            </a:r>
            <a:r>
              <a:rPr sz="2800" spc="-5" dirty="0">
                <a:latin typeface="Calibri"/>
                <a:cs typeface="Calibri"/>
              </a:rPr>
              <a:t>Due</a:t>
            </a:r>
            <a:r>
              <a:rPr sz="2800" dirty="0">
                <a:latin typeface="Calibri"/>
                <a:cs typeface="Calibri"/>
              </a:rPr>
              <a:t> </a:t>
            </a:r>
            <a:r>
              <a:rPr sz="2800" spc="-15" dirty="0">
                <a:latin typeface="Calibri"/>
                <a:cs typeface="Calibri"/>
              </a:rPr>
              <a:t>to</a:t>
            </a:r>
            <a:r>
              <a:rPr sz="2800" spc="-10" dirty="0">
                <a:latin typeface="Calibri"/>
                <a:cs typeface="Calibri"/>
              </a:rPr>
              <a:t> skin</a:t>
            </a:r>
            <a:r>
              <a:rPr sz="2800" spc="-5" dirty="0">
                <a:latin typeface="Calibri"/>
                <a:cs typeface="Calibri"/>
              </a:rPr>
              <a:t> </a:t>
            </a:r>
            <a:r>
              <a:rPr sz="2800" spc="-25" dirty="0">
                <a:latin typeface="Calibri"/>
                <a:cs typeface="Calibri"/>
              </a:rPr>
              <a:t>effect,</a:t>
            </a:r>
            <a:r>
              <a:rPr sz="2800" spc="-20"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conductor </a:t>
            </a:r>
            <a:r>
              <a:rPr sz="2800" spc="-620" dirty="0">
                <a:latin typeface="Calibri"/>
                <a:cs typeface="Calibri"/>
              </a:rPr>
              <a:t> </a:t>
            </a:r>
            <a:r>
              <a:rPr sz="2800" spc="-5" dirty="0">
                <a:latin typeface="Calibri"/>
                <a:cs typeface="Calibri"/>
              </a:rPr>
              <a:t>losses </a:t>
            </a:r>
            <a:r>
              <a:rPr sz="2800" spc="-10" dirty="0">
                <a:latin typeface="Calibri"/>
                <a:cs typeface="Calibri"/>
              </a:rPr>
              <a:t>came </a:t>
            </a:r>
            <a:r>
              <a:rPr sz="2800" spc="-20" dirty="0">
                <a:latin typeface="Calibri"/>
                <a:cs typeface="Calibri"/>
              </a:rPr>
              <a:t>into play </a:t>
            </a:r>
            <a:r>
              <a:rPr sz="2800" spc="-15" dirty="0">
                <a:latin typeface="Calibri"/>
                <a:cs typeface="Calibri"/>
              </a:rPr>
              <a:t>at </a:t>
            </a:r>
            <a:r>
              <a:rPr sz="2800" spc="-5" dirty="0">
                <a:latin typeface="Calibri"/>
                <a:cs typeface="Calibri"/>
              </a:rPr>
              <a:t>higher </a:t>
            </a:r>
            <a:r>
              <a:rPr sz="2800" spc="-10" dirty="0">
                <a:latin typeface="Calibri"/>
                <a:cs typeface="Calibri"/>
              </a:rPr>
              <a:t>frequencies, </a:t>
            </a:r>
            <a:r>
              <a:rPr sz="2800" spc="-15" dirty="0">
                <a:latin typeface="Calibri"/>
                <a:cs typeface="Calibri"/>
              </a:rPr>
              <a:t>at </a:t>
            </a:r>
            <a:r>
              <a:rPr sz="2800" spc="-5" dirty="0">
                <a:latin typeface="Calibri"/>
                <a:cs typeface="Calibri"/>
              </a:rPr>
              <a:t>which the </a:t>
            </a:r>
            <a:r>
              <a:rPr sz="2800" dirty="0">
                <a:latin typeface="Calibri"/>
                <a:cs typeface="Calibri"/>
              </a:rPr>
              <a:t> </a:t>
            </a:r>
            <a:r>
              <a:rPr sz="2800" spc="-15" dirty="0">
                <a:latin typeface="Calibri"/>
                <a:cs typeface="Calibri"/>
              </a:rPr>
              <a:t>current </a:t>
            </a:r>
            <a:r>
              <a:rPr sz="2800" spc="-5" dirty="0">
                <a:latin typeface="Calibri"/>
                <a:cs typeface="Calibri"/>
              </a:rPr>
              <a:t>has the </a:t>
            </a:r>
            <a:r>
              <a:rPr sz="2800" spc="-10" dirty="0">
                <a:latin typeface="Calibri"/>
                <a:cs typeface="Calibri"/>
              </a:rPr>
              <a:t>tendency </a:t>
            </a:r>
            <a:r>
              <a:rPr sz="2800" spc="-15" dirty="0">
                <a:latin typeface="Calibri"/>
                <a:cs typeface="Calibri"/>
              </a:rPr>
              <a:t>to </a:t>
            </a:r>
            <a:r>
              <a:rPr sz="2800" spc="-10" dirty="0">
                <a:latin typeface="Calibri"/>
                <a:cs typeface="Calibri"/>
              </a:rPr>
              <a:t>confined </a:t>
            </a:r>
            <a:r>
              <a:rPr sz="2800" spc="-5" dirty="0">
                <a:latin typeface="Calibri"/>
                <a:cs typeface="Calibri"/>
              </a:rPr>
              <a:t>itself </a:t>
            </a:r>
            <a:r>
              <a:rPr sz="2800" spc="-15" dirty="0">
                <a:latin typeface="Calibri"/>
                <a:cs typeface="Calibri"/>
              </a:rPr>
              <a:t>to </a:t>
            </a:r>
            <a:r>
              <a:rPr sz="2800" spc="-5" dirty="0">
                <a:latin typeface="Calibri"/>
                <a:cs typeface="Calibri"/>
              </a:rPr>
              <a:t>a </a:t>
            </a:r>
            <a:r>
              <a:rPr sz="2800" spc="-10" dirty="0">
                <a:latin typeface="Calibri"/>
                <a:cs typeface="Calibri"/>
              </a:rPr>
              <a:t>smaller </a:t>
            </a:r>
            <a:r>
              <a:rPr sz="2800" spc="-5" dirty="0">
                <a:latin typeface="Calibri"/>
                <a:cs typeface="Calibri"/>
              </a:rPr>
              <a:t> </a:t>
            </a:r>
            <a:r>
              <a:rPr sz="2800" spc="-10" dirty="0">
                <a:latin typeface="Calibri"/>
                <a:cs typeface="Calibri"/>
              </a:rPr>
              <a:t>cross-section</a:t>
            </a:r>
            <a:r>
              <a:rPr sz="2800" spc="3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the</a:t>
            </a:r>
            <a:r>
              <a:rPr sz="2800" spc="10" dirty="0">
                <a:latin typeface="Calibri"/>
                <a:cs typeface="Calibri"/>
              </a:rPr>
              <a:t> </a:t>
            </a:r>
            <a:r>
              <a:rPr sz="2800" spc="-10" dirty="0">
                <a:latin typeface="Calibri"/>
                <a:cs typeface="Calibri"/>
              </a:rPr>
              <a:t>conductor</a:t>
            </a:r>
            <a:r>
              <a:rPr sz="2800" spc="35" dirty="0">
                <a:latin typeface="Calibri"/>
                <a:cs typeface="Calibri"/>
              </a:rPr>
              <a:t> </a:t>
            </a:r>
            <a:r>
              <a:rPr sz="2800" spc="-20" dirty="0">
                <a:latin typeface="Calibri"/>
                <a:cs typeface="Calibri"/>
              </a:rPr>
              <a:t>towards</a:t>
            </a:r>
            <a:r>
              <a:rPr sz="2800" spc="10" dirty="0">
                <a:latin typeface="Calibri"/>
                <a:cs typeface="Calibri"/>
              </a:rPr>
              <a:t> </a:t>
            </a:r>
            <a:r>
              <a:rPr sz="2800" spc="-5" dirty="0">
                <a:latin typeface="Calibri"/>
                <a:cs typeface="Calibri"/>
              </a:rPr>
              <a:t>its</a:t>
            </a:r>
            <a:r>
              <a:rPr sz="2800" dirty="0">
                <a:latin typeface="Calibri"/>
                <a:cs typeface="Calibri"/>
              </a:rPr>
              <a:t> </a:t>
            </a:r>
            <a:r>
              <a:rPr sz="2800" spc="-10" dirty="0">
                <a:latin typeface="Calibri"/>
                <a:cs typeface="Calibri"/>
              </a:rPr>
              <a:t>outer</a:t>
            </a:r>
            <a:r>
              <a:rPr sz="2800" spc="-5" dirty="0">
                <a:latin typeface="Calibri"/>
                <a:cs typeface="Calibri"/>
              </a:rPr>
              <a:t> </a:t>
            </a:r>
            <a:r>
              <a:rPr sz="2800" spc="-15" dirty="0">
                <a:latin typeface="Calibri"/>
                <a:cs typeface="Calibri"/>
              </a:rPr>
              <a:t>surface.</a:t>
            </a:r>
            <a:endParaRPr sz="28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39</a:t>
            </a:fld>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0992" y="314960"/>
            <a:ext cx="3131820" cy="452120"/>
          </a:xfrm>
          <a:prstGeom prst="rect">
            <a:avLst/>
          </a:prstGeom>
        </p:spPr>
        <p:txBody>
          <a:bodyPr vert="horz" wrap="square" lIns="0" tIns="12065" rIns="0" bIns="0" rtlCol="0">
            <a:spAutoFit/>
          </a:bodyPr>
          <a:lstStyle/>
          <a:p>
            <a:pPr marL="12700">
              <a:lnSpc>
                <a:spcPct val="100000"/>
              </a:lnSpc>
              <a:spcBef>
                <a:spcPts val="95"/>
              </a:spcBef>
            </a:pPr>
            <a:r>
              <a:rPr spc="-20" dirty="0"/>
              <a:t>Microwave</a:t>
            </a:r>
            <a:r>
              <a:rPr spc="-50" dirty="0"/>
              <a:t> </a:t>
            </a:r>
            <a:r>
              <a:rPr spc="-5" dirty="0"/>
              <a:t>spectrum</a:t>
            </a:r>
          </a:p>
        </p:txBody>
      </p:sp>
      <p:pic>
        <p:nvPicPr>
          <p:cNvPr id="4" name="object 4"/>
          <p:cNvPicPr/>
          <p:nvPr/>
        </p:nvPicPr>
        <p:blipFill>
          <a:blip r:embed="rId2" cstate="print"/>
          <a:stretch>
            <a:fillRect/>
          </a:stretch>
        </p:blipFill>
        <p:spPr>
          <a:xfrm>
            <a:off x="762000" y="1752600"/>
            <a:ext cx="7736136" cy="3556700"/>
          </a:xfrm>
          <a:prstGeom prst="rect">
            <a:avLst/>
          </a:prstGeom>
        </p:spPr>
      </p:pic>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4</a:t>
            </a:fld>
            <a:endParaRPr sz="10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240" y="1084910"/>
            <a:ext cx="8058784" cy="522097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(b)Dielectric</a:t>
            </a:r>
            <a:r>
              <a:rPr sz="2400" dirty="0">
                <a:latin typeface="Calibri"/>
                <a:cs typeface="Calibri"/>
              </a:rPr>
              <a:t> </a:t>
            </a:r>
            <a:r>
              <a:rPr sz="2400" spc="-5" dirty="0">
                <a:latin typeface="Calibri"/>
                <a:cs typeface="Calibri"/>
              </a:rPr>
              <a:t>losses:</a:t>
            </a:r>
            <a:r>
              <a:rPr sz="2400" dirty="0">
                <a:latin typeface="Calibri"/>
                <a:cs typeface="Calibri"/>
              </a:rPr>
              <a:t> </a:t>
            </a:r>
            <a:r>
              <a:rPr sz="2400" spc="-30" dirty="0">
                <a:latin typeface="Calibri"/>
                <a:cs typeface="Calibri"/>
              </a:rPr>
              <a:t>At</a:t>
            </a:r>
            <a:r>
              <a:rPr sz="2400" spc="-25" dirty="0">
                <a:latin typeface="Calibri"/>
                <a:cs typeface="Calibri"/>
              </a:rPr>
              <a:t> </a:t>
            </a:r>
            <a:r>
              <a:rPr sz="2400" spc="-5" dirty="0">
                <a:latin typeface="Calibri"/>
                <a:cs typeface="Calibri"/>
              </a:rPr>
              <a:t>the</a:t>
            </a:r>
            <a:r>
              <a:rPr sz="2400" dirty="0">
                <a:latin typeface="Calibri"/>
                <a:cs typeface="Calibri"/>
              </a:rPr>
              <a:t> </a:t>
            </a:r>
            <a:r>
              <a:rPr sz="2400" spc="-20" dirty="0">
                <a:latin typeface="Calibri"/>
                <a:cs typeface="Calibri"/>
              </a:rPr>
              <a:t>microwave</a:t>
            </a:r>
            <a:r>
              <a:rPr sz="2400" spc="-15" dirty="0">
                <a:latin typeface="Calibri"/>
                <a:cs typeface="Calibri"/>
              </a:rPr>
              <a:t> </a:t>
            </a:r>
            <a:r>
              <a:rPr sz="2400" spc="-5" dirty="0">
                <a:latin typeface="Calibri"/>
                <a:cs typeface="Calibri"/>
              </a:rPr>
              <a:t>frequency</a:t>
            </a:r>
            <a:r>
              <a:rPr sz="2400"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high </a:t>
            </a:r>
            <a:r>
              <a:rPr sz="2400" dirty="0">
                <a:latin typeface="Calibri"/>
                <a:cs typeface="Calibri"/>
              </a:rPr>
              <a:t> </a:t>
            </a:r>
            <a:r>
              <a:rPr sz="2400" spc="-5" dirty="0">
                <a:latin typeface="Calibri"/>
                <a:cs typeface="Calibri"/>
              </a:rPr>
              <a:t>frequency various insulating </a:t>
            </a:r>
            <a:r>
              <a:rPr sz="2400" spc="-10" dirty="0">
                <a:latin typeface="Calibri"/>
                <a:cs typeface="Calibri"/>
              </a:rPr>
              <a:t>materials </a:t>
            </a:r>
            <a:r>
              <a:rPr sz="2400" spc="-20" dirty="0">
                <a:latin typeface="Calibri"/>
                <a:cs typeface="Calibri"/>
              </a:rPr>
              <a:t>like </a:t>
            </a:r>
            <a:r>
              <a:rPr sz="2400" spc="-5" dirty="0">
                <a:latin typeface="Calibri"/>
                <a:cs typeface="Calibri"/>
              </a:rPr>
              <a:t>glass </a:t>
            </a:r>
            <a:r>
              <a:rPr sz="2400" spc="-10" dirty="0">
                <a:latin typeface="Calibri"/>
                <a:cs typeface="Calibri"/>
              </a:rPr>
              <a:t>envelope, </a:t>
            </a:r>
            <a:r>
              <a:rPr sz="2400" spc="-5" dirty="0">
                <a:latin typeface="Calibri"/>
                <a:cs typeface="Calibri"/>
              </a:rPr>
              <a:t>silicon </a:t>
            </a:r>
            <a:r>
              <a:rPr sz="2400" dirty="0">
                <a:latin typeface="Calibri"/>
                <a:cs typeface="Calibri"/>
              </a:rPr>
              <a:t> and</a:t>
            </a:r>
            <a:r>
              <a:rPr sz="2400" spc="5" dirty="0">
                <a:latin typeface="Calibri"/>
                <a:cs typeface="Calibri"/>
              </a:rPr>
              <a:t> </a:t>
            </a:r>
            <a:r>
              <a:rPr sz="2400" spc="-10" dirty="0">
                <a:latin typeface="Calibri"/>
                <a:cs typeface="Calibri"/>
              </a:rPr>
              <a:t>plastic</a:t>
            </a:r>
            <a:r>
              <a:rPr sz="2400" spc="-5" dirty="0">
                <a:latin typeface="Calibri"/>
                <a:cs typeface="Calibri"/>
              </a:rPr>
              <a:t> encapsulations</a:t>
            </a:r>
            <a:r>
              <a:rPr sz="2400" dirty="0">
                <a:latin typeface="Calibri"/>
                <a:cs typeface="Calibri"/>
              </a:rPr>
              <a:t> </a:t>
            </a:r>
            <a:r>
              <a:rPr sz="2400" spc="-15" dirty="0">
                <a:latin typeface="Calibri"/>
                <a:cs typeface="Calibri"/>
              </a:rPr>
              <a:t>are</a:t>
            </a:r>
            <a:r>
              <a:rPr sz="2400" spc="-10" dirty="0">
                <a:latin typeface="Calibri"/>
                <a:cs typeface="Calibri"/>
              </a:rPr>
              <a:t> </a:t>
            </a:r>
            <a:r>
              <a:rPr sz="2400" dirty="0">
                <a:latin typeface="Calibri"/>
                <a:cs typeface="Calibri"/>
              </a:rPr>
              <a:t>used.</a:t>
            </a:r>
            <a:r>
              <a:rPr sz="2400" spc="5"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losses</a:t>
            </a:r>
            <a:r>
              <a:rPr sz="2400" dirty="0">
                <a:latin typeface="Calibri"/>
                <a:cs typeface="Calibri"/>
              </a:rPr>
              <a:t> </a:t>
            </a:r>
            <a:r>
              <a:rPr sz="2400" spc="-5" dirty="0">
                <a:latin typeface="Calibri"/>
                <a:cs typeface="Calibri"/>
              </a:rPr>
              <a:t>occur</a:t>
            </a:r>
            <a:r>
              <a:rPr sz="2400" dirty="0">
                <a:latin typeface="Calibri"/>
                <a:cs typeface="Calibri"/>
              </a:rPr>
              <a:t> </a:t>
            </a:r>
            <a:r>
              <a:rPr sz="2400" spc="-5" dirty="0">
                <a:latin typeface="Calibri"/>
                <a:cs typeface="Calibri"/>
              </a:rPr>
              <a:t>due</a:t>
            </a:r>
            <a:r>
              <a:rPr sz="2400" dirty="0">
                <a:latin typeface="Calibri"/>
                <a:cs typeface="Calibri"/>
              </a:rPr>
              <a:t> </a:t>
            </a:r>
            <a:r>
              <a:rPr sz="2400" spc="-25" dirty="0">
                <a:latin typeface="Calibri"/>
                <a:cs typeface="Calibri"/>
              </a:rPr>
              <a:t>to </a:t>
            </a:r>
            <a:r>
              <a:rPr sz="2400" spc="-530" dirty="0">
                <a:latin typeface="Calibri"/>
                <a:cs typeface="Calibri"/>
              </a:rPr>
              <a:t> </a:t>
            </a:r>
            <a:r>
              <a:rPr sz="2400" spc="-5" dirty="0">
                <a:latin typeface="Calibri"/>
                <a:cs typeface="Calibri"/>
              </a:rPr>
              <a:t>dielectric</a:t>
            </a:r>
            <a:r>
              <a:rPr sz="2400" dirty="0">
                <a:latin typeface="Calibri"/>
                <a:cs typeface="Calibri"/>
              </a:rPr>
              <a:t> </a:t>
            </a:r>
            <a:r>
              <a:rPr sz="2400" spc="-10" dirty="0">
                <a:latin typeface="Calibri"/>
                <a:cs typeface="Calibri"/>
              </a:rPr>
              <a:t>materials</a:t>
            </a:r>
            <a:r>
              <a:rPr sz="2400" spc="-5" dirty="0">
                <a:latin typeface="Calibri"/>
                <a:cs typeface="Calibri"/>
              </a:rPr>
              <a:t> </a:t>
            </a:r>
            <a:r>
              <a:rPr sz="2400" dirty="0">
                <a:latin typeface="Calibri"/>
                <a:cs typeface="Calibri"/>
              </a:rPr>
              <a:t>is</a:t>
            </a:r>
            <a:r>
              <a:rPr sz="2400" spc="5" dirty="0">
                <a:latin typeface="Calibri"/>
                <a:cs typeface="Calibri"/>
              </a:rPr>
              <a:t> </a:t>
            </a:r>
            <a:r>
              <a:rPr sz="2400" spc="-10" dirty="0">
                <a:latin typeface="Calibri"/>
                <a:cs typeface="Calibri"/>
              </a:rPr>
              <a:t>known</a:t>
            </a:r>
            <a:r>
              <a:rPr sz="2400" spc="-5" dirty="0">
                <a:latin typeface="Calibri"/>
                <a:cs typeface="Calibri"/>
              </a:rPr>
              <a:t> </a:t>
            </a:r>
            <a:r>
              <a:rPr sz="2400" dirty="0">
                <a:latin typeface="Calibri"/>
                <a:cs typeface="Calibri"/>
              </a:rPr>
              <a:t>as</a:t>
            </a:r>
            <a:r>
              <a:rPr sz="2400" spc="5" dirty="0">
                <a:latin typeface="Calibri"/>
                <a:cs typeface="Calibri"/>
              </a:rPr>
              <a:t> </a:t>
            </a:r>
            <a:r>
              <a:rPr sz="2400" spc="-5" dirty="0">
                <a:latin typeface="Calibri"/>
                <a:cs typeface="Calibri"/>
              </a:rPr>
              <a:t>dielectric</a:t>
            </a:r>
            <a:r>
              <a:rPr sz="2400" dirty="0">
                <a:latin typeface="Calibri"/>
                <a:cs typeface="Calibri"/>
              </a:rPr>
              <a:t> </a:t>
            </a:r>
            <a:r>
              <a:rPr sz="2400" spc="-5" dirty="0">
                <a:latin typeface="Calibri"/>
                <a:cs typeface="Calibri"/>
              </a:rPr>
              <a:t>loss</a:t>
            </a:r>
            <a:r>
              <a:rPr sz="2400" dirty="0">
                <a:latin typeface="Calibri"/>
                <a:cs typeface="Calibri"/>
              </a:rPr>
              <a:t> </a:t>
            </a:r>
            <a:r>
              <a:rPr sz="2400" spc="-10" dirty="0">
                <a:latin typeface="Calibri"/>
                <a:cs typeface="Calibri"/>
              </a:rPr>
              <a:t>generally</a:t>
            </a:r>
            <a:r>
              <a:rPr sz="2400" spc="-5" dirty="0">
                <a:latin typeface="Calibri"/>
                <a:cs typeface="Calibri"/>
              </a:rPr>
              <a:t> </a:t>
            </a:r>
            <a:r>
              <a:rPr sz="2400" spc="-10" dirty="0">
                <a:latin typeface="Calibri"/>
                <a:cs typeface="Calibri"/>
              </a:rPr>
              <a:t>the </a:t>
            </a:r>
            <a:r>
              <a:rPr sz="2400" spc="-5" dirty="0">
                <a:latin typeface="Calibri"/>
                <a:cs typeface="Calibri"/>
              </a:rPr>
              <a:t> </a:t>
            </a:r>
            <a:r>
              <a:rPr sz="2400" spc="-10" dirty="0">
                <a:latin typeface="Calibri"/>
                <a:cs typeface="Calibri"/>
              </a:rPr>
              <a:t>relationship</a:t>
            </a:r>
            <a:r>
              <a:rPr sz="2400" spc="150" dirty="0">
                <a:latin typeface="Calibri"/>
                <a:cs typeface="Calibri"/>
              </a:rPr>
              <a:t> </a:t>
            </a:r>
            <a:r>
              <a:rPr sz="2400" spc="-10" dirty="0">
                <a:latin typeface="Calibri"/>
                <a:cs typeface="Calibri"/>
              </a:rPr>
              <a:t>between</a:t>
            </a:r>
            <a:r>
              <a:rPr sz="2400" spc="165" dirty="0">
                <a:latin typeface="Calibri"/>
                <a:cs typeface="Calibri"/>
              </a:rPr>
              <a:t> </a:t>
            </a:r>
            <a:r>
              <a:rPr sz="2400" spc="-5" dirty="0">
                <a:latin typeface="Calibri"/>
                <a:cs typeface="Calibri"/>
              </a:rPr>
              <a:t>the</a:t>
            </a:r>
            <a:r>
              <a:rPr sz="2400" spc="160" dirty="0">
                <a:latin typeface="Calibri"/>
                <a:cs typeface="Calibri"/>
              </a:rPr>
              <a:t> </a:t>
            </a:r>
            <a:r>
              <a:rPr sz="2400" spc="-15" dirty="0">
                <a:latin typeface="Calibri"/>
                <a:cs typeface="Calibri"/>
              </a:rPr>
              <a:t>power</a:t>
            </a:r>
            <a:r>
              <a:rPr sz="2400" spc="170" dirty="0">
                <a:latin typeface="Calibri"/>
                <a:cs typeface="Calibri"/>
              </a:rPr>
              <a:t> </a:t>
            </a:r>
            <a:r>
              <a:rPr sz="2400" dirty="0">
                <a:latin typeface="Calibri"/>
                <a:cs typeface="Calibri"/>
              </a:rPr>
              <a:t>loss</a:t>
            </a:r>
            <a:r>
              <a:rPr sz="2400" spc="155" dirty="0">
                <a:latin typeface="Calibri"/>
                <a:cs typeface="Calibri"/>
              </a:rPr>
              <a:t> </a:t>
            </a:r>
            <a:r>
              <a:rPr sz="2400" dirty="0">
                <a:latin typeface="Calibri"/>
                <a:cs typeface="Calibri"/>
              </a:rPr>
              <a:t>in</a:t>
            </a:r>
            <a:r>
              <a:rPr sz="2400" spc="160" dirty="0">
                <a:latin typeface="Calibri"/>
                <a:cs typeface="Calibri"/>
              </a:rPr>
              <a:t> </a:t>
            </a:r>
            <a:r>
              <a:rPr sz="2400" spc="-5" dirty="0">
                <a:latin typeface="Calibri"/>
                <a:cs typeface="Calibri"/>
              </a:rPr>
              <a:t>dielectric</a:t>
            </a:r>
            <a:r>
              <a:rPr sz="2400" spc="175" dirty="0">
                <a:latin typeface="Calibri"/>
                <a:cs typeface="Calibri"/>
              </a:rPr>
              <a:t> </a:t>
            </a:r>
            <a:r>
              <a:rPr sz="2400" dirty="0">
                <a:latin typeface="Calibri"/>
                <a:cs typeface="Calibri"/>
              </a:rPr>
              <a:t>and</a:t>
            </a:r>
            <a:r>
              <a:rPr sz="2400" spc="160" dirty="0">
                <a:latin typeface="Calibri"/>
                <a:cs typeface="Calibri"/>
              </a:rPr>
              <a:t> </a:t>
            </a:r>
            <a:r>
              <a:rPr sz="2400" spc="-5" dirty="0">
                <a:latin typeface="Calibri"/>
                <a:cs typeface="Calibri"/>
              </a:rPr>
              <a:t>frequency </a:t>
            </a:r>
            <a:r>
              <a:rPr sz="2400" spc="-530" dirty="0">
                <a:latin typeface="Calibri"/>
                <a:cs typeface="Calibri"/>
              </a:rPr>
              <a:t> </a:t>
            </a:r>
            <a:r>
              <a:rPr sz="2400" dirty="0">
                <a:latin typeface="Calibri"/>
                <a:cs typeface="Calibri"/>
              </a:rPr>
              <a:t>is </a:t>
            </a:r>
            <a:r>
              <a:rPr sz="2400" spc="-10" dirty="0">
                <a:latin typeface="Calibri"/>
                <a:cs typeface="Calibri"/>
              </a:rPr>
              <a:t>given by </a:t>
            </a:r>
            <a:r>
              <a:rPr sz="2400" dirty="0">
                <a:latin typeface="Calibri"/>
                <a:cs typeface="Calibri"/>
              </a:rPr>
              <a:t>PL </a:t>
            </a:r>
            <a:r>
              <a:rPr sz="2400" spc="505" dirty="0">
                <a:latin typeface="Cambria Math"/>
                <a:cs typeface="Cambria Math"/>
              </a:rPr>
              <a:t>𝖺 </a:t>
            </a:r>
            <a:r>
              <a:rPr sz="2400" dirty="0">
                <a:latin typeface="Calibri"/>
                <a:cs typeface="Calibri"/>
              </a:rPr>
              <a:t>f </a:t>
            </a:r>
            <a:r>
              <a:rPr sz="2400" spc="-15" dirty="0">
                <a:latin typeface="Calibri"/>
                <a:cs typeface="Calibri"/>
              </a:rPr>
              <a:t>So, </a:t>
            </a:r>
            <a:r>
              <a:rPr sz="2400" dirty="0">
                <a:latin typeface="Calibri"/>
                <a:cs typeface="Calibri"/>
              </a:rPr>
              <a:t>if </a:t>
            </a:r>
            <a:r>
              <a:rPr sz="2400" spc="-5" dirty="0">
                <a:latin typeface="Calibri"/>
                <a:cs typeface="Calibri"/>
              </a:rPr>
              <a:t>frequency increases </a:t>
            </a:r>
            <a:r>
              <a:rPr sz="2400" dirty="0">
                <a:latin typeface="Calibri"/>
                <a:cs typeface="Calibri"/>
              </a:rPr>
              <a:t>then </a:t>
            </a:r>
            <a:r>
              <a:rPr sz="2400" spc="-10" dirty="0">
                <a:latin typeface="Calibri"/>
                <a:cs typeface="Calibri"/>
              </a:rPr>
              <a:t>power </a:t>
            </a:r>
            <a:r>
              <a:rPr sz="2400" dirty="0">
                <a:latin typeface="Calibri"/>
                <a:cs typeface="Calibri"/>
              </a:rPr>
              <a:t>loss will </a:t>
            </a:r>
            <a:r>
              <a:rPr sz="2400" spc="5" dirty="0">
                <a:latin typeface="Calibri"/>
                <a:cs typeface="Calibri"/>
              </a:rPr>
              <a:t> </a:t>
            </a:r>
            <a:r>
              <a:rPr sz="2400" dirty="0">
                <a:latin typeface="Calibri"/>
                <a:cs typeface="Calibri"/>
              </a:rPr>
              <a:t>also</a:t>
            </a:r>
            <a:r>
              <a:rPr sz="2400" spc="5" dirty="0">
                <a:latin typeface="Calibri"/>
                <a:cs typeface="Calibri"/>
              </a:rPr>
              <a:t> </a:t>
            </a:r>
            <a:r>
              <a:rPr sz="2400" spc="-5" dirty="0">
                <a:latin typeface="Calibri"/>
                <a:cs typeface="Calibri"/>
              </a:rPr>
              <a:t>increases.</a:t>
            </a:r>
            <a:r>
              <a:rPr sz="2400" dirty="0">
                <a:latin typeface="Calibri"/>
                <a:cs typeface="Calibri"/>
              </a:rPr>
              <a:t> </a:t>
            </a:r>
            <a:r>
              <a:rPr sz="2400" spc="-5" dirty="0">
                <a:latin typeface="Calibri"/>
                <a:cs typeface="Calibri"/>
              </a:rPr>
              <a:t>The</a:t>
            </a:r>
            <a:r>
              <a:rPr sz="2400" dirty="0">
                <a:latin typeface="Calibri"/>
                <a:cs typeface="Calibri"/>
              </a:rPr>
              <a:t> </a:t>
            </a:r>
            <a:r>
              <a:rPr sz="2400" spc="-20" dirty="0">
                <a:latin typeface="Calibri"/>
                <a:cs typeface="Calibri"/>
              </a:rPr>
              <a:t>effect</a:t>
            </a:r>
            <a:r>
              <a:rPr sz="2400" spc="-15"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dielectric</a:t>
            </a:r>
            <a:r>
              <a:rPr sz="2400" dirty="0">
                <a:latin typeface="Calibri"/>
                <a:cs typeface="Calibri"/>
              </a:rPr>
              <a:t> </a:t>
            </a:r>
            <a:r>
              <a:rPr sz="2400" spc="-5" dirty="0">
                <a:latin typeface="Calibri"/>
                <a:cs typeface="Calibri"/>
              </a:rPr>
              <a:t>loss</a:t>
            </a:r>
            <a:r>
              <a:rPr sz="2400" dirty="0">
                <a:latin typeface="Calibri"/>
                <a:cs typeface="Calibri"/>
              </a:rPr>
              <a:t> </a:t>
            </a:r>
            <a:r>
              <a:rPr sz="2400" spc="-10" dirty="0">
                <a:latin typeface="Calibri"/>
                <a:cs typeface="Calibri"/>
              </a:rPr>
              <a:t>can</a:t>
            </a:r>
            <a:r>
              <a:rPr sz="2400" spc="-5" dirty="0">
                <a:latin typeface="Calibri"/>
                <a:cs typeface="Calibri"/>
              </a:rPr>
              <a:t> reduced </a:t>
            </a:r>
            <a:r>
              <a:rPr sz="2400" dirty="0">
                <a:latin typeface="Calibri"/>
                <a:cs typeface="Calibri"/>
              </a:rPr>
              <a:t> </a:t>
            </a:r>
            <a:r>
              <a:rPr sz="2400" spc="-5" dirty="0">
                <a:latin typeface="Calibri"/>
                <a:cs typeface="Calibri"/>
              </a:rPr>
              <a:t>eliminating </a:t>
            </a:r>
            <a:r>
              <a:rPr sz="2400" dirty="0">
                <a:latin typeface="Calibri"/>
                <a:cs typeface="Calibri"/>
              </a:rPr>
              <a:t>the tube </a:t>
            </a:r>
            <a:r>
              <a:rPr sz="2400" spc="-5" dirty="0">
                <a:latin typeface="Calibri"/>
                <a:cs typeface="Calibri"/>
              </a:rPr>
              <a:t>base </a:t>
            </a:r>
            <a:r>
              <a:rPr sz="2400" dirty="0">
                <a:latin typeface="Calibri"/>
                <a:cs typeface="Calibri"/>
              </a:rPr>
              <a:t>and </a:t>
            </a:r>
            <a:r>
              <a:rPr sz="2400" spc="-5" dirty="0">
                <a:latin typeface="Calibri"/>
                <a:cs typeface="Calibri"/>
              </a:rPr>
              <a:t>reducing </a:t>
            </a:r>
            <a:r>
              <a:rPr sz="2400" dirty="0">
                <a:latin typeface="Calibri"/>
                <a:cs typeface="Calibri"/>
              </a:rPr>
              <a:t>the </a:t>
            </a:r>
            <a:r>
              <a:rPr sz="2400" spc="-15" dirty="0">
                <a:latin typeface="Calibri"/>
                <a:cs typeface="Calibri"/>
              </a:rPr>
              <a:t>surface </a:t>
            </a:r>
            <a:r>
              <a:rPr sz="2400" spc="-10" dirty="0">
                <a:latin typeface="Calibri"/>
                <a:cs typeface="Calibri"/>
              </a:rPr>
              <a:t>area </a:t>
            </a:r>
            <a:r>
              <a:rPr sz="2400" spc="-5" dirty="0">
                <a:latin typeface="Calibri"/>
                <a:cs typeface="Calibri"/>
              </a:rPr>
              <a:t>of </a:t>
            </a:r>
            <a:r>
              <a:rPr sz="2400" dirty="0">
                <a:latin typeface="Calibri"/>
                <a:cs typeface="Calibri"/>
              </a:rPr>
              <a:t>the </a:t>
            </a:r>
            <a:r>
              <a:rPr sz="2400" spc="5" dirty="0">
                <a:latin typeface="Calibri"/>
                <a:cs typeface="Calibri"/>
              </a:rPr>
              <a:t> </a:t>
            </a:r>
            <a:r>
              <a:rPr sz="2400" spc="-5" dirty="0">
                <a:latin typeface="Calibri"/>
                <a:cs typeface="Calibri"/>
              </a:rPr>
              <a:t>dielectric</a:t>
            </a:r>
            <a:r>
              <a:rPr sz="2400" spc="-25" dirty="0">
                <a:latin typeface="Calibri"/>
                <a:cs typeface="Calibri"/>
              </a:rPr>
              <a:t> </a:t>
            </a:r>
            <a:r>
              <a:rPr sz="2400" spc="-5" dirty="0">
                <a:latin typeface="Calibri"/>
                <a:cs typeface="Calibri"/>
              </a:rPr>
              <a:t>material.</a:t>
            </a:r>
            <a:endParaRPr sz="2400">
              <a:latin typeface="Calibri"/>
              <a:cs typeface="Calibri"/>
            </a:endParaRPr>
          </a:p>
          <a:p>
            <a:pPr marL="12700" marR="5080" algn="just">
              <a:lnSpc>
                <a:spcPct val="100000"/>
              </a:lnSpc>
              <a:spcBef>
                <a:spcPts val="575"/>
              </a:spcBef>
            </a:pPr>
            <a:r>
              <a:rPr sz="2400" spc="-5" dirty="0">
                <a:latin typeface="Calibri"/>
                <a:cs typeface="Calibri"/>
              </a:rPr>
              <a:t>5. Radiation Losses: </a:t>
            </a:r>
            <a:r>
              <a:rPr sz="2400" spc="-30" dirty="0">
                <a:latin typeface="Calibri"/>
                <a:cs typeface="Calibri"/>
              </a:rPr>
              <a:t>At </a:t>
            </a:r>
            <a:r>
              <a:rPr sz="2400" spc="-5" dirty="0">
                <a:latin typeface="Calibri"/>
                <a:cs typeface="Calibri"/>
              </a:rPr>
              <a:t>high </a:t>
            </a:r>
            <a:r>
              <a:rPr sz="2400" spc="-20" dirty="0">
                <a:latin typeface="Calibri"/>
                <a:cs typeface="Calibri"/>
              </a:rPr>
              <a:t>frequency, </a:t>
            </a:r>
            <a:r>
              <a:rPr sz="2400" dirty="0">
                <a:latin typeface="Calibri"/>
                <a:cs typeface="Calibri"/>
              </a:rPr>
              <a:t>when </a:t>
            </a:r>
            <a:r>
              <a:rPr sz="2400" spc="-10" dirty="0">
                <a:latin typeface="Calibri"/>
                <a:cs typeface="Calibri"/>
              </a:rPr>
              <a:t>the </a:t>
            </a:r>
            <a:r>
              <a:rPr sz="2400" spc="-5" dirty="0">
                <a:latin typeface="Calibri"/>
                <a:cs typeface="Calibri"/>
              </a:rPr>
              <a:t>dimensions </a:t>
            </a:r>
            <a:r>
              <a:rPr sz="2400" spc="-10" dirty="0">
                <a:latin typeface="Calibri"/>
                <a:cs typeface="Calibri"/>
              </a:rPr>
              <a:t>of </a:t>
            </a:r>
            <a:r>
              <a:rPr sz="2400" spc="-5" dirty="0">
                <a:latin typeface="Calibri"/>
                <a:cs typeface="Calibri"/>
              </a:rPr>
              <a:t> </a:t>
            </a:r>
            <a:r>
              <a:rPr sz="2400" spc="-10" dirty="0">
                <a:latin typeface="Calibri"/>
                <a:cs typeface="Calibri"/>
              </a:rPr>
              <a:t>wire approaches </a:t>
            </a:r>
            <a:r>
              <a:rPr sz="2400" spc="-5" dirty="0">
                <a:latin typeface="Calibri"/>
                <a:cs typeface="Calibri"/>
              </a:rPr>
              <a:t>near </a:t>
            </a:r>
            <a:r>
              <a:rPr sz="2400" spc="-20" dirty="0">
                <a:latin typeface="Calibri"/>
                <a:cs typeface="Calibri"/>
              </a:rPr>
              <a:t>to </a:t>
            </a:r>
            <a:r>
              <a:rPr sz="2400" dirty="0">
                <a:latin typeface="Calibri"/>
                <a:cs typeface="Calibri"/>
              </a:rPr>
              <a:t>the </a:t>
            </a:r>
            <a:r>
              <a:rPr sz="2400" spc="-15" dirty="0">
                <a:latin typeface="Calibri"/>
                <a:cs typeface="Calibri"/>
              </a:rPr>
              <a:t>wavelength </a:t>
            </a:r>
            <a:r>
              <a:rPr sz="2400" dirty="0">
                <a:latin typeface="Calibri"/>
                <a:cs typeface="Calibri"/>
              </a:rPr>
              <a:t>(λ = </a:t>
            </a:r>
            <a:r>
              <a:rPr sz="2400" spc="5" dirty="0">
                <a:latin typeface="Calibri"/>
                <a:cs typeface="Calibri"/>
              </a:rPr>
              <a:t>c/f). </a:t>
            </a:r>
            <a:r>
              <a:rPr sz="2400" spc="-5" dirty="0">
                <a:latin typeface="Calibri"/>
                <a:cs typeface="Calibri"/>
              </a:rPr>
              <a:t>It </a:t>
            </a:r>
            <a:r>
              <a:rPr sz="2400" dirty="0">
                <a:latin typeface="Calibri"/>
                <a:cs typeface="Calibri"/>
              </a:rPr>
              <a:t>will emit </a:t>
            </a:r>
            <a:r>
              <a:rPr sz="2400" spc="5" dirty="0">
                <a:latin typeface="Calibri"/>
                <a:cs typeface="Calibri"/>
              </a:rPr>
              <a:t> </a:t>
            </a:r>
            <a:r>
              <a:rPr sz="2400" spc="-10" dirty="0">
                <a:latin typeface="Calibri"/>
                <a:cs typeface="Calibri"/>
              </a:rPr>
              <a:t>radiation </a:t>
            </a:r>
            <a:r>
              <a:rPr sz="2400" spc="-5" dirty="0">
                <a:latin typeface="Calibri"/>
                <a:cs typeface="Calibri"/>
              </a:rPr>
              <a:t>called </a:t>
            </a:r>
            <a:r>
              <a:rPr sz="2400" spc="-10" dirty="0">
                <a:latin typeface="Calibri"/>
                <a:cs typeface="Calibri"/>
              </a:rPr>
              <a:t>radiation </a:t>
            </a:r>
            <a:r>
              <a:rPr sz="2400" spc="-5" dirty="0">
                <a:latin typeface="Calibri"/>
                <a:cs typeface="Calibri"/>
              </a:rPr>
              <a:t>losses. Radiation losses </a:t>
            </a:r>
            <a:r>
              <a:rPr sz="2400" spc="-15" dirty="0">
                <a:latin typeface="Calibri"/>
                <a:cs typeface="Calibri"/>
              </a:rPr>
              <a:t>are </a:t>
            </a:r>
            <a:r>
              <a:rPr sz="2400" spc="-5" dirty="0">
                <a:latin typeface="Calibri"/>
                <a:cs typeface="Calibri"/>
              </a:rPr>
              <a:t>increases </a:t>
            </a:r>
            <a:r>
              <a:rPr sz="2400" dirty="0">
                <a:latin typeface="Calibri"/>
                <a:cs typeface="Calibri"/>
              </a:rPr>
              <a:t> with </a:t>
            </a:r>
            <a:r>
              <a:rPr sz="2400" spc="-5" dirty="0">
                <a:latin typeface="Calibri"/>
                <a:cs typeface="Calibri"/>
              </a:rPr>
              <a:t>the </a:t>
            </a:r>
            <a:r>
              <a:rPr sz="2400" spc="-10" dirty="0">
                <a:latin typeface="Calibri"/>
                <a:cs typeface="Calibri"/>
              </a:rPr>
              <a:t>increase </a:t>
            </a:r>
            <a:r>
              <a:rPr sz="2400" dirty="0">
                <a:latin typeface="Calibri"/>
                <a:cs typeface="Calibri"/>
              </a:rPr>
              <a:t>in </a:t>
            </a:r>
            <a:r>
              <a:rPr sz="2400" spc="-20" dirty="0">
                <a:latin typeface="Calibri"/>
                <a:cs typeface="Calibri"/>
              </a:rPr>
              <a:t>frequency. </a:t>
            </a:r>
            <a:r>
              <a:rPr sz="2400" spc="-5" dirty="0">
                <a:latin typeface="Calibri"/>
                <a:cs typeface="Calibri"/>
              </a:rPr>
              <a:t>Radiation loss </a:t>
            </a:r>
            <a:r>
              <a:rPr sz="2400" spc="-15" dirty="0">
                <a:latin typeface="Calibri"/>
                <a:cs typeface="Calibri"/>
              </a:rPr>
              <a:t>can </a:t>
            </a:r>
            <a:r>
              <a:rPr sz="2400" spc="-5" dirty="0">
                <a:latin typeface="Calibri"/>
                <a:cs typeface="Calibri"/>
              </a:rPr>
              <a:t>be reduced </a:t>
            </a:r>
            <a:r>
              <a:rPr sz="2400" spc="-15" dirty="0">
                <a:latin typeface="Calibri"/>
                <a:cs typeface="Calibri"/>
              </a:rPr>
              <a:t>by </a:t>
            </a:r>
            <a:r>
              <a:rPr sz="2400" spc="-10" dirty="0">
                <a:latin typeface="Calibri"/>
                <a:cs typeface="Calibri"/>
              </a:rPr>
              <a:t> proper</a:t>
            </a:r>
            <a:r>
              <a:rPr sz="2400" spc="-15" dirty="0">
                <a:latin typeface="Calibri"/>
                <a:cs typeface="Calibri"/>
              </a:rPr>
              <a:t> </a:t>
            </a:r>
            <a:r>
              <a:rPr sz="2400" spc="-5" dirty="0">
                <a:latin typeface="Calibri"/>
                <a:cs typeface="Calibri"/>
              </a:rPr>
              <a:t>shielding</a:t>
            </a:r>
            <a:r>
              <a:rPr sz="2400" dirty="0">
                <a:latin typeface="Calibri"/>
                <a:cs typeface="Calibri"/>
              </a:rPr>
              <a:t> </a:t>
            </a:r>
            <a:r>
              <a:rPr sz="2400" spc="-5" dirty="0">
                <a:latin typeface="Calibri"/>
                <a:cs typeface="Calibri"/>
              </a:rPr>
              <a:t>of</a:t>
            </a:r>
            <a:r>
              <a:rPr sz="2400" dirty="0">
                <a:latin typeface="Calibri"/>
                <a:cs typeface="Calibri"/>
              </a:rPr>
              <a:t> the tube</a:t>
            </a:r>
            <a:r>
              <a:rPr sz="2400" spc="-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its</a:t>
            </a:r>
            <a:r>
              <a:rPr sz="2400" spc="-20" dirty="0">
                <a:latin typeface="Calibri"/>
                <a:cs typeface="Calibri"/>
              </a:rPr>
              <a:t> circuitry.</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40</a:t>
            </a:fld>
            <a:endParaRPr spc="-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8603" y="114680"/>
            <a:ext cx="1236980" cy="452120"/>
          </a:xfrm>
          <a:prstGeom prst="rect">
            <a:avLst/>
          </a:prstGeom>
        </p:spPr>
        <p:txBody>
          <a:bodyPr vert="horz" wrap="square" lIns="0" tIns="12065" rIns="0" bIns="0" rtlCol="0">
            <a:spAutoFit/>
          </a:bodyPr>
          <a:lstStyle/>
          <a:p>
            <a:pPr marL="12700">
              <a:lnSpc>
                <a:spcPct val="100000"/>
              </a:lnSpc>
              <a:spcBef>
                <a:spcPts val="95"/>
              </a:spcBef>
            </a:pPr>
            <a:r>
              <a:rPr spc="-5" dirty="0"/>
              <a:t>K</a:t>
            </a:r>
            <a:r>
              <a:rPr spc="-15" dirty="0"/>
              <a:t>l</a:t>
            </a:r>
            <a:r>
              <a:rPr spc="-25" dirty="0"/>
              <a:t>y</a:t>
            </a:r>
            <a:r>
              <a:rPr spc="-45" dirty="0"/>
              <a:t>s</a:t>
            </a:r>
            <a:r>
              <a:rPr spc="-5" dirty="0"/>
              <a:t>t</a:t>
            </a:r>
            <a:r>
              <a:rPr spc="-35" dirty="0"/>
              <a:t>r</a:t>
            </a:r>
            <a:r>
              <a:rPr spc="-5" dirty="0"/>
              <a:t>on</a:t>
            </a:r>
          </a:p>
        </p:txBody>
      </p:sp>
      <p:sp>
        <p:nvSpPr>
          <p:cNvPr id="3" name="object 3"/>
          <p:cNvSpPr txBox="1"/>
          <p:nvPr/>
        </p:nvSpPr>
        <p:spPr>
          <a:xfrm>
            <a:off x="578916" y="2560446"/>
            <a:ext cx="7917815" cy="2220595"/>
          </a:xfrm>
          <a:prstGeom prst="rect">
            <a:avLst/>
          </a:prstGeom>
        </p:spPr>
        <p:txBody>
          <a:bodyPr vert="horz" wrap="square" lIns="0" tIns="12700" rIns="0" bIns="0" rtlCol="0">
            <a:spAutoFit/>
          </a:bodyPr>
          <a:lstStyle/>
          <a:p>
            <a:pPr marL="12700" marR="5080" algn="just">
              <a:lnSpc>
                <a:spcPct val="100000"/>
              </a:lnSpc>
              <a:spcBef>
                <a:spcPts val="100"/>
              </a:spcBef>
            </a:pPr>
            <a:r>
              <a:rPr sz="2400" spc="-15" dirty="0">
                <a:latin typeface="Calibri"/>
                <a:cs typeface="Calibri"/>
              </a:rPr>
              <a:t>Klystron</a:t>
            </a:r>
            <a:r>
              <a:rPr sz="2400" spc="-10"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simplest</a:t>
            </a:r>
            <a:r>
              <a:rPr sz="2400" spc="-5" dirty="0">
                <a:latin typeface="Calibri"/>
                <a:cs typeface="Calibri"/>
              </a:rPr>
              <a:t> </a:t>
            </a:r>
            <a:r>
              <a:rPr sz="2400" spc="-10" dirty="0">
                <a:latin typeface="Calibri"/>
                <a:cs typeface="Calibri"/>
              </a:rPr>
              <a:t>vacuum</a:t>
            </a:r>
            <a:r>
              <a:rPr sz="2400" spc="-5" dirty="0">
                <a:latin typeface="Calibri"/>
                <a:cs typeface="Calibri"/>
              </a:rPr>
              <a:t> </a:t>
            </a:r>
            <a:r>
              <a:rPr sz="2400" spc="-10" dirty="0">
                <a:latin typeface="Calibri"/>
                <a:cs typeface="Calibri"/>
              </a:rPr>
              <a:t>tube</a:t>
            </a:r>
            <a:r>
              <a:rPr sz="2400" spc="-5" dirty="0">
                <a:latin typeface="Calibri"/>
                <a:cs typeface="Calibri"/>
              </a:rPr>
              <a:t> </a:t>
            </a:r>
            <a:r>
              <a:rPr sz="2400" spc="-10" dirty="0">
                <a:latin typeface="Calibri"/>
                <a:cs typeface="Calibri"/>
              </a:rPr>
              <a:t>that</a:t>
            </a:r>
            <a:r>
              <a:rPr sz="2400" spc="-5" dirty="0">
                <a:latin typeface="Calibri"/>
                <a:cs typeface="Calibri"/>
              </a:rPr>
              <a:t> </a:t>
            </a:r>
            <a:r>
              <a:rPr sz="2400" spc="-10" dirty="0">
                <a:latin typeface="Calibri"/>
                <a:cs typeface="Calibri"/>
              </a:rPr>
              <a:t>can</a:t>
            </a:r>
            <a:r>
              <a:rPr sz="2400" spc="-5" dirty="0">
                <a:latin typeface="Calibri"/>
                <a:cs typeface="Calibri"/>
              </a:rPr>
              <a:t> be</a:t>
            </a:r>
            <a:r>
              <a:rPr sz="2400" dirty="0">
                <a:latin typeface="Calibri"/>
                <a:cs typeface="Calibri"/>
              </a:rPr>
              <a:t> </a:t>
            </a:r>
            <a:r>
              <a:rPr sz="2400" spc="-5" dirty="0">
                <a:latin typeface="Calibri"/>
                <a:cs typeface="Calibri"/>
              </a:rPr>
              <a:t>used</a:t>
            </a:r>
            <a:r>
              <a:rPr sz="2400" dirty="0">
                <a:latin typeface="Calibri"/>
                <a:cs typeface="Calibri"/>
              </a:rPr>
              <a:t> </a:t>
            </a:r>
            <a:r>
              <a:rPr sz="2400" spc="-20" dirty="0">
                <a:latin typeface="Calibri"/>
                <a:cs typeface="Calibri"/>
              </a:rPr>
              <a:t>for </a:t>
            </a:r>
            <a:r>
              <a:rPr sz="2400" spc="-15" dirty="0">
                <a:latin typeface="Calibri"/>
                <a:cs typeface="Calibri"/>
              </a:rPr>
              <a:t> </a:t>
            </a:r>
            <a:r>
              <a:rPr sz="2400" spc="-5" dirty="0">
                <a:latin typeface="Calibri"/>
                <a:cs typeface="Calibri"/>
              </a:rPr>
              <a:t>amplification</a:t>
            </a:r>
            <a:r>
              <a:rPr sz="2400" dirty="0">
                <a:latin typeface="Calibri"/>
                <a:cs typeface="Calibri"/>
              </a:rPr>
              <a:t> </a:t>
            </a:r>
            <a:r>
              <a:rPr sz="2400" spc="-5" dirty="0">
                <a:latin typeface="Calibri"/>
                <a:cs typeface="Calibri"/>
              </a:rPr>
              <a:t>or</a:t>
            </a:r>
            <a:r>
              <a:rPr sz="2400" dirty="0">
                <a:latin typeface="Calibri"/>
                <a:cs typeface="Calibri"/>
              </a:rPr>
              <a:t> </a:t>
            </a:r>
            <a:r>
              <a:rPr sz="2400" spc="-10" dirty="0">
                <a:latin typeface="Calibri"/>
                <a:cs typeface="Calibri"/>
              </a:rPr>
              <a:t>generation</a:t>
            </a:r>
            <a:r>
              <a:rPr sz="2400" spc="-5" dirty="0">
                <a:latin typeface="Calibri"/>
                <a:cs typeface="Calibri"/>
              </a:rPr>
              <a:t> (as</a:t>
            </a:r>
            <a:r>
              <a:rPr sz="2400" dirty="0">
                <a:latin typeface="Calibri"/>
                <a:cs typeface="Calibri"/>
              </a:rPr>
              <a:t> an</a:t>
            </a:r>
            <a:r>
              <a:rPr sz="2400" spc="5" dirty="0">
                <a:latin typeface="Calibri"/>
                <a:cs typeface="Calibri"/>
              </a:rPr>
              <a:t> </a:t>
            </a:r>
            <a:r>
              <a:rPr sz="2400" spc="-10" dirty="0">
                <a:latin typeface="Calibri"/>
                <a:cs typeface="Calibri"/>
              </a:rPr>
              <a:t>oscillator)</a:t>
            </a:r>
            <a:r>
              <a:rPr sz="2400" spc="-5" dirty="0">
                <a:latin typeface="Calibri"/>
                <a:cs typeface="Calibri"/>
              </a:rPr>
              <a:t> of</a:t>
            </a:r>
            <a:r>
              <a:rPr sz="2400" dirty="0">
                <a:latin typeface="Calibri"/>
                <a:cs typeface="Calibri"/>
              </a:rPr>
              <a:t> </a:t>
            </a:r>
            <a:r>
              <a:rPr sz="2400" spc="-20" dirty="0">
                <a:latin typeface="Calibri"/>
                <a:cs typeface="Calibri"/>
              </a:rPr>
              <a:t>microwave </a:t>
            </a:r>
            <a:r>
              <a:rPr sz="2400" spc="-15" dirty="0">
                <a:latin typeface="Calibri"/>
                <a:cs typeface="Calibri"/>
              </a:rPr>
              <a:t> </a:t>
            </a:r>
            <a:r>
              <a:rPr sz="2400" spc="-5" dirty="0">
                <a:latin typeface="Calibri"/>
                <a:cs typeface="Calibri"/>
              </a:rPr>
              <a:t>signal.</a:t>
            </a:r>
            <a:r>
              <a:rPr sz="240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operation</a:t>
            </a:r>
            <a:r>
              <a:rPr sz="2400" spc="-5" dirty="0">
                <a:latin typeface="Calibri"/>
                <a:cs typeface="Calibri"/>
              </a:rPr>
              <a:t> of</a:t>
            </a:r>
            <a:r>
              <a:rPr sz="2400" dirty="0">
                <a:latin typeface="Calibri"/>
                <a:cs typeface="Calibri"/>
              </a:rPr>
              <a:t> </a:t>
            </a:r>
            <a:r>
              <a:rPr sz="2400" spc="-15" dirty="0">
                <a:latin typeface="Calibri"/>
                <a:cs typeface="Calibri"/>
              </a:rPr>
              <a:t>klystron</a:t>
            </a:r>
            <a:r>
              <a:rPr sz="2400" spc="-10" dirty="0">
                <a:latin typeface="Calibri"/>
                <a:cs typeface="Calibri"/>
              </a:rPr>
              <a:t> </a:t>
            </a:r>
            <a:r>
              <a:rPr sz="2400" spc="-5" dirty="0">
                <a:latin typeface="Calibri"/>
                <a:cs typeface="Calibri"/>
              </a:rPr>
              <a:t>depends</a:t>
            </a:r>
            <a:r>
              <a:rPr sz="2400" dirty="0">
                <a:latin typeface="Calibri"/>
                <a:cs typeface="Calibri"/>
              </a:rPr>
              <a:t> </a:t>
            </a:r>
            <a:r>
              <a:rPr sz="2400" spc="-5" dirty="0">
                <a:latin typeface="Calibri"/>
                <a:cs typeface="Calibri"/>
              </a:rPr>
              <a:t>upon</a:t>
            </a:r>
            <a:r>
              <a:rPr sz="2400" dirty="0">
                <a:latin typeface="Calibri"/>
                <a:cs typeface="Calibri"/>
              </a:rPr>
              <a:t> </a:t>
            </a:r>
            <a:r>
              <a:rPr sz="2400" spc="-10" dirty="0">
                <a:latin typeface="Calibri"/>
                <a:cs typeface="Calibri"/>
              </a:rPr>
              <a:t>velocity </a:t>
            </a:r>
            <a:r>
              <a:rPr sz="2400" spc="-5" dirty="0">
                <a:latin typeface="Calibri"/>
                <a:cs typeface="Calibri"/>
              </a:rPr>
              <a:t> modulation</a:t>
            </a:r>
            <a:r>
              <a:rPr sz="2400" dirty="0">
                <a:latin typeface="Calibri"/>
                <a:cs typeface="Calibri"/>
              </a:rPr>
              <a:t> which</a:t>
            </a:r>
            <a:r>
              <a:rPr sz="2400" spc="5" dirty="0">
                <a:latin typeface="Calibri"/>
                <a:cs typeface="Calibri"/>
              </a:rPr>
              <a:t> </a:t>
            </a:r>
            <a:r>
              <a:rPr sz="2400" spc="-5" dirty="0">
                <a:latin typeface="Calibri"/>
                <a:cs typeface="Calibri"/>
              </a:rPr>
              <a:t>leads</a:t>
            </a:r>
            <a:r>
              <a:rPr sz="2400" dirty="0">
                <a:latin typeface="Calibri"/>
                <a:cs typeface="Calibri"/>
              </a:rPr>
              <a:t> </a:t>
            </a:r>
            <a:r>
              <a:rPr sz="2400" spc="-15" dirty="0">
                <a:latin typeface="Calibri"/>
                <a:cs typeface="Calibri"/>
              </a:rPr>
              <a:t>to</a:t>
            </a:r>
            <a:r>
              <a:rPr sz="2400" spc="-10" dirty="0">
                <a:latin typeface="Calibri"/>
                <a:cs typeface="Calibri"/>
              </a:rPr>
              <a:t> density</a:t>
            </a:r>
            <a:r>
              <a:rPr sz="2400" spc="-5" dirty="0">
                <a:latin typeface="Calibri"/>
                <a:cs typeface="Calibri"/>
              </a:rPr>
              <a:t> modulation</a:t>
            </a:r>
            <a:r>
              <a:rPr sz="240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electrons. </a:t>
            </a:r>
            <a:r>
              <a:rPr sz="2400" spc="-5" dirty="0">
                <a:latin typeface="Calibri"/>
                <a:cs typeface="Calibri"/>
              </a:rPr>
              <a:t> </a:t>
            </a:r>
            <a:r>
              <a:rPr sz="2400" spc="-15" dirty="0">
                <a:latin typeface="Calibri"/>
                <a:cs typeface="Calibri"/>
              </a:rPr>
              <a:t>Klystron </a:t>
            </a:r>
            <a:r>
              <a:rPr sz="2400" spc="-20" dirty="0">
                <a:latin typeface="Calibri"/>
                <a:cs typeface="Calibri"/>
              </a:rPr>
              <a:t>may </a:t>
            </a:r>
            <a:r>
              <a:rPr sz="2400" spc="-5" dirty="0">
                <a:latin typeface="Calibri"/>
                <a:cs typeface="Calibri"/>
              </a:rPr>
              <a:t>be classified </a:t>
            </a:r>
            <a:r>
              <a:rPr sz="2400" dirty="0">
                <a:latin typeface="Calibri"/>
                <a:cs typeface="Calibri"/>
              </a:rPr>
              <a:t>as </a:t>
            </a:r>
            <a:r>
              <a:rPr sz="2400" spc="-10" dirty="0">
                <a:latin typeface="Calibri"/>
                <a:cs typeface="Calibri"/>
              </a:rPr>
              <a:t>gives </a:t>
            </a:r>
            <a:r>
              <a:rPr sz="2400" spc="-5" dirty="0">
                <a:latin typeface="Calibri"/>
                <a:cs typeface="Calibri"/>
              </a:rPr>
              <a:t>below: 1. </a:t>
            </a:r>
            <a:r>
              <a:rPr sz="2400" spc="-50" dirty="0">
                <a:latin typeface="Calibri"/>
                <a:cs typeface="Calibri"/>
              </a:rPr>
              <a:t>Two </a:t>
            </a:r>
            <a:r>
              <a:rPr sz="2400" spc="-10" dirty="0">
                <a:latin typeface="Calibri"/>
                <a:cs typeface="Calibri"/>
              </a:rPr>
              <a:t>cavity </a:t>
            </a:r>
            <a:r>
              <a:rPr sz="2400" spc="-15" dirty="0">
                <a:latin typeface="Calibri"/>
                <a:cs typeface="Calibri"/>
              </a:rPr>
              <a:t>klystron </a:t>
            </a:r>
            <a:r>
              <a:rPr sz="2400" spc="-10" dirty="0">
                <a:latin typeface="Calibri"/>
                <a:cs typeface="Calibri"/>
              </a:rPr>
              <a:t> </a:t>
            </a:r>
            <a:r>
              <a:rPr sz="2400" dirty="0">
                <a:latin typeface="Calibri"/>
                <a:cs typeface="Calibri"/>
              </a:rPr>
              <a:t>amplifier</a:t>
            </a:r>
            <a:r>
              <a:rPr sz="2400" spc="-15" dirty="0">
                <a:latin typeface="Calibri"/>
                <a:cs typeface="Calibri"/>
              </a:rPr>
              <a:t> </a:t>
            </a:r>
            <a:r>
              <a:rPr sz="2400" spc="-5" dirty="0">
                <a:latin typeface="Calibri"/>
                <a:cs typeface="Calibri"/>
              </a:rPr>
              <a:t>2.</a:t>
            </a:r>
            <a:r>
              <a:rPr sz="2400" spc="-10" dirty="0">
                <a:latin typeface="Calibri"/>
                <a:cs typeface="Calibri"/>
              </a:rPr>
              <a:t> </a:t>
            </a:r>
            <a:r>
              <a:rPr sz="2400" dirty="0">
                <a:latin typeface="Calibri"/>
                <a:cs typeface="Calibri"/>
              </a:rPr>
              <a:t>Multi</a:t>
            </a:r>
            <a:r>
              <a:rPr sz="2400" spc="-15" dirty="0">
                <a:latin typeface="Calibri"/>
                <a:cs typeface="Calibri"/>
              </a:rPr>
              <a:t> </a:t>
            </a:r>
            <a:r>
              <a:rPr sz="2400" spc="-10" dirty="0">
                <a:latin typeface="Calibri"/>
                <a:cs typeface="Calibri"/>
              </a:rPr>
              <a:t>cavity</a:t>
            </a:r>
            <a:r>
              <a:rPr sz="2400" spc="-15" dirty="0">
                <a:latin typeface="Calibri"/>
                <a:cs typeface="Calibri"/>
              </a:rPr>
              <a:t> klystron</a:t>
            </a:r>
            <a:r>
              <a:rPr sz="2400" spc="-30" dirty="0">
                <a:latin typeface="Calibri"/>
                <a:cs typeface="Calibri"/>
              </a:rPr>
              <a:t> </a:t>
            </a:r>
            <a:r>
              <a:rPr sz="2400" spc="-5" dirty="0">
                <a:latin typeface="Calibri"/>
                <a:cs typeface="Calibri"/>
              </a:rPr>
              <a:t>3.</a:t>
            </a:r>
            <a:r>
              <a:rPr sz="2400" spc="-10" dirty="0">
                <a:latin typeface="Calibri"/>
                <a:cs typeface="Calibri"/>
              </a:rPr>
              <a:t> </a:t>
            </a:r>
            <a:r>
              <a:rPr sz="2400" spc="-20" dirty="0">
                <a:latin typeface="Calibri"/>
                <a:cs typeface="Calibri"/>
              </a:rPr>
              <a:t>Reflex</a:t>
            </a:r>
            <a:r>
              <a:rPr sz="2400" spc="-5" dirty="0">
                <a:latin typeface="Calibri"/>
                <a:cs typeface="Calibri"/>
              </a:rPr>
              <a:t> </a:t>
            </a:r>
            <a:r>
              <a:rPr sz="2400" spc="-15" dirty="0">
                <a:latin typeface="Calibri"/>
                <a:cs typeface="Calibri"/>
              </a:rPr>
              <a:t>klystron.</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41</a:t>
            </a:fld>
            <a:endParaRPr spc="-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5622" y="348234"/>
            <a:ext cx="5147310" cy="452120"/>
          </a:xfrm>
          <a:prstGeom prst="rect">
            <a:avLst/>
          </a:prstGeom>
        </p:spPr>
        <p:txBody>
          <a:bodyPr vert="horz" wrap="square" lIns="0" tIns="12065" rIns="0" bIns="0" rtlCol="0">
            <a:spAutoFit/>
          </a:bodyPr>
          <a:lstStyle/>
          <a:p>
            <a:pPr marL="12700">
              <a:lnSpc>
                <a:spcPct val="100000"/>
              </a:lnSpc>
              <a:spcBef>
                <a:spcPts val="95"/>
              </a:spcBef>
            </a:pPr>
            <a:r>
              <a:rPr spc="-20" dirty="0"/>
              <a:t>TWO</a:t>
            </a:r>
            <a:r>
              <a:rPr spc="10" dirty="0"/>
              <a:t> </a:t>
            </a:r>
            <a:r>
              <a:rPr spc="-35" dirty="0"/>
              <a:t>CAVITY</a:t>
            </a:r>
            <a:r>
              <a:rPr spc="10" dirty="0"/>
              <a:t> </a:t>
            </a:r>
            <a:r>
              <a:rPr spc="-50" dirty="0"/>
              <a:t>KLYSTRON</a:t>
            </a:r>
            <a:r>
              <a:rPr spc="5" dirty="0"/>
              <a:t> </a:t>
            </a:r>
            <a:r>
              <a:rPr spc="-5" dirty="0"/>
              <a:t>AMPLIFIER</a:t>
            </a:r>
          </a:p>
        </p:txBody>
      </p:sp>
      <p:sp>
        <p:nvSpPr>
          <p:cNvPr id="3" name="object 3"/>
          <p:cNvSpPr txBox="1"/>
          <p:nvPr/>
        </p:nvSpPr>
        <p:spPr>
          <a:xfrm>
            <a:off x="507288" y="1900173"/>
            <a:ext cx="8060690" cy="368427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One of </a:t>
            </a:r>
            <a:r>
              <a:rPr sz="2400" dirty="0">
                <a:latin typeface="Calibri"/>
                <a:cs typeface="Calibri"/>
              </a:rPr>
              <a:t>the earlier </a:t>
            </a:r>
            <a:r>
              <a:rPr sz="2400" spc="-20" dirty="0">
                <a:latin typeface="Calibri"/>
                <a:cs typeface="Calibri"/>
              </a:rPr>
              <a:t>form </a:t>
            </a:r>
            <a:r>
              <a:rPr sz="2400" spc="-5" dirty="0">
                <a:latin typeface="Calibri"/>
                <a:cs typeface="Calibri"/>
              </a:rPr>
              <a:t>of </a:t>
            </a:r>
            <a:r>
              <a:rPr sz="2400" spc="-10" dirty="0">
                <a:latin typeface="Calibri"/>
                <a:cs typeface="Calibri"/>
              </a:rPr>
              <a:t>velocity </a:t>
            </a:r>
            <a:r>
              <a:rPr sz="2400" spc="-5" dirty="0">
                <a:latin typeface="Calibri"/>
                <a:cs typeface="Calibri"/>
              </a:rPr>
              <a:t>modulation device </a:t>
            </a:r>
            <a:r>
              <a:rPr sz="2400" dirty="0">
                <a:latin typeface="Calibri"/>
                <a:cs typeface="Calibri"/>
              </a:rPr>
              <a:t>is </a:t>
            </a:r>
            <a:r>
              <a:rPr sz="2400" spc="-5" dirty="0">
                <a:latin typeface="Calibri"/>
                <a:cs typeface="Calibri"/>
              </a:rPr>
              <a:t>the </a:t>
            </a:r>
            <a:r>
              <a:rPr sz="2400" spc="-10" dirty="0">
                <a:latin typeface="Calibri"/>
                <a:cs typeface="Calibri"/>
              </a:rPr>
              <a:t>two </a:t>
            </a:r>
            <a:r>
              <a:rPr sz="2400" spc="-5" dirty="0">
                <a:latin typeface="Calibri"/>
                <a:cs typeface="Calibri"/>
              </a:rPr>
              <a:t> </a:t>
            </a:r>
            <a:r>
              <a:rPr sz="2400" spc="-10" dirty="0">
                <a:latin typeface="Calibri"/>
                <a:cs typeface="Calibri"/>
              </a:rPr>
              <a:t>cavity </a:t>
            </a:r>
            <a:r>
              <a:rPr sz="2400" spc="-15" dirty="0">
                <a:latin typeface="Calibri"/>
                <a:cs typeface="Calibri"/>
              </a:rPr>
              <a:t>klystron </a:t>
            </a:r>
            <a:r>
              <a:rPr sz="2400" spc="-25" dirty="0">
                <a:latin typeface="Calibri"/>
                <a:cs typeface="Calibri"/>
              </a:rPr>
              <a:t>amplifier, </a:t>
            </a:r>
            <a:r>
              <a:rPr sz="2400" spc="-10" dirty="0">
                <a:latin typeface="Calibri"/>
                <a:cs typeface="Calibri"/>
              </a:rPr>
              <a:t>represented by </a:t>
            </a:r>
            <a:r>
              <a:rPr sz="2400" dirty="0">
                <a:latin typeface="Calibri"/>
                <a:cs typeface="Calibri"/>
              </a:rPr>
              <a:t>the </a:t>
            </a:r>
            <a:r>
              <a:rPr sz="2400" spc="-5" dirty="0">
                <a:latin typeface="Calibri"/>
                <a:cs typeface="Calibri"/>
              </a:rPr>
              <a:t>schematic of </a:t>
            </a:r>
            <a:r>
              <a:rPr sz="2400" spc="-10" dirty="0">
                <a:latin typeface="Calibri"/>
                <a:cs typeface="Calibri"/>
              </a:rPr>
              <a:t>figure. </a:t>
            </a:r>
            <a:r>
              <a:rPr sz="2400" spc="-5" dirty="0">
                <a:latin typeface="Calibri"/>
                <a:cs typeface="Calibri"/>
              </a:rPr>
              <a:t> It</a:t>
            </a:r>
            <a:r>
              <a:rPr sz="2400" spc="409" dirty="0">
                <a:latin typeface="Calibri"/>
                <a:cs typeface="Calibri"/>
              </a:rPr>
              <a:t> </a:t>
            </a:r>
            <a:r>
              <a:rPr sz="2400" dirty="0">
                <a:latin typeface="Calibri"/>
                <a:cs typeface="Calibri"/>
              </a:rPr>
              <a:t>is</a:t>
            </a:r>
            <a:r>
              <a:rPr sz="2400" spc="409" dirty="0">
                <a:latin typeface="Calibri"/>
                <a:cs typeface="Calibri"/>
              </a:rPr>
              <a:t> </a:t>
            </a:r>
            <a:r>
              <a:rPr sz="2400" spc="-5" dirty="0">
                <a:latin typeface="Calibri"/>
                <a:cs typeface="Calibri"/>
              </a:rPr>
              <a:t>seen</a:t>
            </a:r>
            <a:r>
              <a:rPr sz="2400" spc="405" dirty="0">
                <a:latin typeface="Calibri"/>
                <a:cs typeface="Calibri"/>
              </a:rPr>
              <a:t> </a:t>
            </a:r>
            <a:r>
              <a:rPr sz="2400" spc="-10" dirty="0">
                <a:latin typeface="Calibri"/>
                <a:cs typeface="Calibri"/>
              </a:rPr>
              <a:t>that</a:t>
            </a:r>
            <a:r>
              <a:rPr sz="2400" spc="409" dirty="0">
                <a:latin typeface="Calibri"/>
                <a:cs typeface="Calibri"/>
              </a:rPr>
              <a:t> </a:t>
            </a:r>
            <a:r>
              <a:rPr sz="2400" spc="-5" dirty="0">
                <a:latin typeface="Calibri"/>
                <a:cs typeface="Calibri"/>
              </a:rPr>
              <a:t>high</a:t>
            </a:r>
            <a:r>
              <a:rPr sz="2400" spc="415" dirty="0">
                <a:latin typeface="Calibri"/>
                <a:cs typeface="Calibri"/>
              </a:rPr>
              <a:t> </a:t>
            </a:r>
            <a:r>
              <a:rPr sz="2400" spc="-5" dirty="0">
                <a:latin typeface="Calibri"/>
                <a:cs typeface="Calibri"/>
              </a:rPr>
              <a:t>velocity</a:t>
            </a:r>
            <a:r>
              <a:rPr sz="2400" spc="400" dirty="0">
                <a:latin typeface="Calibri"/>
                <a:cs typeface="Calibri"/>
              </a:rPr>
              <a:t> </a:t>
            </a:r>
            <a:r>
              <a:rPr sz="2400" spc="-10" dirty="0">
                <a:latin typeface="Calibri"/>
                <a:cs typeface="Calibri"/>
              </a:rPr>
              <a:t>electron</a:t>
            </a:r>
            <a:r>
              <a:rPr sz="2400" spc="405" dirty="0">
                <a:latin typeface="Calibri"/>
                <a:cs typeface="Calibri"/>
              </a:rPr>
              <a:t> </a:t>
            </a:r>
            <a:r>
              <a:rPr sz="2400" dirty="0">
                <a:latin typeface="Calibri"/>
                <a:cs typeface="Calibri"/>
              </a:rPr>
              <a:t>beam</a:t>
            </a:r>
            <a:r>
              <a:rPr sz="2400" spc="415" dirty="0">
                <a:latin typeface="Calibri"/>
                <a:cs typeface="Calibri"/>
              </a:rPr>
              <a:t> </a:t>
            </a:r>
            <a:r>
              <a:rPr sz="2400" dirty="0">
                <a:latin typeface="Calibri"/>
                <a:cs typeface="Calibri"/>
              </a:rPr>
              <a:t>is</a:t>
            </a:r>
            <a:r>
              <a:rPr sz="2400" spc="400" dirty="0">
                <a:latin typeface="Calibri"/>
                <a:cs typeface="Calibri"/>
              </a:rPr>
              <a:t> </a:t>
            </a:r>
            <a:r>
              <a:rPr sz="2400" spc="-10" dirty="0">
                <a:latin typeface="Calibri"/>
                <a:cs typeface="Calibri"/>
              </a:rPr>
              <a:t>formed,</a:t>
            </a:r>
            <a:r>
              <a:rPr sz="2400" spc="415" dirty="0">
                <a:latin typeface="Calibri"/>
                <a:cs typeface="Calibri"/>
              </a:rPr>
              <a:t> </a:t>
            </a:r>
            <a:r>
              <a:rPr sz="2400" spc="-10" dirty="0">
                <a:latin typeface="Calibri"/>
                <a:cs typeface="Calibri"/>
              </a:rPr>
              <a:t>focused </a:t>
            </a:r>
            <a:r>
              <a:rPr sz="2400" spc="-530" dirty="0">
                <a:latin typeface="Calibri"/>
                <a:cs typeface="Calibri"/>
              </a:rPr>
              <a:t> </a:t>
            </a:r>
            <a:r>
              <a:rPr sz="2400" dirty="0">
                <a:latin typeface="Calibri"/>
                <a:cs typeface="Calibri"/>
              </a:rPr>
              <a:t>and </a:t>
            </a:r>
            <a:r>
              <a:rPr sz="2400" spc="-10" dirty="0">
                <a:latin typeface="Calibri"/>
                <a:cs typeface="Calibri"/>
              </a:rPr>
              <a:t>sent </a:t>
            </a:r>
            <a:r>
              <a:rPr sz="2400" spc="-5" dirty="0">
                <a:latin typeface="Calibri"/>
                <a:cs typeface="Calibri"/>
              </a:rPr>
              <a:t>down </a:t>
            </a:r>
            <a:r>
              <a:rPr sz="2400" dirty="0">
                <a:latin typeface="Calibri"/>
                <a:cs typeface="Calibri"/>
              </a:rPr>
              <a:t>along a glass tube </a:t>
            </a:r>
            <a:r>
              <a:rPr sz="2400" spc="-20" dirty="0">
                <a:latin typeface="Calibri"/>
                <a:cs typeface="Calibri"/>
              </a:rPr>
              <a:t>to </a:t>
            </a:r>
            <a:r>
              <a:rPr sz="2400" dirty="0">
                <a:latin typeface="Calibri"/>
                <a:cs typeface="Calibri"/>
              </a:rPr>
              <a:t>a </a:t>
            </a:r>
            <a:r>
              <a:rPr sz="2400" spc="-10" dirty="0">
                <a:latin typeface="Calibri"/>
                <a:cs typeface="Calibri"/>
              </a:rPr>
              <a:t>collector </a:t>
            </a:r>
            <a:r>
              <a:rPr sz="2400" spc="-5" dirty="0">
                <a:latin typeface="Calibri"/>
                <a:cs typeface="Calibri"/>
              </a:rPr>
              <a:t>electrode, </a:t>
            </a:r>
            <a:r>
              <a:rPr sz="2400" dirty="0">
                <a:latin typeface="Calibri"/>
                <a:cs typeface="Calibri"/>
              </a:rPr>
              <a:t>which </a:t>
            </a:r>
            <a:r>
              <a:rPr sz="2400" spc="5" dirty="0">
                <a:latin typeface="Calibri"/>
                <a:cs typeface="Calibri"/>
              </a:rPr>
              <a:t> </a:t>
            </a:r>
            <a:r>
              <a:rPr sz="2400" dirty="0">
                <a:latin typeface="Calibri"/>
                <a:cs typeface="Calibri"/>
              </a:rPr>
              <a:t>is </a:t>
            </a:r>
            <a:r>
              <a:rPr sz="2400" spc="-10" dirty="0">
                <a:latin typeface="Calibri"/>
                <a:cs typeface="Calibri"/>
              </a:rPr>
              <a:t>at </a:t>
            </a:r>
            <a:r>
              <a:rPr sz="2400" dirty="0">
                <a:latin typeface="Calibri"/>
                <a:cs typeface="Calibri"/>
              </a:rPr>
              <a:t>a </a:t>
            </a:r>
            <a:r>
              <a:rPr sz="2400" spc="-5" dirty="0">
                <a:latin typeface="Calibri"/>
                <a:cs typeface="Calibri"/>
              </a:rPr>
              <a:t>high </a:t>
            </a:r>
            <a:r>
              <a:rPr sz="2400" spc="-10" dirty="0">
                <a:latin typeface="Calibri"/>
                <a:cs typeface="Calibri"/>
              </a:rPr>
              <a:t>positive potential </a:t>
            </a:r>
            <a:r>
              <a:rPr sz="2400" spc="-5" dirty="0">
                <a:latin typeface="Calibri"/>
                <a:cs typeface="Calibri"/>
              </a:rPr>
              <a:t>with respect </a:t>
            </a:r>
            <a:r>
              <a:rPr sz="2400" spc="-15" dirty="0">
                <a:latin typeface="Calibri"/>
                <a:cs typeface="Calibri"/>
              </a:rPr>
              <a:t>to </a:t>
            </a:r>
            <a:r>
              <a:rPr sz="2400" spc="-5" dirty="0">
                <a:latin typeface="Calibri"/>
                <a:cs typeface="Calibri"/>
              </a:rPr>
              <a:t>the </a:t>
            </a:r>
            <a:r>
              <a:rPr sz="2400" spc="-10" dirty="0">
                <a:latin typeface="Calibri"/>
                <a:cs typeface="Calibri"/>
              </a:rPr>
              <a:t>cathode. </a:t>
            </a:r>
            <a:r>
              <a:rPr sz="2400" spc="-5" dirty="0">
                <a:latin typeface="Calibri"/>
                <a:cs typeface="Calibri"/>
              </a:rPr>
              <a:t>As </a:t>
            </a:r>
            <a:r>
              <a:rPr sz="2400" dirty="0">
                <a:latin typeface="Calibri"/>
                <a:cs typeface="Calibri"/>
              </a:rPr>
              <a:t>it is </a:t>
            </a:r>
            <a:r>
              <a:rPr sz="2400" spc="5" dirty="0">
                <a:latin typeface="Calibri"/>
                <a:cs typeface="Calibri"/>
              </a:rPr>
              <a:t> </a:t>
            </a:r>
            <a:r>
              <a:rPr sz="2400" dirty="0">
                <a:latin typeface="Calibri"/>
                <a:cs typeface="Calibri"/>
              </a:rPr>
              <a:t>clear </a:t>
            </a:r>
            <a:r>
              <a:rPr sz="2400" spc="-15" dirty="0">
                <a:latin typeface="Calibri"/>
                <a:cs typeface="Calibri"/>
              </a:rPr>
              <a:t>from </a:t>
            </a:r>
            <a:r>
              <a:rPr sz="2400" spc="-10" dirty="0">
                <a:latin typeface="Calibri"/>
                <a:cs typeface="Calibri"/>
              </a:rPr>
              <a:t>the figure, </a:t>
            </a:r>
            <a:r>
              <a:rPr sz="2400" dirty="0">
                <a:latin typeface="Calibri"/>
                <a:cs typeface="Calibri"/>
              </a:rPr>
              <a:t>a </a:t>
            </a:r>
            <a:r>
              <a:rPr sz="2400" spc="-10" dirty="0">
                <a:latin typeface="Calibri"/>
                <a:cs typeface="Calibri"/>
              </a:rPr>
              <a:t>two </a:t>
            </a:r>
            <a:r>
              <a:rPr sz="2400" spc="-15" dirty="0">
                <a:latin typeface="Calibri"/>
                <a:cs typeface="Calibri"/>
              </a:rPr>
              <a:t>cavity klystron </a:t>
            </a:r>
            <a:r>
              <a:rPr sz="2400" spc="-5" dirty="0">
                <a:latin typeface="Calibri"/>
                <a:cs typeface="Calibri"/>
              </a:rPr>
              <a:t>amplifier </a:t>
            </a:r>
            <a:r>
              <a:rPr sz="2400" spc="-10" dirty="0">
                <a:latin typeface="Calibri"/>
                <a:cs typeface="Calibri"/>
              </a:rPr>
              <a:t>consists </a:t>
            </a:r>
            <a:r>
              <a:rPr sz="2400" spc="-5" dirty="0">
                <a:latin typeface="Calibri"/>
                <a:cs typeface="Calibri"/>
              </a:rPr>
              <a:t>of </a:t>
            </a:r>
            <a:r>
              <a:rPr sz="2400" dirty="0">
                <a:latin typeface="Calibri"/>
                <a:cs typeface="Calibri"/>
              </a:rPr>
              <a:t>a </a:t>
            </a:r>
            <a:r>
              <a:rPr sz="2400" spc="5" dirty="0">
                <a:latin typeface="Calibri"/>
                <a:cs typeface="Calibri"/>
              </a:rPr>
              <a:t> </a:t>
            </a:r>
            <a:r>
              <a:rPr sz="2400" spc="-5" dirty="0">
                <a:latin typeface="Calibri"/>
                <a:cs typeface="Calibri"/>
              </a:rPr>
              <a:t>cathode, </a:t>
            </a:r>
            <a:r>
              <a:rPr sz="2400" spc="-10" dirty="0">
                <a:latin typeface="Calibri"/>
                <a:cs typeface="Calibri"/>
              </a:rPr>
              <a:t>focussing </a:t>
            </a:r>
            <a:r>
              <a:rPr sz="2400" spc="-5" dirty="0">
                <a:latin typeface="Calibri"/>
                <a:cs typeface="Calibri"/>
              </a:rPr>
              <a:t>electrodes, </a:t>
            </a:r>
            <a:r>
              <a:rPr sz="2400" spc="-10" dirty="0">
                <a:latin typeface="Calibri"/>
                <a:cs typeface="Calibri"/>
              </a:rPr>
              <a:t>two </a:t>
            </a:r>
            <a:r>
              <a:rPr sz="2400" dirty="0">
                <a:latin typeface="Calibri"/>
                <a:cs typeface="Calibri"/>
              </a:rPr>
              <a:t>buncher grids </a:t>
            </a:r>
            <a:r>
              <a:rPr sz="2400" spc="-15" dirty="0">
                <a:latin typeface="Calibri"/>
                <a:cs typeface="Calibri"/>
              </a:rPr>
              <a:t>separated </a:t>
            </a:r>
            <a:r>
              <a:rPr sz="2400" spc="-10" dirty="0">
                <a:latin typeface="Calibri"/>
                <a:cs typeface="Calibri"/>
              </a:rPr>
              <a:t>by </a:t>
            </a:r>
            <a:r>
              <a:rPr sz="2400" dirty="0">
                <a:latin typeface="Calibri"/>
                <a:cs typeface="Calibri"/>
              </a:rPr>
              <a:t>a </a:t>
            </a:r>
            <a:r>
              <a:rPr sz="2400" spc="5" dirty="0">
                <a:latin typeface="Calibri"/>
                <a:cs typeface="Calibri"/>
              </a:rPr>
              <a:t> </a:t>
            </a:r>
            <a:r>
              <a:rPr sz="2400" spc="-5" dirty="0">
                <a:latin typeface="Calibri"/>
                <a:cs typeface="Calibri"/>
              </a:rPr>
              <a:t>very</a:t>
            </a:r>
            <a:r>
              <a:rPr sz="2400" dirty="0">
                <a:latin typeface="Calibri"/>
                <a:cs typeface="Calibri"/>
              </a:rPr>
              <a:t> </a:t>
            </a:r>
            <a:r>
              <a:rPr sz="2400" spc="-5" dirty="0">
                <a:latin typeface="Calibri"/>
                <a:cs typeface="Calibri"/>
              </a:rPr>
              <a:t>small </a:t>
            </a:r>
            <a:r>
              <a:rPr sz="2400" spc="-10" dirty="0">
                <a:latin typeface="Calibri"/>
                <a:cs typeface="Calibri"/>
              </a:rPr>
              <a:t>distance</a:t>
            </a:r>
            <a:r>
              <a:rPr sz="2400" spc="-5" dirty="0">
                <a:latin typeface="Calibri"/>
                <a:cs typeface="Calibri"/>
              </a:rPr>
              <a:t> </a:t>
            </a:r>
            <a:r>
              <a:rPr sz="2400" spc="-15" dirty="0">
                <a:latin typeface="Calibri"/>
                <a:cs typeface="Calibri"/>
              </a:rPr>
              <a:t>forming</a:t>
            </a:r>
            <a:r>
              <a:rPr sz="2400" spc="-10" dirty="0">
                <a:latin typeface="Calibri"/>
                <a:cs typeface="Calibri"/>
              </a:rPr>
              <a:t> </a:t>
            </a:r>
            <a:r>
              <a:rPr sz="2400" dirty="0">
                <a:latin typeface="Calibri"/>
                <a:cs typeface="Calibri"/>
              </a:rPr>
              <a:t>a</a:t>
            </a:r>
            <a:r>
              <a:rPr sz="2400" spc="5" dirty="0">
                <a:latin typeface="Calibri"/>
                <a:cs typeface="Calibri"/>
              </a:rPr>
              <a:t> </a:t>
            </a:r>
            <a:r>
              <a:rPr sz="2400" spc="-20" dirty="0">
                <a:latin typeface="Calibri"/>
                <a:cs typeface="Calibri"/>
              </a:rPr>
              <a:t>gap</a:t>
            </a:r>
            <a:r>
              <a:rPr sz="2400" spc="-15"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(Input </a:t>
            </a:r>
            <a:r>
              <a:rPr sz="2400" spc="-15" dirty="0">
                <a:latin typeface="Calibri"/>
                <a:cs typeface="Calibri"/>
              </a:rPr>
              <a:t>cavity</a:t>
            </a:r>
            <a:r>
              <a:rPr sz="2400" spc="-10"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buncher </a:t>
            </a:r>
            <a:r>
              <a:rPr sz="2400" dirty="0">
                <a:latin typeface="Calibri"/>
                <a:cs typeface="Calibri"/>
              </a:rPr>
              <a:t> </a:t>
            </a:r>
            <a:r>
              <a:rPr sz="2400" spc="-10" dirty="0">
                <a:latin typeface="Calibri"/>
                <a:cs typeface="Calibri"/>
              </a:rPr>
              <a:t>cavity), two </a:t>
            </a:r>
            <a:r>
              <a:rPr sz="2400" spc="-15" dirty="0">
                <a:latin typeface="Calibri"/>
                <a:cs typeface="Calibri"/>
              </a:rPr>
              <a:t>catcher </a:t>
            </a:r>
            <a:r>
              <a:rPr sz="2400" dirty="0">
                <a:latin typeface="Calibri"/>
                <a:cs typeface="Calibri"/>
              </a:rPr>
              <a:t>grids with a </a:t>
            </a:r>
            <a:r>
              <a:rPr sz="2400" spc="-5" dirty="0">
                <a:latin typeface="Calibri"/>
                <a:cs typeface="Calibri"/>
              </a:rPr>
              <a:t>small </a:t>
            </a:r>
            <a:r>
              <a:rPr sz="2400" spc="-20" dirty="0">
                <a:latin typeface="Calibri"/>
                <a:cs typeface="Calibri"/>
              </a:rPr>
              <a:t>gap </a:t>
            </a:r>
            <a:r>
              <a:rPr sz="2400" dirty="0">
                <a:latin typeface="Calibri"/>
                <a:cs typeface="Calibri"/>
              </a:rPr>
              <a:t>B </a:t>
            </a:r>
            <a:r>
              <a:rPr sz="2400" spc="-5" dirty="0">
                <a:latin typeface="Calibri"/>
                <a:cs typeface="Calibri"/>
              </a:rPr>
              <a:t>(output or </a:t>
            </a:r>
            <a:r>
              <a:rPr sz="2400" spc="-15" dirty="0">
                <a:latin typeface="Calibri"/>
                <a:cs typeface="Calibri"/>
              </a:rPr>
              <a:t>catcher </a:t>
            </a:r>
            <a:r>
              <a:rPr sz="2400" spc="-10" dirty="0">
                <a:latin typeface="Calibri"/>
                <a:cs typeface="Calibri"/>
              </a:rPr>
              <a:t> cavity)</a:t>
            </a:r>
            <a:r>
              <a:rPr sz="2400" spc="-50" dirty="0">
                <a:latin typeface="Calibri"/>
                <a:cs typeface="Calibri"/>
              </a:rPr>
              <a:t> </a:t>
            </a:r>
            <a:r>
              <a:rPr sz="2400" spc="-15" dirty="0">
                <a:latin typeface="Calibri"/>
                <a:cs typeface="Calibri"/>
              </a:rPr>
              <a:t>followed</a:t>
            </a:r>
            <a:r>
              <a:rPr sz="2400" spc="10" dirty="0">
                <a:latin typeface="Calibri"/>
                <a:cs typeface="Calibri"/>
              </a:rPr>
              <a:t> </a:t>
            </a:r>
            <a:r>
              <a:rPr sz="2400" spc="-10" dirty="0">
                <a:latin typeface="Calibri"/>
                <a:cs typeface="Calibri"/>
              </a:rPr>
              <a:t>by</a:t>
            </a:r>
            <a:r>
              <a:rPr sz="2400" spc="-15" dirty="0">
                <a:latin typeface="Calibri"/>
                <a:cs typeface="Calibri"/>
              </a:rPr>
              <a:t> </a:t>
            </a:r>
            <a:r>
              <a:rPr sz="2400" dirty="0">
                <a:latin typeface="Calibri"/>
                <a:cs typeface="Calibri"/>
              </a:rPr>
              <a:t>a</a:t>
            </a:r>
            <a:r>
              <a:rPr sz="2400" spc="-5" dirty="0">
                <a:latin typeface="Calibri"/>
                <a:cs typeface="Calibri"/>
              </a:rPr>
              <a:t> </a:t>
            </a:r>
            <a:r>
              <a:rPr sz="2400" spc="-35" dirty="0">
                <a:latin typeface="Calibri"/>
                <a:cs typeface="Calibri"/>
              </a:rPr>
              <a:t>collector.</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42</a:t>
            </a:fld>
            <a:endParaRPr spc="-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0939" y="319786"/>
            <a:ext cx="960755" cy="452120"/>
          </a:xfrm>
          <a:prstGeom prst="rect">
            <a:avLst/>
          </a:prstGeom>
        </p:spPr>
        <p:txBody>
          <a:bodyPr vert="horz" wrap="square" lIns="0" tIns="12065" rIns="0" bIns="0" rtlCol="0">
            <a:spAutoFit/>
          </a:bodyPr>
          <a:lstStyle/>
          <a:p>
            <a:pPr marL="12700">
              <a:lnSpc>
                <a:spcPct val="100000"/>
              </a:lnSpc>
              <a:spcBef>
                <a:spcPts val="95"/>
              </a:spcBef>
            </a:pPr>
            <a:r>
              <a:rPr spc="-204" dirty="0">
                <a:latin typeface="Arial"/>
                <a:cs typeface="Arial"/>
              </a:rPr>
              <a:t>Figure</a:t>
            </a:r>
          </a:p>
        </p:txBody>
      </p:sp>
      <p:pic>
        <p:nvPicPr>
          <p:cNvPr id="4" name="object 4"/>
          <p:cNvPicPr/>
          <p:nvPr/>
        </p:nvPicPr>
        <p:blipFill>
          <a:blip r:embed="rId2" cstate="print"/>
          <a:stretch>
            <a:fillRect/>
          </a:stretch>
        </p:blipFill>
        <p:spPr>
          <a:xfrm>
            <a:off x="642912" y="1143025"/>
            <a:ext cx="8072501" cy="5429250"/>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43</a:t>
            </a:fld>
            <a:endParaRPr spc="-5"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9375" y="307593"/>
            <a:ext cx="1518920" cy="452120"/>
          </a:xfrm>
          <a:prstGeom prst="rect">
            <a:avLst/>
          </a:prstGeom>
        </p:spPr>
        <p:txBody>
          <a:bodyPr vert="horz" wrap="square" lIns="0" tIns="12065" rIns="0" bIns="0" rtlCol="0">
            <a:spAutoFit/>
          </a:bodyPr>
          <a:lstStyle/>
          <a:p>
            <a:pPr marL="12700">
              <a:lnSpc>
                <a:spcPct val="100000"/>
              </a:lnSpc>
              <a:spcBef>
                <a:spcPts val="95"/>
              </a:spcBef>
            </a:pPr>
            <a:r>
              <a:rPr spc="-15" dirty="0"/>
              <a:t>Operation</a:t>
            </a:r>
          </a:p>
        </p:txBody>
      </p:sp>
      <p:sp>
        <p:nvSpPr>
          <p:cNvPr id="3" name="object 3"/>
          <p:cNvSpPr txBox="1"/>
          <p:nvPr/>
        </p:nvSpPr>
        <p:spPr>
          <a:xfrm>
            <a:off x="578916" y="1156461"/>
            <a:ext cx="7988934" cy="485457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The</a:t>
            </a:r>
            <a:r>
              <a:rPr sz="2400" dirty="0">
                <a:latin typeface="Calibri"/>
                <a:cs typeface="Calibri"/>
              </a:rPr>
              <a:t> input</a:t>
            </a:r>
            <a:r>
              <a:rPr sz="2400" spc="5"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output</a:t>
            </a:r>
            <a:r>
              <a:rPr sz="2400" dirty="0">
                <a:latin typeface="Calibri"/>
                <a:cs typeface="Calibri"/>
              </a:rPr>
              <a:t> </a:t>
            </a:r>
            <a:r>
              <a:rPr sz="2400" spc="-15" dirty="0">
                <a:latin typeface="Calibri"/>
                <a:cs typeface="Calibri"/>
              </a:rPr>
              <a:t>are</a:t>
            </a:r>
            <a:r>
              <a:rPr sz="2400" spc="-10" dirty="0">
                <a:latin typeface="Calibri"/>
                <a:cs typeface="Calibri"/>
              </a:rPr>
              <a:t> </a:t>
            </a:r>
            <a:r>
              <a:rPr sz="2400" spc="-25" dirty="0">
                <a:latin typeface="Calibri"/>
                <a:cs typeface="Calibri"/>
              </a:rPr>
              <a:t>taken</a:t>
            </a:r>
            <a:r>
              <a:rPr sz="2400" spc="-20" dirty="0">
                <a:latin typeface="Calibri"/>
                <a:cs typeface="Calibri"/>
              </a:rPr>
              <a:t> </a:t>
            </a:r>
            <a:r>
              <a:rPr sz="2400" spc="-15" dirty="0">
                <a:latin typeface="Calibri"/>
                <a:cs typeface="Calibri"/>
              </a:rPr>
              <a:t>from</a:t>
            </a:r>
            <a:r>
              <a:rPr sz="2400" spc="-1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tube</a:t>
            </a:r>
            <a:r>
              <a:rPr sz="2400" dirty="0">
                <a:latin typeface="Calibri"/>
                <a:cs typeface="Calibri"/>
              </a:rPr>
              <a:t> is</a:t>
            </a:r>
            <a:r>
              <a:rPr sz="2400" spc="5" dirty="0">
                <a:latin typeface="Calibri"/>
                <a:cs typeface="Calibri"/>
              </a:rPr>
              <a:t> </a:t>
            </a:r>
            <a:r>
              <a:rPr sz="2400" dirty="0">
                <a:latin typeface="Calibri"/>
                <a:cs typeface="Calibri"/>
              </a:rPr>
              <a:t>via </a:t>
            </a:r>
            <a:r>
              <a:rPr sz="2400" spc="-530" dirty="0">
                <a:latin typeface="Calibri"/>
                <a:cs typeface="Calibri"/>
              </a:rPr>
              <a:t> </a:t>
            </a:r>
            <a:r>
              <a:rPr sz="2400" spc="-10" dirty="0">
                <a:latin typeface="Calibri"/>
                <a:cs typeface="Calibri"/>
              </a:rPr>
              <a:t>resonant</a:t>
            </a:r>
            <a:r>
              <a:rPr sz="2400" spc="-5" dirty="0">
                <a:latin typeface="Calibri"/>
                <a:cs typeface="Calibri"/>
              </a:rPr>
              <a:t> </a:t>
            </a:r>
            <a:r>
              <a:rPr sz="2400" spc="-15" dirty="0">
                <a:latin typeface="Calibri"/>
                <a:cs typeface="Calibri"/>
              </a:rPr>
              <a:t>cavity</a:t>
            </a:r>
            <a:r>
              <a:rPr sz="2400" spc="-10" dirty="0">
                <a:latin typeface="Calibri"/>
                <a:cs typeface="Calibri"/>
              </a:rPr>
              <a:t> </a:t>
            </a:r>
            <a:r>
              <a:rPr sz="2400" dirty="0">
                <a:latin typeface="Calibri"/>
                <a:cs typeface="Calibri"/>
              </a:rPr>
              <a:t>with</a:t>
            </a:r>
            <a:r>
              <a:rPr sz="2400" spc="5"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help</a:t>
            </a:r>
            <a:r>
              <a:rPr sz="240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coupling</a:t>
            </a:r>
            <a:r>
              <a:rPr sz="2400" spc="-5" dirty="0">
                <a:latin typeface="Calibri"/>
                <a:cs typeface="Calibri"/>
              </a:rPr>
              <a:t> </a:t>
            </a:r>
            <a:r>
              <a:rPr sz="2400" spc="-10" dirty="0">
                <a:latin typeface="Calibri"/>
                <a:cs typeface="Calibri"/>
              </a:rPr>
              <a:t>loops.</a:t>
            </a:r>
            <a:r>
              <a:rPr sz="2400" spc="-5" dirty="0">
                <a:latin typeface="Calibri"/>
                <a:cs typeface="Calibri"/>
              </a:rPr>
              <a:t> The</a:t>
            </a:r>
            <a:r>
              <a:rPr sz="2400" dirty="0">
                <a:latin typeface="Calibri"/>
                <a:cs typeface="Calibri"/>
              </a:rPr>
              <a:t> </a:t>
            </a:r>
            <a:r>
              <a:rPr sz="2400" spc="-5" dirty="0">
                <a:latin typeface="Calibri"/>
                <a:cs typeface="Calibri"/>
              </a:rPr>
              <a:t>region </a:t>
            </a:r>
            <a:r>
              <a:rPr sz="2400" dirty="0">
                <a:latin typeface="Calibri"/>
                <a:cs typeface="Calibri"/>
              </a:rPr>
              <a:t> </a:t>
            </a:r>
            <a:r>
              <a:rPr sz="2400" spc="-5" dirty="0">
                <a:latin typeface="Calibri"/>
                <a:cs typeface="Calibri"/>
              </a:rPr>
              <a:t>between buncher </a:t>
            </a:r>
            <a:r>
              <a:rPr sz="2400" spc="-10" dirty="0">
                <a:latin typeface="Calibri"/>
                <a:cs typeface="Calibri"/>
              </a:rPr>
              <a:t>cavity </a:t>
            </a:r>
            <a:r>
              <a:rPr sz="2400" dirty="0">
                <a:latin typeface="Calibri"/>
                <a:cs typeface="Calibri"/>
              </a:rPr>
              <a:t>and </a:t>
            </a:r>
            <a:r>
              <a:rPr sz="2400" spc="-10" dirty="0">
                <a:latin typeface="Calibri"/>
                <a:cs typeface="Calibri"/>
              </a:rPr>
              <a:t>catcher cavity </a:t>
            </a:r>
            <a:r>
              <a:rPr sz="2400" dirty="0">
                <a:latin typeface="Calibri"/>
                <a:cs typeface="Calibri"/>
              </a:rPr>
              <a:t>is </a:t>
            </a:r>
            <a:r>
              <a:rPr sz="2400" spc="-5" dirty="0">
                <a:latin typeface="Calibri"/>
                <a:cs typeface="Calibri"/>
              </a:rPr>
              <a:t>called drift space. </a:t>
            </a:r>
            <a:r>
              <a:rPr sz="2400" dirty="0">
                <a:latin typeface="Calibri"/>
                <a:cs typeface="Calibri"/>
              </a:rPr>
              <a:t> </a:t>
            </a:r>
            <a:r>
              <a:rPr sz="2400" spc="-5" dirty="0">
                <a:latin typeface="Calibri"/>
                <a:cs typeface="Calibri"/>
              </a:rPr>
              <a:t>The</a:t>
            </a:r>
            <a:r>
              <a:rPr sz="2400" dirty="0">
                <a:latin typeface="Calibri"/>
                <a:cs typeface="Calibri"/>
              </a:rPr>
              <a:t> </a:t>
            </a:r>
            <a:r>
              <a:rPr sz="2400" spc="-15" dirty="0">
                <a:latin typeface="Calibri"/>
                <a:cs typeface="Calibri"/>
              </a:rPr>
              <a:t>first</a:t>
            </a:r>
            <a:r>
              <a:rPr sz="2400" spc="-10" dirty="0">
                <a:latin typeface="Calibri"/>
                <a:cs typeface="Calibri"/>
              </a:rPr>
              <a:t> </a:t>
            </a:r>
            <a:r>
              <a:rPr sz="2400" spc="-5" dirty="0">
                <a:latin typeface="Calibri"/>
                <a:cs typeface="Calibri"/>
              </a:rPr>
              <a:t>electrode</a:t>
            </a:r>
            <a:r>
              <a:rPr sz="2400" dirty="0">
                <a:latin typeface="Calibri"/>
                <a:cs typeface="Calibri"/>
              </a:rPr>
              <a:t> </a:t>
            </a:r>
            <a:r>
              <a:rPr sz="2400" spc="-10" dirty="0">
                <a:latin typeface="Calibri"/>
                <a:cs typeface="Calibri"/>
              </a:rPr>
              <a:t>(focussing</a:t>
            </a:r>
            <a:r>
              <a:rPr sz="2400" spc="-5" dirty="0">
                <a:latin typeface="Calibri"/>
                <a:cs typeface="Calibri"/>
              </a:rPr>
              <a:t> grid)</a:t>
            </a:r>
            <a:r>
              <a:rPr sz="2400" dirty="0">
                <a:latin typeface="Calibri"/>
                <a:cs typeface="Calibri"/>
              </a:rPr>
              <a:t> </a:t>
            </a:r>
            <a:r>
              <a:rPr sz="2400" spc="-15" dirty="0">
                <a:latin typeface="Calibri"/>
                <a:cs typeface="Calibri"/>
              </a:rPr>
              <a:t>controls</a:t>
            </a:r>
            <a:r>
              <a:rPr sz="2400" spc="-10" dirty="0">
                <a:latin typeface="Calibri"/>
                <a:cs typeface="Calibri"/>
              </a:rPr>
              <a:t> the</a:t>
            </a:r>
            <a:r>
              <a:rPr sz="2400" spc="-5" dirty="0">
                <a:latin typeface="Calibri"/>
                <a:cs typeface="Calibri"/>
              </a:rPr>
              <a:t> number</a:t>
            </a:r>
            <a:r>
              <a:rPr sz="2400" dirty="0">
                <a:latin typeface="Calibri"/>
                <a:cs typeface="Calibri"/>
              </a:rPr>
              <a:t> </a:t>
            </a:r>
            <a:r>
              <a:rPr sz="2400" spc="-10" dirty="0">
                <a:latin typeface="Calibri"/>
                <a:cs typeface="Calibri"/>
              </a:rPr>
              <a:t>of </a:t>
            </a:r>
            <a:r>
              <a:rPr sz="2400" spc="-5" dirty="0">
                <a:latin typeface="Calibri"/>
                <a:cs typeface="Calibri"/>
              </a:rPr>
              <a:t> </a:t>
            </a:r>
            <a:r>
              <a:rPr sz="2400" spc="-10" dirty="0">
                <a:latin typeface="Calibri"/>
                <a:cs typeface="Calibri"/>
              </a:rPr>
              <a:t>electrons </a:t>
            </a:r>
            <a:r>
              <a:rPr sz="2400" dirty="0">
                <a:latin typeface="Calibri"/>
                <a:cs typeface="Calibri"/>
              </a:rPr>
              <a:t>in the </a:t>
            </a:r>
            <a:r>
              <a:rPr sz="2400" spc="-10" dirty="0">
                <a:latin typeface="Calibri"/>
                <a:cs typeface="Calibri"/>
              </a:rPr>
              <a:t>electron </a:t>
            </a:r>
            <a:r>
              <a:rPr sz="2400" spc="-5" dirty="0">
                <a:latin typeface="Calibri"/>
                <a:cs typeface="Calibri"/>
              </a:rPr>
              <a:t>beam </a:t>
            </a:r>
            <a:r>
              <a:rPr sz="2400" dirty="0">
                <a:latin typeface="Calibri"/>
                <a:cs typeface="Calibri"/>
              </a:rPr>
              <a:t>and </a:t>
            </a:r>
            <a:r>
              <a:rPr sz="2400" spc="-5" dirty="0">
                <a:latin typeface="Calibri"/>
                <a:cs typeface="Calibri"/>
              </a:rPr>
              <a:t>serves </a:t>
            </a:r>
            <a:r>
              <a:rPr sz="2400" spc="-15" dirty="0">
                <a:latin typeface="Calibri"/>
                <a:cs typeface="Calibri"/>
              </a:rPr>
              <a:t>to focus </a:t>
            </a:r>
            <a:r>
              <a:rPr sz="2400" dirty="0">
                <a:latin typeface="Calibri"/>
                <a:cs typeface="Calibri"/>
              </a:rPr>
              <a:t>the </a:t>
            </a:r>
            <a:r>
              <a:rPr sz="2400" spc="-5" dirty="0">
                <a:latin typeface="Calibri"/>
                <a:cs typeface="Calibri"/>
              </a:rPr>
              <a:t>beam. </a:t>
            </a:r>
            <a:r>
              <a:rPr sz="240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velocity</a:t>
            </a:r>
            <a:r>
              <a:rPr sz="240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electrons</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beam</a:t>
            </a:r>
            <a:r>
              <a:rPr sz="2400" dirty="0">
                <a:latin typeface="Calibri"/>
                <a:cs typeface="Calibri"/>
              </a:rPr>
              <a:t> is</a:t>
            </a:r>
            <a:r>
              <a:rPr sz="2400" spc="5" dirty="0">
                <a:latin typeface="Calibri"/>
                <a:cs typeface="Calibri"/>
              </a:rPr>
              <a:t> </a:t>
            </a:r>
            <a:r>
              <a:rPr sz="2400" spc="-5" dirty="0">
                <a:latin typeface="Calibri"/>
                <a:cs typeface="Calibri"/>
              </a:rPr>
              <a:t>determined</a:t>
            </a:r>
            <a:r>
              <a:rPr sz="2400" spc="530" dirty="0">
                <a:latin typeface="Calibri"/>
                <a:cs typeface="Calibri"/>
              </a:rPr>
              <a:t> </a:t>
            </a:r>
            <a:r>
              <a:rPr sz="2400" spc="-10" dirty="0">
                <a:latin typeface="Calibri"/>
                <a:cs typeface="Calibri"/>
              </a:rPr>
              <a:t>by</a:t>
            </a:r>
            <a:r>
              <a:rPr sz="2400" spc="525" dirty="0">
                <a:latin typeface="Calibri"/>
                <a:cs typeface="Calibri"/>
              </a:rPr>
              <a:t> </a:t>
            </a:r>
            <a:r>
              <a:rPr sz="2400" dirty="0">
                <a:latin typeface="Calibri"/>
                <a:cs typeface="Calibri"/>
              </a:rPr>
              <a:t>the </a:t>
            </a:r>
            <a:r>
              <a:rPr sz="2400" spc="5" dirty="0">
                <a:latin typeface="Calibri"/>
                <a:cs typeface="Calibri"/>
              </a:rPr>
              <a:t> </a:t>
            </a:r>
            <a:r>
              <a:rPr sz="2400" spc="-5" dirty="0">
                <a:latin typeface="Calibri"/>
                <a:cs typeface="Calibri"/>
              </a:rPr>
              <a:t>beam </a:t>
            </a:r>
            <a:r>
              <a:rPr sz="2400" spc="-10" dirty="0">
                <a:latin typeface="Calibri"/>
                <a:cs typeface="Calibri"/>
              </a:rPr>
              <a:t>accelerating potential. </a:t>
            </a:r>
            <a:r>
              <a:rPr sz="2400" spc="-5" dirty="0">
                <a:latin typeface="Calibri"/>
                <a:cs typeface="Calibri"/>
              </a:rPr>
              <a:t>On </a:t>
            </a:r>
            <a:r>
              <a:rPr sz="2400" spc="-10" dirty="0">
                <a:latin typeface="Calibri"/>
                <a:cs typeface="Calibri"/>
              </a:rPr>
              <a:t>leaving </a:t>
            </a:r>
            <a:r>
              <a:rPr sz="2400" dirty="0">
                <a:latin typeface="Calibri"/>
                <a:cs typeface="Calibri"/>
              </a:rPr>
              <a:t>the </a:t>
            </a:r>
            <a:r>
              <a:rPr sz="2400" spc="-10" dirty="0">
                <a:latin typeface="Calibri"/>
                <a:cs typeface="Calibri"/>
              </a:rPr>
              <a:t>region </a:t>
            </a:r>
            <a:r>
              <a:rPr sz="2400" spc="-5" dirty="0">
                <a:latin typeface="Calibri"/>
                <a:cs typeface="Calibri"/>
              </a:rPr>
              <a:t>of </a:t>
            </a:r>
            <a:r>
              <a:rPr sz="2400" spc="-10" dirty="0">
                <a:latin typeface="Calibri"/>
                <a:cs typeface="Calibri"/>
              </a:rPr>
              <a:t>focussing </a:t>
            </a:r>
            <a:r>
              <a:rPr sz="2400" spc="-5" dirty="0">
                <a:latin typeface="Calibri"/>
                <a:cs typeface="Calibri"/>
              </a:rPr>
              <a:t> </a:t>
            </a:r>
            <a:r>
              <a:rPr sz="2400" dirty="0">
                <a:latin typeface="Calibri"/>
                <a:cs typeface="Calibri"/>
              </a:rPr>
              <a:t>grid, </a:t>
            </a:r>
            <a:r>
              <a:rPr sz="2400" spc="-5" dirty="0">
                <a:latin typeface="Calibri"/>
                <a:cs typeface="Calibri"/>
              </a:rPr>
              <a:t>the </a:t>
            </a:r>
            <a:r>
              <a:rPr sz="2400" spc="-10" dirty="0">
                <a:latin typeface="Calibri"/>
                <a:cs typeface="Calibri"/>
              </a:rPr>
              <a:t>electrons passes through </a:t>
            </a:r>
            <a:r>
              <a:rPr sz="2400" spc="-5" dirty="0">
                <a:latin typeface="Calibri"/>
                <a:cs typeface="Calibri"/>
              </a:rPr>
              <a:t>the </a:t>
            </a:r>
            <a:r>
              <a:rPr sz="2400" dirty="0">
                <a:latin typeface="Calibri"/>
                <a:cs typeface="Calibri"/>
              </a:rPr>
              <a:t>grids </a:t>
            </a:r>
            <a:r>
              <a:rPr sz="2400" spc="-5" dirty="0">
                <a:latin typeface="Calibri"/>
                <a:cs typeface="Calibri"/>
              </a:rPr>
              <a:t>of buncher </a:t>
            </a:r>
            <a:r>
              <a:rPr sz="2400" spc="-35" dirty="0">
                <a:latin typeface="Calibri"/>
                <a:cs typeface="Calibri"/>
              </a:rPr>
              <a:t>cavity. </a:t>
            </a:r>
            <a:r>
              <a:rPr sz="2400" spc="-30" dirty="0">
                <a:latin typeface="Calibri"/>
                <a:cs typeface="Calibri"/>
              </a:rPr>
              <a:t> </a:t>
            </a:r>
            <a:r>
              <a:rPr sz="2400" spc="-5" dirty="0">
                <a:latin typeface="Calibri"/>
                <a:cs typeface="Calibri"/>
              </a:rPr>
              <a:t>The</a:t>
            </a:r>
            <a:r>
              <a:rPr sz="2400" spc="-10" dirty="0">
                <a:latin typeface="Calibri"/>
                <a:cs typeface="Calibri"/>
              </a:rPr>
              <a:t> </a:t>
            </a:r>
            <a:r>
              <a:rPr sz="2400" spc="-5" dirty="0">
                <a:latin typeface="Calibri"/>
                <a:cs typeface="Calibri"/>
              </a:rPr>
              <a:t>space</a:t>
            </a:r>
            <a:r>
              <a:rPr sz="2400" spc="-10" dirty="0">
                <a:latin typeface="Calibri"/>
                <a:cs typeface="Calibri"/>
              </a:rPr>
              <a:t> </a:t>
            </a:r>
            <a:r>
              <a:rPr sz="2400" spc="-5" dirty="0">
                <a:latin typeface="Calibri"/>
                <a:cs typeface="Calibri"/>
              </a:rPr>
              <a:t>between</a:t>
            </a:r>
            <a:r>
              <a:rPr sz="2400" dirty="0">
                <a:latin typeface="Calibri"/>
                <a:cs typeface="Calibri"/>
              </a:rPr>
              <a:t> the</a:t>
            </a:r>
            <a:r>
              <a:rPr sz="2400" spc="-5" dirty="0">
                <a:latin typeface="Calibri"/>
                <a:cs typeface="Calibri"/>
              </a:rPr>
              <a:t> </a:t>
            </a:r>
            <a:r>
              <a:rPr sz="2400" dirty="0">
                <a:latin typeface="Calibri"/>
                <a:cs typeface="Calibri"/>
              </a:rPr>
              <a:t>grids</a:t>
            </a:r>
            <a:r>
              <a:rPr sz="2400" spc="-20" dirty="0">
                <a:latin typeface="Calibri"/>
                <a:cs typeface="Calibri"/>
              </a:rPr>
              <a:t> </a:t>
            </a:r>
            <a:r>
              <a:rPr sz="2400" dirty="0">
                <a:latin typeface="Calibri"/>
                <a:cs typeface="Calibri"/>
              </a:rPr>
              <a:t>is</a:t>
            </a:r>
            <a:r>
              <a:rPr sz="2400" spc="-15" dirty="0">
                <a:latin typeface="Calibri"/>
                <a:cs typeface="Calibri"/>
              </a:rPr>
              <a:t> </a:t>
            </a:r>
            <a:r>
              <a:rPr sz="2400" spc="-20" dirty="0">
                <a:latin typeface="Calibri"/>
                <a:cs typeface="Calibri"/>
              </a:rPr>
              <a:t>referred</a:t>
            </a:r>
            <a:r>
              <a:rPr sz="2400" spc="15" dirty="0">
                <a:latin typeface="Calibri"/>
                <a:cs typeface="Calibri"/>
              </a:rPr>
              <a:t> </a:t>
            </a:r>
            <a:r>
              <a:rPr sz="2400" spc="-15" dirty="0">
                <a:latin typeface="Calibri"/>
                <a:cs typeface="Calibri"/>
              </a:rPr>
              <a:t>to</a:t>
            </a:r>
            <a:r>
              <a:rPr sz="2400" spc="-30" dirty="0">
                <a:latin typeface="Calibri"/>
                <a:cs typeface="Calibri"/>
              </a:rPr>
              <a:t> </a:t>
            </a:r>
            <a:r>
              <a:rPr sz="2400" dirty="0">
                <a:latin typeface="Calibri"/>
                <a:cs typeface="Calibri"/>
              </a:rPr>
              <a:t>as</a:t>
            </a:r>
            <a:r>
              <a:rPr sz="2400" spc="-15" dirty="0">
                <a:latin typeface="Calibri"/>
                <a:cs typeface="Calibri"/>
              </a:rPr>
              <a:t> </a:t>
            </a:r>
            <a:r>
              <a:rPr sz="2400" spc="-10" dirty="0">
                <a:latin typeface="Calibri"/>
                <a:cs typeface="Calibri"/>
              </a:rPr>
              <a:t>interaction</a:t>
            </a:r>
            <a:r>
              <a:rPr sz="2400" spc="-20" dirty="0">
                <a:latin typeface="Calibri"/>
                <a:cs typeface="Calibri"/>
              </a:rPr>
              <a:t> </a:t>
            </a:r>
            <a:r>
              <a:rPr sz="2400" spc="-5" dirty="0">
                <a:latin typeface="Calibri"/>
                <a:cs typeface="Calibri"/>
              </a:rPr>
              <a:t>space.</a:t>
            </a:r>
            <a:endParaRPr sz="2400">
              <a:latin typeface="Calibri"/>
              <a:cs typeface="Calibri"/>
            </a:endParaRPr>
          </a:p>
          <a:p>
            <a:pPr marL="12700" marR="6350" indent="913765" algn="just">
              <a:lnSpc>
                <a:spcPct val="100000"/>
              </a:lnSpc>
              <a:spcBef>
                <a:spcPts val="580"/>
              </a:spcBef>
            </a:pPr>
            <a:r>
              <a:rPr sz="2400" dirty="0">
                <a:latin typeface="Calibri"/>
                <a:cs typeface="Calibri"/>
              </a:rPr>
              <a:t>When</a:t>
            </a:r>
            <a:r>
              <a:rPr sz="2400" spc="5" dirty="0">
                <a:latin typeface="Calibri"/>
                <a:cs typeface="Calibri"/>
              </a:rPr>
              <a:t> </a:t>
            </a:r>
            <a:r>
              <a:rPr sz="2400" spc="-5" dirty="0">
                <a:latin typeface="Calibri"/>
                <a:cs typeface="Calibri"/>
              </a:rPr>
              <a:t>electrons</a:t>
            </a:r>
            <a:r>
              <a:rPr sz="2400" dirty="0">
                <a:latin typeface="Calibri"/>
                <a:cs typeface="Calibri"/>
              </a:rPr>
              <a:t> </a:t>
            </a:r>
            <a:r>
              <a:rPr sz="2400" spc="-20" dirty="0">
                <a:latin typeface="Calibri"/>
                <a:cs typeface="Calibri"/>
              </a:rPr>
              <a:t>travel</a:t>
            </a:r>
            <a:r>
              <a:rPr sz="2400" spc="-15" dirty="0">
                <a:latin typeface="Calibri"/>
                <a:cs typeface="Calibri"/>
              </a:rPr>
              <a:t> </a:t>
            </a:r>
            <a:r>
              <a:rPr sz="2400" spc="-10" dirty="0">
                <a:latin typeface="Calibri"/>
                <a:cs typeface="Calibri"/>
              </a:rPr>
              <a:t>through</a:t>
            </a:r>
            <a:r>
              <a:rPr sz="2400" spc="-5" dirty="0">
                <a:latin typeface="Calibri"/>
                <a:cs typeface="Calibri"/>
              </a:rPr>
              <a:t> </a:t>
            </a:r>
            <a:r>
              <a:rPr sz="2400" dirty="0">
                <a:latin typeface="Calibri"/>
                <a:cs typeface="Calibri"/>
              </a:rPr>
              <a:t>this</a:t>
            </a:r>
            <a:r>
              <a:rPr sz="2400" spc="5" dirty="0">
                <a:latin typeface="Calibri"/>
                <a:cs typeface="Calibri"/>
              </a:rPr>
              <a:t> </a:t>
            </a:r>
            <a:r>
              <a:rPr sz="2400" spc="-5" dirty="0">
                <a:latin typeface="Calibri"/>
                <a:cs typeface="Calibri"/>
              </a:rPr>
              <a:t>space,</a:t>
            </a:r>
            <a:r>
              <a:rPr sz="2400" dirty="0">
                <a:latin typeface="Calibri"/>
                <a:cs typeface="Calibri"/>
              </a:rPr>
              <a:t> </a:t>
            </a:r>
            <a:r>
              <a:rPr sz="2400" spc="-5" dirty="0">
                <a:latin typeface="Calibri"/>
                <a:cs typeface="Calibri"/>
              </a:rPr>
              <a:t>they</a:t>
            </a:r>
            <a:r>
              <a:rPr sz="2400" dirty="0">
                <a:latin typeface="Calibri"/>
                <a:cs typeface="Calibri"/>
              </a:rPr>
              <a:t> </a:t>
            </a:r>
            <a:r>
              <a:rPr sz="2400" spc="-15" dirty="0">
                <a:latin typeface="Calibri"/>
                <a:cs typeface="Calibri"/>
              </a:rPr>
              <a:t>are </a:t>
            </a:r>
            <a:r>
              <a:rPr sz="2400" spc="-10" dirty="0">
                <a:latin typeface="Calibri"/>
                <a:cs typeface="Calibri"/>
              </a:rPr>
              <a:t> </a:t>
            </a:r>
            <a:r>
              <a:rPr sz="2400" spc="-5" dirty="0">
                <a:latin typeface="Calibri"/>
                <a:cs typeface="Calibri"/>
              </a:rPr>
              <a:t>subjected</a:t>
            </a:r>
            <a:r>
              <a:rPr sz="2400" dirty="0">
                <a:latin typeface="Calibri"/>
                <a:cs typeface="Calibri"/>
              </a:rPr>
              <a:t> </a:t>
            </a:r>
            <a:r>
              <a:rPr sz="2400" spc="-20" dirty="0">
                <a:latin typeface="Calibri"/>
                <a:cs typeface="Calibri"/>
              </a:rPr>
              <a:t>to</a:t>
            </a:r>
            <a:r>
              <a:rPr sz="2400" spc="-15" dirty="0">
                <a:latin typeface="Calibri"/>
                <a:cs typeface="Calibri"/>
              </a:rPr>
              <a:t> </a:t>
            </a:r>
            <a:r>
              <a:rPr sz="2400" dirty="0">
                <a:latin typeface="Calibri"/>
                <a:cs typeface="Calibri"/>
              </a:rPr>
              <a:t>RF</a:t>
            </a:r>
            <a:r>
              <a:rPr sz="2400" spc="5" dirty="0">
                <a:latin typeface="Calibri"/>
                <a:cs typeface="Calibri"/>
              </a:rPr>
              <a:t> </a:t>
            </a:r>
            <a:r>
              <a:rPr sz="2400" spc="-10" dirty="0">
                <a:latin typeface="Calibri"/>
                <a:cs typeface="Calibri"/>
              </a:rPr>
              <a:t>potential</a:t>
            </a:r>
            <a:r>
              <a:rPr sz="2400" spc="-5" dirty="0">
                <a:latin typeface="Calibri"/>
                <a:cs typeface="Calibri"/>
              </a:rPr>
              <a:t> </a:t>
            </a:r>
            <a:r>
              <a:rPr sz="2400" spc="-20" dirty="0">
                <a:latin typeface="Calibri"/>
                <a:cs typeface="Calibri"/>
              </a:rPr>
              <a:t>at</a:t>
            </a:r>
            <a:r>
              <a:rPr sz="2400" spc="-15" dirty="0">
                <a:latin typeface="Calibri"/>
                <a:cs typeface="Calibri"/>
              </a:rPr>
              <a:t> </a:t>
            </a:r>
            <a:r>
              <a:rPr sz="2400" dirty="0">
                <a:latin typeface="Calibri"/>
                <a:cs typeface="Calibri"/>
              </a:rPr>
              <a:t>a</a:t>
            </a:r>
            <a:r>
              <a:rPr sz="2400" spc="5" dirty="0">
                <a:latin typeface="Calibri"/>
                <a:cs typeface="Calibri"/>
              </a:rPr>
              <a:t> </a:t>
            </a:r>
            <a:r>
              <a:rPr sz="2400" spc="-5" dirty="0">
                <a:latin typeface="Calibri"/>
                <a:cs typeface="Calibri"/>
              </a:rPr>
              <a:t>frequency</a:t>
            </a:r>
            <a:r>
              <a:rPr sz="2400" dirty="0">
                <a:latin typeface="Calibri"/>
                <a:cs typeface="Calibri"/>
              </a:rPr>
              <a:t> </a:t>
            </a:r>
            <a:r>
              <a:rPr sz="2400" spc="-5" dirty="0">
                <a:latin typeface="Calibri"/>
                <a:cs typeface="Calibri"/>
              </a:rPr>
              <a:t>determined</a:t>
            </a:r>
            <a:r>
              <a:rPr sz="2400"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the </a:t>
            </a:r>
            <a:r>
              <a:rPr sz="2400" spc="-530" dirty="0">
                <a:latin typeface="Calibri"/>
                <a:cs typeface="Calibri"/>
              </a:rPr>
              <a:t> </a:t>
            </a:r>
            <a:r>
              <a:rPr sz="2400" spc="-10" dirty="0">
                <a:latin typeface="Calibri"/>
                <a:cs typeface="Calibri"/>
              </a:rPr>
              <a:t>cavity</a:t>
            </a:r>
            <a:r>
              <a:rPr sz="2400" spc="-5" dirty="0">
                <a:latin typeface="Calibri"/>
                <a:cs typeface="Calibri"/>
              </a:rPr>
              <a:t> </a:t>
            </a:r>
            <a:r>
              <a:rPr sz="2400" spc="-10" dirty="0">
                <a:latin typeface="Calibri"/>
                <a:cs typeface="Calibri"/>
              </a:rPr>
              <a:t>resonant</a:t>
            </a:r>
            <a:r>
              <a:rPr sz="2400" spc="-5" dirty="0">
                <a:latin typeface="Calibri"/>
                <a:cs typeface="Calibri"/>
              </a:rPr>
              <a:t> frequency</a:t>
            </a:r>
            <a:r>
              <a:rPr sz="2400" dirty="0">
                <a:latin typeface="Calibri"/>
                <a:cs typeface="Calibri"/>
              </a:rPr>
              <a:t> which</a:t>
            </a:r>
            <a:r>
              <a:rPr sz="2400" spc="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nothing</a:t>
            </a:r>
            <a:r>
              <a:rPr sz="2400" dirty="0">
                <a:latin typeface="Calibri"/>
                <a:cs typeface="Calibri"/>
              </a:rPr>
              <a:t> </a:t>
            </a:r>
            <a:r>
              <a:rPr sz="2400" spc="-5" dirty="0">
                <a:latin typeface="Calibri"/>
                <a:cs typeface="Calibri"/>
              </a:rPr>
              <a:t>but</a:t>
            </a:r>
            <a:r>
              <a:rPr sz="2400" dirty="0">
                <a:latin typeface="Calibri"/>
                <a:cs typeface="Calibri"/>
              </a:rPr>
              <a:t> the</a:t>
            </a:r>
            <a:r>
              <a:rPr sz="2400" spc="5" dirty="0">
                <a:latin typeface="Calibri"/>
                <a:cs typeface="Calibri"/>
              </a:rPr>
              <a:t> </a:t>
            </a:r>
            <a:r>
              <a:rPr sz="2400" dirty="0">
                <a:latin typeface="Calibri"/>
                <a:cs typeface="Calibri"/>
              </a:rPr>
              <a:t>input </a:t>
            </a:r>
            <a:r>
              <a:rPr sz="2400" spc="5" dirty="0">
                <a:latin typeface="Calibri"/>
                <a:cs typeface="Calibri"/>
              </a:rPr>
              <a:t> </a:t>
            </a:r>
            <a:r>
              <a:rPr sz="2400" spc="-20" dirty="0">
                <a:latin typeface="Calibri"/>
                <a:cs typeface="Calibri"/>
              </a:rPr>
              <a:t>frequency.</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44</a:t>
            </a:fld>
            <a:endParaRPr spc="-5"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615" y="307593"/>
            <a:ext cx="1518920" cy="452120"/>
          </a:xfrm>
          <a:prstGeom prst="rect">
            <a:avLst/>
          </a:prstGeom>
        </p:spPr>
        <p:txBody>
          <a:bodyPr vert="horz" wrap="square" lIns="0" tIns="12065" rIns="0" bIns="0" rtlCol="0">
            <a:spAutoFit/>
          </a:bodyPr>
          <a:lstStyle/>
          <a:p>
            <a:pPr marL="12700">
              <a:lnSpc>
                <a:spcPct val="100000"/>
              </a:lnSpc>
              <a:spcBef>
                <a:spcPts val="95"/>
              </a:spcBef>
            </a:pPr>
            <a:r>
              <a:rPr spc="-15" dirty="0"/>
              <a:t>Operation</a:t>
            </a:r>
          </a:p>
        </p:txBody>
      </p:sp>
      <p:sp>
        <p:nvSpPr>
          <p:cNvPr id="3" name="object 3"/>
          <p:cNvSpPr txBox="1"/>
          <p:nvPr/>
        </p:nvSpPr>
        <p:spPr>
          <a:xfrm>
            <a:off x="578916" y="1534414"/>
            <a:ext cx="7988934" cy="185483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The </a:t>
            </a:r>
            <a:r>
              <a:rPr sz="2400" dirty="0">
                <a:latin typeface="Calibri"/>
                <a:cs typeface="Calibri"/>
              </a:rPr>
              <a:t>amplitude </a:t>
            </a:r>
            <a:r>
              <a:rPr sz="2400" spc="-5" dirty="0">
                <a:latin typeface="Calibri"/>
                <a:cs typeface="Calibri"/>
              </a:rPr>
              <a:t>of </a:t>
            </a:r>
            <a:r>
              <a:rPr sz="2400" dirty="0">
                <a:latin typeface="Calibri"/>
                <a:cs typeface="Calibri"/>
              </a:rPr>
              <a:t>this </a:t>
            </a:r>
            <a:r>
              <a:rPr sz="2400" spc="-5" dirty="0">
                <a:latin typeface="Calibri"/>
                <a:cs typeface="Calibri"/>
              </a:rPr>
              <a:t>RF </a:t>
            </a:r>
            <a:r>
              <a:rPr sz="2400" spc="-10" dirty="0">
                <a:latin typeface="Calibri"/>
                <a:cs typeface="Calibri"/>
              </a:rPr>
              <a:t>potential </a:t>
            </a:r>
            <a:r>
              <a:rPr sz="2400" spc="-5" dirty="0">
                <a:latin typeface="Calibri"/>
                <a:cs typeface="Calibri"/>
              </a:rPr>
              <a:t>between the </a:t>
            </a:r>
            <a:r>
              <a:rPr sz="2400" dirty="0">
                <a:latin typeface="Calibri"/>
                <a:cs typeface="Calibri"/>
              </a:rPr>
              <a:t>grids is </a:t>
            </a:r>
            <a:r>
              <a:rPr sz="2400" spc="5" dirty="0">
                <a:latin typeface="Calibri"/>
                <a:cs typeface="Calibri"/>
              </a:rPr>
              <a:t> </a:t>
            </a:r>
            <a:r>
              <a:rPr sz="2400" spc="-5" dirty="0">
                <a:latin typeface="Calibri"/>
                <a:cs typeface="Calibri"/>
              </a:rPr>
              <a:t>determined </a:t>
            </a:r>
            <a:r>
              <a:rPr sz="2400" spc="-10" dirty="0">
                <a:latin typeface="Calibri"/>
                <a:cs typeface="Calibri"/>
              </a:rPr>
              <a:t>by </a:t>
            </a:r>
            <a:r>
              <a:rPr sz="2400" dirty="0">
                <a:latin typeface="Calibri"/>
                <a:cs typeface="Calibri"/>
              </a:rPr>
              <a:t>the </a:t>
            </a:r>
            <a:r>
              <a:rPr sz="2400" spc="-10" dirty="0">
                <a:latin typeface="Calibri"/>
                <a:cs typeface="Calibri"/>
              </a:rPr>
              <a:t>amplitude </a:t>
            </a:r>
            <a:r>
              <a:rPr sz="2400" spc="-5" dirty="0">
                <a:latin typeface="Calibri"/>
                <a:cs typeface="Calibri"/>
              </a:rPr>
              <a:t>of </a:t>
            </a:r>
            <a:r>
              <a:rPr sz="2400" dirty="0">
                <a:latin typeface="Calibri"/>
                <a:cs typeface="Calibri"/>
              </a:rPr>
              <a:t>the input </a:t>
            </a:r>
            <a:r>
              <a:rPr sz="2400" spc="-10" dirty="0">
                <a:latin typeface="Calibri"/>
                <a:cs typeface="Calibri"/>
              </a:rPr>
              <a:t>signal </a:t>
            </a:r>
            <a:r>
              <a:rPr sz="2400" dirty="0">
                <a:latin typeface="Calibri"/>
                <a:cs typeface="Calibri"/>
              </a:rPr>
              <a:t>in </a:t>
            </a:r>
            <a:r>
              <a:rPr sz="2400" spc="-5" dirty="0">
                <a:latin typeface="Calibri"/>
                <a:cs typeface="Calibri"/>
              </a:rPr>
              <a:t>case of </a:t>
            </a:r>
            <a:r>
              <a:rPr sz="2400" dirty="0">
                <a:latin typeface="Calibri"/>
                <a:cs typeface="Calibri"/>
              </a:rPr>
              <a:t>an </a:t>
            </a:r>
            <a:r>
              <a:rPr sz="2400" spc="5" dirty="0">
                <a:latin typeface="Calibri"/>
                <a:cs typeface="Calibri"/>
              </a:rPr>
              <a:t> </a:t>
            </a:r>
            <a:r>
              <a:rPr sz="2400" dirty="0">
                <a:latin typeface="Calibri"/>
                <a:cs typeface="Calibri"/>
              </a:rPr>
              <a:t>amplifier</a:t>
            </a:r>
            <a:r>
              <a:rPr sz="2400" spc="5" dirty="0">
                <a:latin typeface="Calibri"/>
                <a:cs typeface="Calibri"/>
              </a:rPr>
              <a:t> </a:t>
            </a:r>
            <a:r>
              <a:rPr sz="2400" spc="-5" dirty="0">
                <a:latin typeface="Calibri"/>
                <a:cs typeface="Calibri"/>
              </a:rPr>
              <a:t>or</a:t>
            </a:r>
            <a:r>
              <a:rPr sz="2400"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amplitude</a:t>
            </a:r>
            <a:r>
              <a:rPr sz="240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feedback</a:t>
            </a:r>
            <a:r>
              <a:rPr sz="2400" spc="-5" dirty="0">
                <a:latin typeface="Calibri"/>
                <a:cs typeface="Calibri"/>
              </a:rPr>
              <a:t> signal</a:t>
            </a:r>
            <a:r>
              <a:rPr sz="2400" dirty="0">
                <a:latin typeface="Calibri"/>
                <a:cs typeface="Calibri"/>
              </a:rPr>
              <a:t> </a:t>
            </a:r>
            <a:r>
              <a:rPr sz="2400" spc="-15" dirty="0">
                <a:latin typeface="Calibri"/>
                <a:cs typeface="Calibri"/>
              </a:rPr>
              <a:t>from</a:t>
            </a:r>
            <a:r>
              <a:rPr sz="2400" spc="509"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second </a:t>
            </a:r>
            <a:r>
              <a:rPr sz="2400" spc="-15" dirty="0">
                <a:latin typeface="Calibri"/>
                <a:cs typeface="Calibri"/>
              </a:rPr>
              <a:t>cavity </a:t>
            </a:r>
            <a:r>
              <a:rPr sz="2400" dirty="0">
                <a:latin typeface="Calibri"/>
                <a:cs typeface="Calibri"/>
              </a:rPr>
              <a:t>if </a:t>
            </a:r>
            <a:r>
              <a:rPr sz="2400" spc="-5" dirty="0">
                <a:latin typeface="Calibri"/>
                <a:cs typeface="Calibri"/>
              </a:rPr>
              <a:t>used </a:t>
            </a:r>
            <a:r>
              <a:rPr sz="2400" dirty="0">
                <a:latin typeface="Calibri"/>
                <a:cs typeface="Calibri"/>
              </a:rPr>
              <a:t>as an </a:t>
            </a:r>
            <a:r>
              <a:rPr sz="2400" spc="-30" dirty="0">
                <a:latin typeface="Calibri"/>
                <a:cs typeface="Calibri"/>
              </a:rPr>
              <a:t>oscillator. </a:t>
            </a:r>
            <a:r>
              <a:rPr sz="2400" spc="-5" dirty="0">
                <a:latin typeface="Calibri"/>
                <a:cs typeface="Calibri"/>
              </a:rPr>
              <a:t>The </a:t>
            </a:r>
            <a:r>
              <a:rPr sz="2400" spc="-10" dirty="0">
                <a:latin typeface="Calibri"/>
                <a:cs typeface="Calibri"/>
              </a:rPr>
              <a:t>working </a:t>
            </a:r>
            <a:r>
              <a:rPr sz="2400" spc="-5" dirty="0">
                <a:latin typeface="Calibri"/>
                <a:cs typeface="Calibri"/>
              </a:rPr>
              <a:t>of </a:t>
            </a:r>
            <a:r>
              <a:rPr sz="2400" spc="-10" dirty="0">
                <a:latin typeface="Calibri"/>
                <a:cs typeface="Calibri"/>
              </a:rPr>
              <a:t>two </a:t>
            </a:r>
            <a:r>
              <a:rPr sz="2400" spc="-15" dirty="0">
                <a:latin typeface="Calibri"/>
                <a:cs typeface="Calibri"/>
              </a:rPr>
              <a:t>cavity </a:t>
            </a:r>
            <a:r>
              <a:rPr sz="2400" spc="-10" dirty="0">
                <a:latin typeface="Calibri"/>
                <a:cs typeface="Calibri"/>
              </a:rPr>
              <a:t> </a:t>
            </a:r>
            <a:r>
              <a:rPr sz="2400" spc="-15" dirty="0">
                <a:latin typeface="Calibri"/>
                <a:cs typeface="Calibri"/>
              </a:rPr>
              <a:t>klystron</a:t>
            </a:r>
            <a:r>
              <a:rPr sz="2400" spc="-40" dirty="0">
                <a:latin typeface="Calibri"/>
                <a:cs typeface="Calibri"/>
              </a:rPr>
              <a:t> </a:t>
            </a:r>
            <a:r>
              <a:rPr sz="2400" dirty="0">
                <a:latin typeface="Calibri"/>
                <a:cs typeface="Calibri"/>
              </a:rPr>
              <a:t>amplifier</a:t>
            </a:r>
            <a:r>
              <a:rPr sz="2400" spc="-5" dirty="0">
                <a:latin typeface="Calibri"/>
                <a:cs typeface="Calibri"/>
              </a:rPr>
              <a:t> depends</a:t>
            </a:r>
            <a:r>
              <a:rPr sz="2400" dirty="0">
                <a:latin typeface="Calibri"/>
                <a:cs typeface="Calibri"/>
              </a:rPr>
              <a:t> </a:t>
            </a:r>
            <a:r>
              <a:rPr sz="2400" spc="-5" dirty="0">
                <a:latin typeface="Calibri"/>
                <a:cs typeface="Calibri"/>
              </a:rPr>
              <a:t>upon</a:t>
            </a:r>
            <a:r>
              <a:rPr sz="2400" dirty="0">
                <a:latin typeface="Calibri"/>
                <a:cs typeface="Calibri"/>
              </a:rPr>
              <a:t> </a:t>
            </a:r>
            <a:r>
              <a:rPr sz="2400" spc="-5" dirty="0">
                <a:latin typeface="Calibri"/>
                <a:cs typeface="Calibri"/>
              </a:rPr>
              <a:t>velocity modulation.</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45</a:t>
            </a:fld>
            <a:endParaRPr spc="-5"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534414"/>
            <a:ext cx="8059420" cy="4050029"/>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20" dirty="0">
                <a:latin typeface="Calibri"/>
                <a:cs typeface="Calibri"/>
              </a:rPr>
              <a:t>Velocity</a:t>
            </a:r>
            <a:r>
              <a:rPr sz="2400" spc="500" dirty="0">
                <a:latin typeface="Calibri"/>
                <a:cs typeface="Calibri"/>
              </a:rPr>
              <a:t> </a:t>
            </a:r>
            <a:r>
              <a:rPr sz="2400" spc="-10" dirty="0">
                <a:latin typeface="Calibri"/>
                <a:cs typeface="Calibri"/>
              </a:rPr>
              <a:t>Modulation Consider </a:t>
            </a:r>
            <a:r>
              <a:rPr sz="2400" dirty="0">
                <a:latin typeface="Calibri"/>
                <a:cs typeface="Calibri"/>
              </a:rPr>
              <a:t>a </a:t>
            </a:r>
            <a:r>
              <a:rPr sz="2400" spc="-10" dirty="0">
                <a:latin typeface="Calibri"/>
                <a:cs typeface="Calibri"/>
              </a:rPr>
              <a:t>situation </a:t>
            </a:r>
            <a:r>
              <a:rPr sz="2400" dirty="0">
                <a:latin typeface="Calibri"/>
                <a:cs typeface="Calibri"/>
              </a:rPr>
              <a:t>when </a:t>
            </a:r>
            <a:r>
              <a:rPr sz="2400" spc="-10" dirty="0">
                <a:latin typeface="Calibri"/>
                <a:cs typeface="Calibri"/>
              </a:rPr>
              <a:t>there </a:t>
            </a:r>
            <a:r>
              <a:rPr sz="2400" dirty="0">
                <a:latin typeface="Calibri"/>
                <a:cs typeface="Calibri"/>
              </a:rPr>
              <a:t>is </a:t>
            </a:r>
            <a:r>
              <a:rPr sz="2400" spc="5" dirty="0">
                <a:latin typeface="Calibri"/>
                <a:cs typeface="Calibri"/>
              </a:rPr>
              <a:t> </a:t>
            </a:r>
            <a:r>
              <a:rPr sz="2400" spc="-5" dirty="0">
                <a:latin typeface="Calibri"/>
                <a:cs typeface="Calibri"/>
              </a:rPr>
              <a:t>no </a:t>
            </a:r>
            <a:r>
              <a:rPr sz="2400" spc="-15" dirty="0">
                <a:latin typeface="Calibri"/>
                <a:cs typeface="Calibri"/>
              </a:rPr>
              <a:t>voltage </a:t>
            </a:r>
            <a:r>
              <a:rPr sz="2400" spc="-10" dirty="0">
                <a:latin typeface="Calibri"/>
                <a:cs typeface="Calibri"/>
              </a:rPr>
              <a:t>across </a:t>
            </a:r>
            <a:r>
              <a:rPr sz="2400" dirty="0">
                <a:latin typeface="Calibri"/>
                <a:cs typeface="Calibri"/>
              </a:rPr>
              <a:t>the </a:t>
            </a:r>
            <a:r>
              <a:rPr sz="2400" spc="-20" dirty="0">
                <a:latin typeface="Calibri"/>
                <a:cs typeface="Calibri"/>
              </a:rPr>
              <a:t>gap. </a:t>
            </a:r>
            <a:r>
              <a:rPr sz="2400" spc="-10" dirty="0">
                <a:latin typeface="Calibri"/>
                <a:cs typeface="Calibri"/>
              </a:rPr>
              <a:t>Electrons </a:t>
            </a:r>
            <a:r>
              <a:rPr sz="2400" spc="-5" dirty="0">
                <a:latin typeface="Calibri"/>
                <a:cs typeface="Calibri"/>
              </a:rPr>
              <a:t>passing </a:t>
            </a:r>
            <a:r>
              <a:rPr sz="2400" spc="-10" dirty="0">
                <a:latin typeface="Calibri"/>
                <a:cs typeface="Calibri"/>
              </a:rPr>
              <a:t>through </a:t>
            </a:r>
            <a:r>
              <a:rPr sz="2400" spc="-20" dirty="0">
                <a:latin typeface="Calibri"/>
                <a:cs typeface="Calibri"/>
              </a:rPr>
              <a:t>gap </a:t>
            </a:r>
            <a:r>
              <a:rPr sz="2400" dirty="0">
                <a:latin typeface="Calibri"/>
                <a:cs typeface="Calibri"/>
              </a:rPr>
              <a:t>A </a:t>
            </a:r>
            <a:r>
              <a:rPr sz="2400" spc="-15" dirty="0">
                <a:latin typeface="Calibri"/>
                <a:cs typeface="Calibri"/>
              </a:rPr>
              <a:t>are </a:t>
            </a:r>
            <a:r>
              <a:rPr sz="2400" spc="-10" dirty="0">
                <a:latin typeface="Calibri"/>
                <a:cs typeface="Calibri"/>
              </a:rPr>
              <a:t> </a:t>
            </a:r>
            <a:r>
              <a:rPr sz="2400" spc="-15" dirty="0">
                <a:latin typeface="Calibri"/>
                <a:cs typeface="Calibri"/>
              </a:rPr>
              <a:t>unaffected</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continue</a:t>
            </a:r>
            <a:r>
              <a:rPr sz="2400" spc="-5" dirty="0">
                <a:latin typeface="Calibri"/>
                <a:cs typeface="Calibri"/>
              </a:rPr>
              <a:t> on</a:t>
            </a:r>
            <a:r>
              <a:rPr sz="240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collector</a:t>
            </a:r>
            <a:r>
              <a:rPr sz="2400" spc="-5" dirty="0">
                <a:latin typeface="Calibri"/>
                <a:cs typeface="Calibri"/>
              </a:rPr>
              <a:t> </a:t>
            </a:r>
            <a:r>
              <a:rPr sz="2400" dirty="0">
                <a:latin typeface="Calibri"/>
                <a:cs typeface="Calibri"/>
              </a:rPr>
              <a:t>with</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same </a:t>
            </a:r>
            <a:r>
              <a:rPr sz="2400" dirty="0">
                <a:latin typeface="Calibri"/>
                <a:cs typeface="Calibri"/>
              </a:rPr>
              <a:t> </a:t>
            </a:r>
            <a:r>
              <a:rPr sz="2400" spc="-15" dirty="0">
                <a:latin typeface="Calibri"/>
                <a:cs typeface="Calibri"/>
              </a:rPr>
              <a:t>constant</a:t>
            </a:r>
            <a:r>
              <a:rPr sz="2400" spc="-10" dirty="0">
                <a:latin typeface="Calibri"/>
                <a:cs typeface="Calibri"/>
              </a:rPr>
              <a:t> </a:t>
            </a:r>
            <a:r>
              <a:rPr sz="2400" spc="-5" dirty="0">
                <a:latin typeface="Calibri"/>
                <a:cs typeface="Calibri"/>
              </a:rPr>
              <a:t>velocities</a:t>
            </a:r>
            <a:r>
              <a:rPr sz="2400" dirty="0">
                <a:latin typeface="Calibri"/>
                <a:cs typeface="Calibri"/>
              </a:rPr>
              <a:t> </a:t>
            </a:r>
            <a:r>
              <a:rPr sz="2400" spc="-10" dirty="0">
                <a:latin typeface="Calibri"/>
                <a:cs typeface="Calibri"/>
              </a:rPr>
              <a:t>they</a:t>
            </a:r>
            <a:r>
              <a:rPr sz="2400" spc="-5" dirty="0">
                <a:latin typeface="Calibri"/>
                <a:cs typeface="Calibri"/>
              </a:rPr>
              <a:t> had</a:t>
            </a:r>
            <a:r>
              <a:rPr sz="2400" dirty="0">
                <a:latin typeface="Calibri"/>
                <a:cs typeface="Calibri"/>
              </a:rPr>
              <a:t> </a:t>
            </a:r>
            <a:r>
              <a:rPr sz="2400" spc="-20" dirty="0">
                <a:latin typeface="Calibri"/>
                <a:cs typeface="Calibri"/>
              </a:rPr>
              <a:t>before</a:t>
            </a:r>
            <a:r>
              <a:rPr sz="2400" spc="-15" dirty="0">
                <a:latin typeface="Calibri"/>
                <a:cs typeface="Calibri"/>
              </a:rPr>
              <a:t> </a:t>
            </a:r>
            <a:r>
              <a:rPr sz="2400" spc="-10" dirty="0">
                <a:latin typeface="Calibri"/>
                <a:cs typeface="Calibri"/>
              </a:rPr>
              <a:t>approaching</a:t>
            </a:r>
            <a:r>
              <a:rPr sz="2400" spc="-5" dirty="0">
                <a:latin typeface="Calibri"/>
                <a:cs typeface="Calibri"/>
              </a:rPr>
              <a:t> </a:t>
            </a:r>
            <a:r>
              <a:rPr sz="2400" dirty="0">
                <a:latin typeface="Calibri"/>
                <a:cs typeface="Calibri"/>
              </a:rPr>
              <a:t>the</a:t>
            </a:r>
            <a:r>
              <a:rPr sz="2400" spc="540" dirty="0">
                <a:latin typeface="Calibri"/>
                <a:cs typeface="Calibri"/>
              </a:rPr>
              <a:t> </a:t>
            </a:r>
            <a:r>
              <a:rPr sz="2400" spc="-20" dirty="0">
                <a:latin typeface="Calibri"/>
                <a:cs typeface="Calibri"/>
              </a:rPr>
              <a:t>gap</a:t>
            </a:r>
            <a:r>
              <a:rPr sz="2400" spc="505" dirty="0">
                <a:latin typeface="Calibri"/>
                <a:cs typeface="Calibri"/>
              </a:rPr>
              <a:t> </a:t>
            </a:r>
            <a:r>
              <a:rPr sz="2400" spc="5" dirty="0">
                <a:latin typeface="Calibri"/>
                <a:cs typeface="Calibri"/>
              </a:rPr>
              <a:t>A. </a:t>
            </a:r>
            <a:r>
              <a:rPr sz="2400" spc="10" dirty="0">
                <a:latin typeface="Calibri"/>
                <a:cs typeface="Calibri"/>
              </a:rPr>
              <a:t> </a:t>
            </a:r>
            <a:r>
              <a:rPr sz="2400" dirty="0">
                <a:latin typeface="Calibri"/>
                <a:cs typeface="Calibri"/>
              </a:rPr>
              <a:t>When RF </a:t>
            </a:r>
            <a:r>
              <a:rPr sz="2400" spc="-5" dirty="0">
                <a:latin typeface="Calibri"/>
                <a:cs typeface="Calibri"/>
              </a:rPr>
              <a:t>signal </a:t>
            </a:r>
            <a:r>
              <a:rPr sz="2400" spc="-15" dirty="0">
                <a:latin typeface="Calibri"/>
                <a:cs typeface="Calibri"/>
              </a:rPr>
              <a:t>to </a:t>
            </a:r>
            <a:r>
              <a:rPr sz="2400" spc="-5" dirty="0">
                <a:latin typeface="Calibri"/>
                <a:cs typeface="Calibri"/>
              </a:rPr>
              <a:t>be amplified </a:t>
            </a:r>
            <a:r>
              <a:rPr sz="2400" dirty="0">
                <a:latin typeface="Calibri"/>
                <a:cs typeface="Calibri"/>
              </a:rPr>
              <a:t>is </a:t>
            </a:r>
            <a:r>
              <a:rPr sz="2400" spc="-10" dirty="0">
                <a:latin typeface="Calibri"/>
                <a:cs typeface="Calibri"/>
              </a:rPr>
              <a:t>used </a:t>
            </a:r>
            <a:r>
              <a:rPr sz="2400" spc="-20" dirty="0">
                <a:latin typeface="Calibri"/>
                <a:cs typeface="Calibri"/>
              </a:rPr>
              <a:t>for </a:t>
            </a:r>
            <a:r>
              <a:rPr sz="2400" spc="-15" dirty="0">
                <a:latin typeface="Calibri"/>
                <a:cs typeface="Calibri"/>
              </a:rPr>
              <a:t>exciting </a:t>
            </a:r>
            <a:r>
              <a:rPr sz="2400" dirty="0">
                <a:latin typeface="Calibri"/>
                <a:cs typeface="Calibri"/>
              </a:rPr>
              <a:t>the </a:t>
            </a:r>
            <a:r>
              <a:rPr sz="2400" spc="-5" dirty="0">
                <a:latin typeface="Calibri"/>
                <a:cs typeface="Calibri"/>
              </a:rPr>
              <a:t>buncher </a:t>
            </a:r>
            <a:r>
              <a:rPr sz="2400" dirty="0">
                <a:latin typeface="Calibri"/>
                <a:cs typeface="Calibri"/>
              </a:rPr>
              <a:t> </a:t>
            </a:r>
            <a:r>
              <a:rPr sz="2400" spc="-10" dirty="0">
                <a:latin typeface="Calibri"/>
                <a:cs typeface="Calibri"/>
              </a:rPr>
              <a:t>cavity</a:t>
            </a:r>
            <a:r>
              <a:rPr sz="2400" spc="-5" dirty="0">
                <a:latin typeface="Calibri"/>
                <a:cs typeface="Calibri"/>
              </a:rPr>
              <a:t> </a:t>
            </a:r>
            <a:r>
              <a:rPr sz="2400" spc="-10" dirty="0">
                <a:latin typeface="Calibri"/>
                <a:cs typeface="Calibri"/>
              </a:rPr>
              <a:t>thereby</a:t>
            </a:r>
            <a:r>
              <a:rPr sz="2400" spc="-5" dirty="0">
                <a:latin typeface="Calibri"/>
                <a:cs typeface="Calibri"/>
              </a:rPr>
              <a:t> developing</a:t>
            </a:r>
            <a:r>
              <a:rPr sz="2400" dirty="0">
                <a:latin typeface="Calibri"/>
                <a:cs typeface="Calibri"/>
              </a:rPr>
              <a:t> an</a:t>
            </a:r>
            <a:r>
              <a:rPr sz="2400" spc="5" dirty="0">
                <a:latin typeface="Calibri"/>
                <a:cs typeface="Calibri"/>
              </a:rPr>
              <a:t> </a:t>
            </a:r>
            <a:r>
              <a:rPr sz="2400" spc="-5" dirty="0">
                <a:latin typeface="Calibri"/>
                <a:cs typeface="Calibri"/>
              </a:rPr>
              <a:t>alternating</a:t>
            </a:r>
            <a:r>
              <a:rPr sz="2400" dirty="0">
                <a:latin typeface="Calibri"/>
                <a:cs typeface="Calibri"/>
              </a:rPr>
              <a:t> </a:t>
            </a:r>
            <a:r>
              <a:rPr sz="2400" spc="-15" dirty="0">
                <a:latin typeface="Calibri"/>
                <a:cs typeface="Calibri"/>
              </a:rPr>
              <a:t>voltage</a:t>
            </a:r>
            <a:r>
              <a:rPr sz="2400" spc="-1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signal </a:t>
            </a:r>
            <a:r>
              <a:rPr sz="2400" spc="-530" dirty="0">
                <a:latin typeface="Calibri"/>
                <a:cs typeface="Calibri"/>
              </a:rPr>
              <a:t> </a:t>
            </a:r>
            <a:r>
              <a:rPr sz="2400" spc="-5" dirty="0">
                <a:latin typeface="Calibri"/>
                <a:cs typeface="Calibri"/>
              </a:rPr>
              <a:t>frequency </a:t>
            </a:r>
            <a:r>
              <a:rPr sz="2400" spc="-10" dirty="0">
                <a:latin typeface="Calibri"/>
                <a:cs typeface="Calibri"/>
              </a:rPr>
              <a:t>across </a:t>
            </a:r>
            <a:r>
              <a:rPr sz="2400" dirty="0">
                <a:latin typeface="Calibri"/>
                <a:cs typeface="Calibri"/>
              </a:rPr>
              <a:t>the </a:t>
            </a:r>
            <a:r>
              <a:rPr sz="2400" spc="-20" dirty="0">
                <a:latin typeface="Calibri"/>
                <a:cs typeface="Calibri"/>
              </a:rPr>
              <a:t>gap </a:t>
            </a:r>
            <a:r>
              <a:rPr sz="2400" spc="5" dirty="0">
                <a:latin typeface="Calibri"/>
                <a:cs typeface="Calibri"/>
              </a:rPr>
              <a:t>A. </a:t>
            </a:r>
            <a:r>
              <a:rPr sz="2400" spc="-5" dirty="0">
                <a:latin typeface="Calibri"/>
                <a:cs typeface="Calibri"/>
              </a:rPr>
              <a:t>The </a:t>
            </a:r>
            <a:r>
              <a:rPr sz="2400" dirty="0">
                <a:latin typeface="Calibri"/>
                <a:cs typeface="Calibri"/>
              </a:rPr>
              <a:t>theory </a:t>
            </a:r>
            <a:r>
              <a:rPr sz="2400" spc="-5" dirty="0">
                <a:latin typeface="Calibri"/>
                <a:cs typeface="Calibri"/>
              </a:rPr>
              <a:t>of velocity modulation </a:t>
            </a:r>
            <a:r>
              <a:rPr sz="2400" dirty="0">
                <a:latin typeface="Calibri"/>
                <a:cs typeface="Calibri"/>
              </a:rPr>
              <a:t> </a:t>
            </a:r>
            <a:r>
              <a:rPr sz="2400" spc="-10" dirty="0">
                <a:latin typeface="Calibri"/>
                <a:cs typeface="Calibri"/>
              </a:rPr>
              <a:t>can</a:t>
            </a:r>
            <a:r>
              <a:rPr sz="2400" spc="-5" dirty="0">
                <a:latin typeface="Calibri"/>
                <a:cs typeface="Calibri"/>
              </a:rPr>
              <a:t> be</a:t>
            </a:r>
            <a:r>
              <a:rPr sz="2400" dirty="0">
                <a:latin typeface="Calibri"/>
                <a:cs typeface="Calibri"/>
              </a:rPr>
              <a:t> </a:t>
            </a:r>
            <a:r>
              <a:rPr sz="2400" spc="-10" dirty="0">
                <a:latin typeface="Calibri"/>
                <a:cs typeface="Calibri"/>
              </a:rPr>
              <a:t>explain</a:t>
            </a:r>
            <a:r>
              <a:rPr sz="2400" spc="-5" dirty="0">
                <a:latin typeface="Calibri"/>
                <a:cs typeface="Calibri"/>
              </a:rPr>
              <a:t> </a:t>
            </a:r>
            <a:r>
              <a:rPr sz="2400" spc="-10" dirty="0">
                <a:latin typeface="Calibri"/>
                <a:cs typeface="Calibri"/>
              </a:rPr>
              <a:t>by</a:t>
            </a:r>
            <a:r>
              <a:rPr sz="2400" spc="-5" dirty="0">
                <a:latin typeface="Calibri"/>
                <a:cs typeface="Calibri"/>
              </a:rPr>
              <a:t> </a:t>
            </a:r>
            <a:r>
              <a:rPr sz="2400" spc="-10" dirty="0">
                <a:latin typeface="Calibri"/>
                <a:cs typeface="Calibri"/>
              </a:rPr>
              <a:t>using</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diagram</a:t>
            </a:r>
            <a:r>
              <a:rPr sz="2400" spc="-5" dirty="0">
                <a:latin typeface="Calibri"/>
                <a:cs typeface="Calibri"/>
              </a:rPr>
              <a:t> </a:t>
            </a:r>
            <a:r>
              <a:rPr sz="2400" spc="-10" dirty="0">
                <a:latin typeface="Calibri"/>
                <a:cs typeface="Calibri"/>
              </a:rPr>
              <a:t>known</a:t>
            </a:r>
            <a:r>
              <a:rPr sz="2400" spc="520" dirty="0">
                <a:latin typeface="Calibri"/>
                <a:cs typeface="Calibri"/>
              </a:rPr>
              <a:t> </a:t>
            </a:r>
            <a:r>
              <a:rPr sz="2400" dirty="0">
                <a:latin typeface="Calibri"/>
                <a:cs typeface="Calibri"/>
              </a:rPr>
              <a:t>as</a:t>
            </a:r>
            <a:r>
              <a:rPr sz="2400" spc="545" dirty="0">
                <a:latin typeface="Calibri"/>
                <a:cs typeface="Calibri"/>
              </a:rPr>
              <a:t> </a:t>
            </a:r>
            <a:r>
              <a:rPr sz="2400" spc="-10" dirty="0">
                <a:latin typeface="Calibri"/>
                <a:cs typeface="Calibri"/>
              </a:rPr>
              <a:t>Applegate </a:t>
            </a:r>
            <a:r>
              <a:rPr sz="2400" spc="-5" dirty="0">
                <a:latin typeface="Calibri"/>
                <a:cs typeface="Calibri"/>
              </a:rPr>
              <a:t> </a:t>
            </a:r>
            <a:r>
              <a:rPr sz="2400" spc="-10" dirty="0">
                <a:latin typeface="Calibri"/>
                <a:cs typeface="Calibri"/>
              </a:rPr>
              <a:t>diagram </a:t>
            </a:r>
            <a:r>
              <a:rPr sz="2400" dirty="0">
                <a:latin typeface="Calibri"/>
                <a:cs typeface="Calibri"/>
              </a:rPr>
              <a:t>as </a:t>
            </a:r>
            <a:r>
              <a:rPr sz="2400" spc="-10" dirty="0">
                <a:latin typeface="Calibri"/>
                <a:cs typeface="Calibri"/>
              </a:rPr>
              <a:t>shown </a:t>
            </a:r>
            <a:r>
              <a:rPr sz="2400" dirty="0">
                <a:latin typeface="Calibri"/>
                <a:cs typeface="Calibri"/>
              </a:rPr>
              <a:t>in </a:t>
            </a:r>
            <a:r>
              <a:rPr sz="2400" spc="-10" dirty="0">
                <a:latin typeface="Calibri"/>
                <a:cs typeface="Calibri"/>
              </a:rPr>
              <a:t>figure. </a:t>
            </a:r>
            <a:r>
              <a:rPr sz="2400" spc="-30" dirty="0">
                <a:latin typeface="Calibri"/>
                <a:cs typeface="Calibri"/>
              </a:rPr>
              <a:t>At </a:t>
            </a:r>
            <a:r>
              <a:rPr sz="2400" spc="-10" dirty="0">
                <a:latin typeface="Calibri"/>
                <a:cs typeface="Calibri"/>
              </a:rPr>
              <a:t>point </a:t>
            </a:r>
            <a:r>
              <a:rPr sz="2400" dirty="0">
                <a:latin typeface="Calibri"/>
                <a:cs typeface="Calibri"/>
              </a:rPr>
              <a:t>X </a:t>
            </a:r>
            <a:r>
              <a:rPr sz="2400" spc="-5" dirty="0">
                <a:latin typeface="Calibri"/>
                <a:cs typeface="Calibri"/>
              </a:rPr>
              <a:t>on </a:t>
            </a:r>
            <a:r>
              <a:rPr sz="2400" dirty="0">
                <a:latin typeface="Calibri"/>
                <a:cs typeface="Calibri"/>
              </a:rPr>
              <a:t>the </a:t>
            </a:r>
            <a:r>
              <a:rPr sz="2400" spc="-5" dirty="0">
                <a:latin typeface="Calibri"/>
                <a:cs typeface="Calibri"/>
              </a:rPr>
              <a:t>input RF </a:t>
            </a:r>
            <a:r>
              <a:rPr sz="2400" spc="-10" dirty="0">
                <a:latin typeface="Calibri"/>
                <a:cs typeface="Calibri"/>
              </a:rPr>
              <a:t>cycle, </a:t>
            </a:r>
            <a:r>
              <a:rPr sz="2400" dirty="0">
                <a:latin typeface="Calibri"/>
                <a:cs typeface="Calibri"/>
              </a:rPr>
              <a:t>the </a:t>
            </a:r>
            <a:r>
              <a:rPr sz="2400" spc="5" dirty="0">
                <a:latin typeface="Calibri"/>
                <a:cs typeface="Calibri"/>
              </a:rPr>
              <a:t> </a:t>
            </a:r>
            <a:r>
              <a:rPr sz="2400" spc="-5" dirty="0">
                <a:latin typeface="Calibri"/>
                <a:cs typeface="Calibri"/>
              </a:rPr>
              <a:t>alternating </a:t>
            </a:r>
            <a:r>
              <a:rPr sz="2400" spc="-15" dirty="0">
                <a:latin typeface="Calibri"/>
                <a:cs typeface="Calibri"/>
              </a:rPr>
              <a:t>voltage</a:t>
            </a:r>
            <a:r>
              <a:rPr sz="2400" spc="-10" dirty="0">
                <a:latin typeface="Calibri"/>
                <a:cs typeface="Calibri"/>
              </a:rPr>
              <a:t> </a:t>
            </a:r>
            <a:r>
              <a:rPr sz="2400" dirty="0">
                <a:latin typeface="Calibri"/>
                <a:cs typeface="Calibri"/>
              </a:rPr>
              <a:t>is </a:t>
            </a:r>
            <a:r>
              <a:rPr sz="2400" spc="-20" dirty="0">
                <a:latin typeface="Calibri"/>
                <a:cs typeface="Calibri"/>
              </a:rPr>
              <a:t>zero</a:t>
            </a:r>
            <a:r>
              <a:rPr sz="2400" spc="-15" dirty="0">
                <a:latin typeface="Calibri"/>
                <a:cs typeface="Calibri"/>
              </a:rPr>
              <a:t> </a:t>
            </a:r>
            <a:r>
              <a:rPr sz="2400" dirty="0">
                <a:latin typeface="Calibri"/>
                <a:cs typeface="Calibri"/>
              </a:rPr>
              <a:t>and </a:t>
            </a:r>
            <a:r>
              <a:rPr sz="2400" spc="-5" dirty="0">
                <a:latin typeface="Calibri"/>
                <a:cs typeface="Calibri"/>
              </a:rPr>
              <a:t>electron which</a:t>
            </a:r>
            <a:r>
              <a:rPr sz="2400" dirty="0">
                <a:latin typeface="Calibri"/>
                <a:cs typeface="Calibri"/>
              </a:rPr>
              <a:t> </a:t>
            </a:r>
            <a:r>
              <a:rPr sz="2400" spc="-5" dirty="0">
                <a:latin typeface="Calibri"/>
                <a:cs typeface="Calibri"/>
              </a:rPr>
              <a:t>passes</a:t>
            </a:r>
            <a:r>
              <a:rPr sz="2400" spc="530" dirty="0">
                <a:latin typeface="Calibri"/>
                <a:cs typeface="Calibri"/>
              </a:rPr>
              <a:t> </a:t>
            </a:r>
            <a:r>
              <a:rPr sz="2400" spc="-10" dirty="0">
                <a:latin typeface="Calibri"/>
                <a:cs typeface="Calibri"/>
              </a:rPr>
              <a:t>through </a:t>
            </a:r>
            <a:r>
              <a:rPr sz="2400" spc="-5" dirty="0">
                <a:latin typeface="Calibri"/>
                <a:cs typeface="Calibri"/>
              </a:rPr>
              <a:t> </a:t>
            </a:r>
            <a:r>
              <a:rPr sz="2400" spc="-20" dirty="0">
                <a:latin typeface="Calibri"/>
                <a:cs typeface="Calibri"/>
              </a:rPr>
              <a:t>gap</a:t>
            </a:r>
            <a:r>
              <a:rPr sz="2400" spc="-25" dirty="0">
                <a:latin typeface="Calibri"/>
                <a:cs typeface="Calibri"/>
              </a:rPr>
              <a:t> </a:t>
            </a:r>
            <a:r>
              <a:rPr sz="2400" dirty="0">
                <a:latin typeface="Calibri"/>
                <a:cs typeface="Calibri"/>
              </a:rPr>
              <a:t>A</a:t>
            </a:r>
            <a:r>
              <a:rPr sz="2400" spc="-15" dirty="0">
                <a:latin typeface="Calibri"/>
                <a:cs typeface="Calibri"/>
              </a:rPr>
              <a:t> </a:t>
            </a:r>
            <a:r>
              <a:rPr sz="2400" dirty="0">
                <a:latin typeface="Calibri"/>
                <a:cs typeface="Calibri"/>
              </a:rPr>
              <a:t>is</a:t>
            </a:r>
            <a:r>
              <a:rPr sz="2400" spc="-10" dirty="0">
                <a:latin typeface="Calibri"/>
                <a:cs typeface="Calibri"/>
              </a:rPr>
              <a:t> </a:t>
            </a:r>
            <a:r>
              <a:rPr sz="2400" spc="-15" dirty="0">
                <a:latin typeface="Calibri"/>
                <a:cs typeface="Calibri"/>
              </a:rPr>
              <a:t>unaffected</a:t>
            </a:r>
            <a:r>
              <a:rPr sz="2400" dirty="0">
                <a:latin typeface="Calibri"/>
                <a:cs typeface="Calibri"/>
              </a:rPr>
              <a:t> </a:t>
            </a:r>
            <a:r>
              <a:rPr sz="2400" spc="-10" dirty="0">
                <a:latin typeface="Calibri"/>
                <a:cs typeface="Calibri"/>
              </a:rPr>
              <a:t>by</a:t>
            </a:r>
            <a:r>
              <a:rPr sz="2400" dirty="0">
                <a:latin typeface="Calibri"/>
                <a:cs typeface="Calibri"/>
              </a:rPr>
              <a:t> </a:t>
            </a:r>
            <a:r>
              <a:rPr sz="2400" spc="-5" dirty="0">
                <a:latin typeface="Calibri"/>
                <a:cs typeface="Calibri"/>
              </a:rPr>
              <a:t>the</a:t>
            </a:r>
            <a:r>
              <a:rPr sz="2400" spc="-10" dirty="0">
                <a:latin typeface="Calibri"/>
                <a:cs typeface="Calibri"/>
              </a:rPr>
              <a:t> </a:t>
            </a:r>
            <a:r>
              <a:rPr sz="2400" dirty="0">
                <a:latin typeface="Calibri"/>
                <a:cs typeface="Calibri"/>
              </a:rPr>
              <a:t>RF</a:t>
            </a:r>
            <a:r>
              <a:rPr sz="2400" spc="-15" dirty="0">
                <a:latin typeface="Calibri"/>
                <a:cs typeface="Calibri"/>
              </a:rPr>
              <a:t> </a:t>
            </a:r>
            <a:r>
              <a:rPr sz="2400" spc="-5" dirty="0">
                <a:latin typeface="Calibri"/>
                <a:cs typeface="Calibri"/>
              </a:rPr>
              <a:t>signal</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46</a:t>
            </a:fld>
            <a:endParaRPr spc="-5"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868" y="1080261"/>
            <a:ext cx="7583170" cy="5147310"/>
          </a:xfrm>
          <a:prstGeom prst="rect">
            <a:avLst/>
          </a:prstGeom>
        </p:spPr>
        <p:txBody>
          <a:bodyPr vert="horz" wrap="square" lIns="0" tIns="12700" rIns="0" bIns="0" rtlCol="0">
            <a:spAutoFit/>
          </a:bodyPr>
          <a:lstStyle/>
          <a:p>
            <a:pPr marL="12700" marR="5080" algn="just">
              <a:lnSpc>
                <a:spcPct val="100000"/>
              </a:lnSpc>
              <a:spcBef>
                <a:spcPts val="100"/>
              </a:spcBef>
              <a:tabLst>
                <a:tab pos="4902200" algn="l"/>
              </a:tabLst>
            </a:pPr>
            <a:r>
              <a:rPr sz="2400" spc="-5" dirty="0">
                <a:latin typeface="Calibri"/>
                <a:cs typeface="Calibri"/>
              </a:rPr>
              <a:t>Let </a:t>
            </a:r>
            <a:r>
              <a:rPr sz="2400" dirty="0">
                <a:latin typeface="Calibri"/>
                <a:cs typeface="Calibri"/>
              </a:rPr>
              <a:t>this </a:t>
            </a:r>
            <a:r>
              <a:rPr sz="2400" spc="-10" dirty="0">
                <a:latin typeface="Calibri"/>
                <a:cs typeface="Calibri"/>
              </a:rPr>
              <a:t>electron </a:t>
            </a:r>
            <a:r>
              <a:rPr sz="2400" dirty="0">
                <a:latin typeface="Calibri"/>
                <a:cs typeface="Calibri"/>
              </a:rPr>
              <a:t>is </a:t>
            </a:r>
            <a:r>
              <a:rPr sz="2400" spc="-5" dirty="0">
                <a:latin typeface="Calibri"/>
                <a:cs typeface="Calibri"/>
              </a:rPr>
              <a:t>called </a:t>
            </a:r>
            <a:r>
              <a:rPr sz="2400" spc="-20" dirty="0">
                <a:latin typeface="Calibri"/>
                <a:cs typeface="Calibri"/>
              </a:rPr>
              <a:t>reference </a:t>
            </a:r>
            <a:r>
              <a:rPr sz="2400" spc="-10" dirty="0">
                <a:latin typeface="Calibri"/>
                <a:cs typeface="Calibri"/>
              </a:rPr>
              <a:t>electron </a:t>
            </a:r>
            <a:r>
              <a:rPr sz="2400" dirty="0">
                <a:latin typeface="Calibri"/>
                <a:cs typeface="Calibri"/>
              </a:rPr>
              <a:t>eR which </a:t>
            </a:r>
            <a:r>
              <a:rPr sz="2400" spc="-20" dirty="0">
                <a:latin typeface="Calibri"/>
                <a:cs typeface="Calibri"/>
              </a:rPr>
              <a:t>travels </a:t>
            </a:r>
            <a:r>
              <a:rPr sz="2400" spc="-15" dirty="0">
                <a:latin typeface="Calibri"/>
                <a:cs typeface="Calibri"/>
              </a:rPr>
              <a:t> </a:t>
            </a:r>
            <a:r>
              <a:rPr sz="2400" dirty="0">
                <a:latin typeface="Calibri"/>
                <a:cs typeface="Calibri"/>
              </a:rPr>
              <a:t>with</a:t>
            </a:r>
            <a:r>
              <a:rPr sz="2400" spc="110" dirty="0">
                <a:latin typeface="Calibri"/>
                <a:cs typeface="Calibri"/>
              </a:rPr>
              <a:t> </a:t>
            </a:r>
            <a:r>
              <a:rPr sz="2400" dirty="0">
                <a:latin typeface="Calibri"/>
                <a:cs typeface="Calibri"/>
              </a:rPr>
              <a:t>an</a:t>
            </a:r>
            <a:r>
              <a:rPr sz="2400" spc="95" dirty="0">
                <a:latin typeface="Calibri"/>
                <a:cs typeface="Calibri"/>
              </a:rPr>
              <a:t> </a:t>
            </a:r>
            <a:r>
              <a:rPr sz="2400" spc="-10" dirty="0">
                <a:latin typeface="Calibri"/>
                <a:cs typeface="Calibri"/>
              </a:rPr>
              <a:t>unchanged</a:t>
            </a:r>
            <a:r>
              <a:rPr sz="2400" spc="120" dirty="0">
                <a:latin typeface="Calibri"/>
                <a:cs typeface="Calibri"/>
              </a:rPr>
              <a:t> </a:t>
            </a:r>
            <a:r>
              <a:rPr sz="2400" spc="-5" dirty="0">
                <a:latin typeface="Calibri"/>
                <a:cs typeface="Calibri"/>
              </a:rPr>
              <a:t>velocity</a:t>
            </a:r>
            <a:r>
              <a:rPr sz="2400" spc="120" dirty="0">
                <a:latin typeface="Calibri"/>
                <a:cs typeface="Calibri"/>
              </a:rPr>
              <a:t> </a:t>
            </a:r>
            <a:r>
              <a:rPr sz="2400" dirty="0">
                <a:latin typeface="Calibri"/>
                <a:cs typeface="Calibri"/>
              </a:rPr>
              <a:t>,	</a:t>
            </a:r>
            <a:r>
              <a:rPr sz="2400" spc="-10" dirty="0">
                <a:latin typeface="Calibri"/>
                <a:cs typeface="Calibri"/>
              </a:rPr>
              <a:t>where</a:t>
            </a:r>
            <a:r>
              <a:rPr sz="2400" spc="90" dirty="0">
                <a:latin typeface="Calibri"/>
                <a:cs typeface="Calibri"/>
              </a:rPr>
              <a:t> </a:t>
            </a:r>
            <a:r>
              <a:rPr sz="2400" dirty="0">
                <a:latin typeface="Calibri"/>
                <a:cs typeface="Calibri"/>
              </a:rPr>
              <a:t>V</a:t>
            </a:r>
            <a:r>
              <a:rPr sz="2400" spc="65" dirty="0">
                <a:latin typeface="Calibri"/>
                <a:cs typeface="Calibri"/>
              </a:rPr>
              <a:t> </a:t>
            </a:r>
            <a:r>
              <a:rPr sz="2400" dirty="0">
                <a:latin typeface="Calibri"/>
                <a:cs typeface="Calibri"/>
              </a:rPr>
              <a:t>is</a:t>
            </a:r>
            <a:r>
              <a:rPr sz="2400" spc="80" dirty="0">
                <a:latin typeface="Calibri"/>
                <a:cs typeface="Calibri"/>
              </a:rPr>
              <a:t> </a:t>
            </a:r>
            <a:r>
              <a:rPr sz="2400" dirty="0">
                <a:latin typeface="Calibri"/>
                <a:cs typeface="Calibri"/>
              </a:rPr>
              <a:t>the</a:t>
            </a:r>
            <a:r>
              <a:rPr sz="2400" spc="90" dirty="0">
                <a:latin typeface="Calibri"/>
                <a:cs typeface="Calibri"/>
              </a:rPr>
              <a:t> </a:t>
            </a:r>
            <a:r>
              <a:rPr sz="2400" dirty="0">
                <a:latin typeface="Calibri"/>
                <a:cs typeface="Calibri"/>
              </a:rPr>
              <a:t>anode </a:t>
            </a:r>
            <a:r>
              <a:rPr sz="2400" spc="-530" dirty="0">
                <a:latin typeface="Calibri"/>
                <a:cs typeface="Calibri"/>
              </a:rPr>
              <a:t> </a:t>
            </a:r>
            <a:r>
              <a:rPr sz="2400" spc="-15" dirty="0">
                <a:latin typeface="Calibri"/>
                <a:cs typeface="Calibri"/>
              </a:rPr>
              <a:t>to </a:t>
            </a:r>
            <a:r>
              <a:rPr sz="2400" spc="-10" dirty="0">
                <a:latin typeface="Calibri"/>
                <a:cs typeface="Calibri"/>
              </a:rPr>
              <a:t>cathode </a:t>
            </a:r>
            <a:r>
              <a:rPr sz="2400" spc="-15" dirty="0">
                <a:latin typeface="Calibri"/>
                <a:cs typeface="Calibri"/>
              </a:rPr>
              <a:t>voltage. </a:t>
            </a:r>
            <a:r>
              <a:rPr sz="2400" spc="-10" dirty="0">
                <a:latin typeface="Calibri"/>
                <a:cs typeface="Calibri"/>
              </a:rPr>
              <a:t>Consider </a:t>
            </a:r>
            <a:r>
              <a:rPr sz="2400" dirty="0">
                <a:latin typeface="Calibri"/>
                <a:cs typeface="Calibri"/>
              </a:rPr>
              <a:t>another </a:t>
            </a:r>
            <a:r>
              <a:rPr sz="2400" spc="-10" dirty="0">
                <a:latin typeface="Calibri"/>
                <a:cs typeface="Calibri"/>
              </a:rPr>
              <a:t>point </a:t>
            </a:r>
            <a:r>
              <a:rPr sz="2400" dirty="0">
                <a:latin typeface="Calibri"/>
                <a:cs typeface="Calibri"/>
              </a:rPr>
              <a:t>Y of the RF </a:t>
            </a:r>
            <a:r>
              <a:rPr sz="2400" spc="-15" dirty="0">
                <a:latin typeface="Calibri"/>
                <a:cs typeface="Calibri"/>
              </a:rPr>
              <a:t>cycle </a:t>
            </a:r>
            <a:r>
              <a:rPr sz="2400" spc="-10" dirty="0">
                <a:latin typeface="Calibri"/>
                <a:cs typeface="Calibri"/>
              </a:rPr>
              <a:t> </a:t>
            </a:r>
            <a:r>
              <a:rPr sz="2400" dirty="0">
                <a:latin typeface="Calibri"/>
                <a:cs typeface="Calibri"/>
              </a:rPr>
              <a:t>an </a:t>
            </a:r>
            <a:r>
              <a:rPr sz="2400" spc="-5" dirty="0">
                <a:latin typeface="Calibri"/>
                <a:cs typeface="Calibri"/>
              </a:rPr>
              <a:t>electron passing </a:t>
            </a:r>
            <a:r>
              <a:rPr sz="2400" dirty="0">
                <a:latin typeface="Calibri"/>
                <a:cs typeface="Calibri"/>
              </a:rPr>
              <a:t>the </a:t>
            </a:r>
            <a:r>
              <a:rPr sz="2400" spc="-20" dirty="0">
                <a:latin typeface="Calibri"/>
                <a:cs typeface="Calibri"/>
              </a:rPr>
              <a:t>gap </a:t>
            </a:r>
            <a:r>
              <a:rPr sz="2400" spc="-10" dirty="0">
                <a:latin typeface="Calibri"/>
                <a:cs typeface="Calibri"/>
              </a:rPr>
              <a:t>slightly later </a:t>
            </a:r>
            <a:r>
              <a:rPr sz="2400" dirty="0">
                <a:latin typeface="Calibri"/>
                <a:cs typeface="Calibri"/>
              </a:rPr>
              <a:t>than </a:t>
            </a:r>
            <a:r>
              <a:rPr sz="2400" spc="-10" dirty="0">
                <a:latin typeface="Calibri"/>
                <a:cs typeface="Calibri"/>
              </a:rPr>
              <a:t>the </a:t>
            </a:r>
            <a:r>
              <a:rPr sz="2400" spc="-20" dirty="0">
                <a:latin typeface="Calibri"/>
                <a:cs typeface="Calibri"/>
              </a:rPr>
              <a:t>reference </a:t>
            </a:r>
            <a:r>
              <a:rPr sz="2400" spc="-15" dirty="0">
                <a:latin typeface="Calibri"/>
                <a:cs typeface="Calibri"/>
              </a:rPr>
              <a:t> </a:t>
            </a:r>
            <a:r>
              <a:rPr sz="2400" spc="-10" dirty="0">
                <a:latin typeface="Calibri"/>
                <a:cs typeface="Calibri"/>
              </a:rPr>
              <a:t>electron</a:t>
            </a:r>
            <a:r>
              <a:rPr sz="2400" spc="-5" dirty="0">
                <a:latin typeface="Calibri"/>
                <a:cs typeface="Calibri"/>
              </a:rPr>
              <a:t> eR,</a:t>
            </a:r>
            <a:r>
              <a:rPr sz="2400" dirty="0">
                <a:latin typeface="Calibri"/>
                <a:cs typeface="Calibri"/>
              </a:rPr>
              <a:t> </a:t>
            </a:r>
            <a:r>
              <a:rPr sz="2400" spc="-5" dirty="0">
                <a:latin typeface="Calibri"/>
                <a:cs typeface="Calibri"/>
              </a:rPr>
              <a:t>called</a:t>
            </a:r>
            <a:r>
              <a:rPr sz="2400" dirty="0">
                <a:latin typeface="Calibri"/>
                <a:cs typeface="Calibri"/>
              </a:rPr>
              <a:t> </a:t>
            </a:r>
            <a:r>
              <a:rPr sz="2400" spc="-5" dirty="0">
                <a:latin typeface="Calibri"/>
                <a:cs typeface="Calibri"/>
              </a:rPr>
              <a:t>the</a:t>
            </a:r>
            <a:r>
              <a:rPr sz="2400" dirty="0">
                <a:latin typeface="Calibri"/>
                <a:cs typeface="Calibri"/>
              </a:rPr>
              <a:t> </a:t>
            </a:r>
            <a:r>
              <a:rPr sz="2400" spc="-15" dirty="0">
                <a:latin typeface="Calibri"/>
                <a:cs typeface="Calibri"/>
              </a:rPr>
              <a:t>late</a:t>
            </a:r>
            <a:r>
              <a:rPr sz="2400" spc="-10" dirty="0">
                <a:latin typeface="Calibri"/>
                <a:cs typeface="Calibri"/>
              </a:rPr>
              <a:t> electron</a:t>
            </a:r>
            <a:r>
              <a:rPr sz="2400" spc="-5" dirty="0">
                <a:latin typeface="Calibri"/>
                <a:cs typeface="Calibri"/>
              </a:rPr>
              <a:t> </a:t>
            </a:r>
            <a:r>
              <a:rPr sz="2400" dirty="0">
                <a:latin typeface="Calibri"/>
                <a:cs typeface="Calibri"/>
              </a:rPr>
              <a:t>eL</a:t>
            </a:r>
            <a:r>
              <a:rPr sz="2400" spc="5" dirty="0">
                <a:latin typeface="Calibri"/>
                <a:cs typeface="Calibri"/>
              </a:rPr>
              <a:t> </a:t>
            </a:r>
            <a:r>
              <a:rPr sz="2400" dirty="0">
                <a:latin typeface="Calibri"/>
                <a:cs typeface="Calibri"/>
              </a:rPr>
              <a:t>is</a:t>
            </a:r>
            <a:r>
              <a:rPr sz="2400" spc="5" dirty="0">
                <a:latin typeface="Calibri"/>
                <a:cs typeface="Calibri"/>
              </a:rPr>
              <a:t> </a:t>
            </a:r>
            <a:r>
              <a:rPr sz="2400" spc="-5" dirty="0">
                <a:latin typeface="Calibri"/>
                <a:cs typeface="Calibri"/>
              </a:rPr>
              <a:t>subjected</a:t>
            </a:r>
            <a:r>
              <a:rPr sz="2400" spc="530" dirty="0">
                <a:latin typeface="Calibri"/>
                <a:cs typeface="Calibri"/>
              </a:rPr>
              <a:t> </a:t>
            </a:r>
            <a:r>
              <a:rPr sz="2400" spc="-40" dirty="0">
                <a:latin typeface="Calibri"/>
                <a:cs typeface="Calibri"/>
              </a:rPr>
              <a:t>to </a:t>
            </a:r>
            <a:r>
              <a:rPr sz="2400" spc="-35" dirty="0">
                <a:latin typeface="Calibri"/>
                <a:cs typeface="Calibri"/>
              </a:rPr>
              <a:t> </a:t>
            </a:r>
            <a:r>
              <a:rPr sz="2400" spc="-10" dirty="0">
                <a:latin typeface="Calibri"/>
                <a:cs typeface="Calibri"/>
              </a:rPr>
              <a:t>positive</a:t>
            </a:r>
            <a:r>
              <a:rPr sz="2400" spc="-5" dirty="0">
                <a:latin typeface="Calibri"/>
                <a:cs typeface="Calibri"/>
              </a:rPr>
              <a:t> </a:t>
            </a:r>
            <a:r>
              <a:rPr sz="2400" dirty="0">
                <a:latin typeface="Calibri"/>
                <a:cs typeface="Calibri"/>
              </a:rPr>
              <a:t>RF</a:t>
            </a:r>
            <a:r>
              <a:rPr sz="2400" spc="5" dirty="0">
                <a:latin typeface="Calibri"/>
                <a:cs typeface="Calibri"/>
              </a:rPr>
              <a:t> </a:t>
            </a:r>
            <a:r>
              <a:rPr sz="2400" spc="-15" dirty="0">
                <a:latin typeface="Calibri"/>
                <a:cs typeface="Calibri"/>
              </a:rPr>
              <a:t>voltage</a:t>
            </a:r>
            <a:r>
              <a:rPr sz="2400" spc="-10" dirty="0">
                <a:latin typeface="Calibri"/>
                <a:cs typeface="Calibri"/>
              </a:rPr>
              <a:t> </a:t>
            </a:r>
            <a:r>
              <a:rPr sz="2400" spc="-5" dirty="0">
                <a:latin typeface="Calibri"/>
                <a:cs typeface="Calibri"/>
              </a:rPr>
              <a:t>so</a:t>
            </a:r>
            <a:r>
              <a:rPr sz="2400" dirty="0">
                <a:latin typeface="Calibri"/>
                <a:cs typeface="Calibri"/>
              </a:rPr>
              <a:t> </a:t>
            </a:r>
            <a:r>
              <a:rPr sz="2400" spc="-20" dirty="0">
                <a:latin typeface="Calibri"/>
                <a:cs typeface="Calibri"/>
              </a:rPr>
              <a:t>late</a:t>
            </a:r>
            <a:r>
              <a:rPr sz="2400" spc="-15" dirty="0">
                <a:latin typeface="Calibri"/>
                <a:cs typeface="Calibri"/>
              </a:rPr>
              <a:t> </a:t>
            </a:r>
            <a:r>
              <a:rPr sz="2400" spc="-10" dirty="0">
                <a:latin typeface="Calibri"/>
                <a:cs typeface="Calibri"/>
              </a:rPr>
              <a:t>electron</a:t>
            </a:r>
            <a:r>
              <a:rPr sz="2400" spc="-5" dirty="0">
                <a:latin typeface="Calibri"/>
                <a:cs typeface="Calibri"/>
              </a:rPr>
              <a:t> </a:t>
            </a:r>
            <a:r>
              <a:rPr sz="2400" dirty="0">
                <a:latin typeface="Calibri"/>
                <a:cs typeface="Calibri"/>
              </a:rPr>
              <a:t>eL</a:t>
            </a:r>
            <a:r>
              <a:rPr sz="2400" spc="5" dirty="0">
                <a:latin typeface="Calibri"/>
                <a:cs typeface="Calibri"/>
              </a:rPr>
              <a:t> </a:t>
            </a:r>
            <a:r>
              <a:rPr sz="2400" dirty="0">
                <a:latin typeface="Calibri"/>
                <a:cs typeface="Calibri"/>
              </a:rPr>
              <a:t>is</a:t>
            </a:r>
            <a:r>
              <a:rPr sz="2400" spc="5" dirty="0">
                <a:latin typeface="Calibri"/>
                <a:cs typeface="Calibri"/>
              </a:rPr>
              <a:t> </a:t>
            </a:r>
            <a:r>
              <a:rPr sz="2400" spc="-15" dirty="0">
                <a:latin typeface="Calibri"/>
                <a:cs typeface="Calibri"/>
              </a:rPr>
              <a:t>accelerated</a:t>
            </a:r>
            <a:r>
              <a:rPr sz="2400" spc="-10" dirty="0">
                <a:latin typeface="Calibri"/>
                <a:cs typeface="Calibri"/>
              </a:rPr>
              <a:t> </a:t>
            </a:r>
            <a:r>
              <a:rPr sz="2400" dirty="0">
                <a:latin typeface="Calibri"/>
                <a:cs typeface="Calibri"/>
              </a:rPr>
              <a:t>and </a:t>
            </a:r>
            <a:r>
              <a:rPr sz="2400" spc="-530" dirty="0">
                <a:latin typeface="Calibri"/>
                <a:cs typeface="Calibri"/>
              </a:rPr>
              <a:t> </a:t>
            </a:r>
            <a:r>
              <a:rPr sz="2400" spc="-5" dirty="0">
                <a:latin typeface="Calibri"/>
                <a:cs typeface="Calibri"/>
              </a:rPr>
              <a:t>hence</a:t>
            </a:r>
            <a:r>
              <a:rPr sz="2400" dirty="0">
                <a:latin typeface="Calibri"/>
                <a:cs typeface="Calibri"/>
              </a:rPr>
              <a:t> </a:t>
            </a:r>
            <a:r>
              <a:rPr sz="2400" spc="-15" dirty="0">
                <a:latin typeface="Calibri"/>
                <a:cs typeface="Calibri"/>
              </a:rPr>
              <a:t>travelling</a:t>
            </a:r>
            <a:r>
              <a:rPr sz="2400" spc="-10" dirty="0">
                <a:latin typeface="Calibri"/>
                <a:cs typeface="Calibri"/>
              </a:rPr>
              <a:t> </a:t>
            </a:r>
            <a:r>
              <a:rPr sz="2400" spc="-20" dirty="0">
                <a:latin typeface="Calibri"/>
                <a:cs typeface="Calibri"/>
              </a:rPr>
              <a:t>towards</a:t>
            </a:r>
            <a:r>
              <a:rPr sz="2400" spc="-15" dirty="0">
                <a:latin typeface="Calibri"/>
                <a:cs typeface="Calibri"/>
              </a:rPr>
              <a:t> </a:t>
            </a:r>
            <a:r>
              <a:rPr sz="2400" spc="-20" dirty="0">
                <a:latin typeface="Calibri"/>
                <a:cs typeface="Calibri"/>
              </a:rPr>
              <a:t>gap</a:t>
            </a:r>
            <a:r>
              <a:rPr sz="2400" spc="-15" dirty="0">
                <a:latin typeface="Calibri"/>
                <a:cs typeface="Calibri"/>
              </a:rPr>
              <a:t> </a:t>
            </a:r>
            <a:r>
              <a:rPr sz="2400" dirty="0">
                <a:latin typeface="Calibri"/>
                <a:cs typeface="Calibri"/>
              </a:rPr>
              <a:t>B </a:t>
            </a:r>
            <a:r>
              <a:rPr sz="2400" spc="-10" dirty="0">
                <a:latin typeface="Calibri"/>
                <a:cs typeface="Calibri"/>
              </a:rPr>
              <a:t>with</a:t>
            </a:r>
            <a:r>
              <a:rPr sz="2400" spc="520" dirty="0">
                <a:latin typeface="Calibri"/>
                <a:cs typeface="Calibri"/>
              </a:rPr>
              <a:t> </a:t>
            </a:r>
            <a:r>
              <a:rPr sz="2400" dirty="0">
                <a:latin typeface="Calibri"/>
                <a:cs typeface="Calibri"/>
              </a:rPr>
              <a:t>an </a:t>
            </a:r>
            <a:r>
              <a:rPr sz="2400" spc="-5" dirty="0">
                <a:latin typeface="Calibri"/>
                <a:cs typeface="Calibri"/>
              </a:rPr>
              <a:t>increased velocity </a:t>
            </a:r>
            <a:r>
              <a:rPr sz="2400" dirty="0">
                <a:latin typeface="Calibri"/>
                <a:cs typeface="Calibri"/>
              </a:rPr>
              <a:t> and this </a:t>
            </a:r>
            <a:r>
              <a:rPr sz="2400" spc="-15" dirty="0">
                <a:latin typeface="Calibri"/>
                <a:cs typeface="Calibri"/>
              </a:rPr>
              <a:t>late </a:t>
            </a:r>
            <a:r>
              <a:rPr sz="2400" spc="-10" dirty="0">
                <a:latin typeface="Calibri"/>
                <a:cs typeface="Calibri"/>
              </a:rPr>
              <a:t>electron </a:t>
            </a:r>
            <a:r>
              <a:rPr sz="2400" dirty="0">
                <a:latin typeface="Calibri"/>
                <a:cs typeface="Calibri"/>
              </a:rPr>
              <a:t>eL tries </a:t>
            </a:r>
            <a:r>
              <a:rPr sz="2400" spc="-15" dirty="0">
                <a:latin typeface="Calibri"/>
                <a:cs typeface="Calibri"/>
              </a:rPr>
              <a:t>to </a:t>
            </a:r>
            <a:r>
              <a:rPr sz="2400" spc="-25" dirty="0">
                <a:latin typeface="Calibri"/>
                <a:cs typeface="Calibri"/>
              </a:rPr>
              <a:t>catch </a:t>
            </a:r>
            <a:r>
              <a:rPr sz="2400" dirty="0">
                <a:latin typeface="Calibri"/>
                <a:cs typeface="Calibri"/>
              </a:rPr>
              <a:t>the </a:t>
            </a:r>
            <a:r>
              <a:rPr sz="2400" spc="-20" dirty="0">
                <a:latin typeface="Calibri"/>
                <a:cs typeface="Calibri"/>
              </a:rPr>
              <a:t>reference </a:t>
            </a:r>
            <a:r>
              <a:rPr sz="2400" spc="-10" dirty="0">
                <a:latin typeface="Calibri"/>
                <a:cs typeface="Calibri"/>
              </a:rPr>
              <a:t>electron </a:t>
            </a:r>
            <a:r>
              <a:rPr sz="2400" spc="-5" dirty="0">
                <a:latin typeface="Calibri"/>
                <a:cs typeface="Calibri"/>
              </a:rPr>
              <a:t> </a:t>
            </a:r>
            <a:r>
              <a:rPr sz="2400" spc="5" dirty="0">
                <a:latin typeface="Calibri"/>
                <a:cs typeface="Calibri"/>
              </a:rPr>
              <a:t>eR. </a:t>
            </a:r>
            <a:r>
              <a:rPr sz="2400" spc="-25" dirty="0">
                <a:latin typeface="Calibri"/>
                <a:cs typeface="Calibri"/>
              </a:rPr>
              <a:t>Similarly, </a:t>
            </a:r>
            <a:r>
              <a:rPr sz="2400" dirty="0">
                <a:latin typeface="Calibri"/>
                <a:cs typeface="Calibri"/>
              </a:rPr>
              <a:t>another </a:t>
            </a:r>
            <a:r>
              <a:rPr sz="2400" spc="-10" dirty="0">
                <a:latin typeface="Calibri"/>
                <a:cs typeface="Calibri"/>
              </a:rPr>
              <a:t>point </a:t>
            </a:r>
            <a:r>
              <a:rPr sz="2400" dirty="0">
                <a:latin typeface="Calibri"/>
                <a:cs typeface="Calibri"/>
              </a:rPr>
              <a:t>Z </a:t>
            </a:r>
            <a:r>
              <a:rPr sz="2400" spc="-5" dirty="0">
                <a:latin typeface="Calibri"/>
                <a:cs typeface="Calibri"/>
              </a:rPr>
              <a:t>of RF </a:t>
            </a:r>
            <a:r>
              <a:rPr sz="2400" spc="-10" dirty="0">
                <a:latin typeface="Calibri"/>
                <a:cs typeface="Calibri"/>
              </a:rPr>
              <a:t>cycle, </a:t>
            </a:r>
            <a:r>
              <a:rPr sz="2400" dirty="0">
                <a:latin typeface="Calibri"/>
                <a:cs typeface="Calibri"/>
              </a:rPr>
              <a:t>an </a:t>
            </a:r>
            <a:r>
              <a:rPr sz="2400" spc="-10" dirty="0">
                <a:latin typeface="Calibri"/>
                <a:cs typeface="Calibri"/>
              </a:rPr>
              <a:t>electron </a:t>
            </a:r>
            <a:r>
              <a:rPr sz="2400" spc="-5" dirty="0">
                <a:latin typeface="Calibri"/>
                <a:cs typeface="Calibri"/>
              </a:rPr>
              <a:t>passing </a:t>
            </a:r>
            <a:r>
              <a:rPr sz="2400" dirty="0">
                <a:latin typeface="Calibri"/>
                <a:cs typeface="Calibri"/>
              </a:rPr>
              <a:t> the </a:t>
            </a:r>
            <a:r>
              <a:rPr sz="2400" spc="-20" dirty="0">
                <a:latin typeface="Calibri"/>
                <a:cs typeface="Calibri"/>
              </a:rPr>
              <a:t>gap </a:t>
            </a:r>
            <a:r>
              <a:rPr sz="2400" spc="-10" dirty="0">
                <a:latin typeface="Calibri"/>
                <a:cs typeface="Calibri"/>
              </a:rPr>
              <a:t>slightly </a:t>
            </a:r>
            <a:r>
              <a:rPr sz="2400" spc="-25" dirty="0">
                <a:latin typeface="Calibri"/>
                <a:cs typeface="Calibri"/>
              </a:rPr>
              <a:t>before </a:t>
            </a:r>
            <a:r>
              <a:rPr sz="2400" spc="-5" dirty="0">
                <a:latin typeface="Calibri"/>
                <a:cs typeface="Calibri"/>
              </a:rPr>
              <a:t>than </a:t>
            </a:r>
            <a:r>
              <a:rPr sz="2400" dirty="0">
                <a:latin typeface="Calibri"/>
                <a:cs typeface="Calibri"/>
              </a:rPr>
              <a:t>the </a:t>
            </a:r>
            <a:r>
              <a:rPr sz="2400" spc="-15" dirty="0">
                <a:latin typeface="Calibri"/>
                <a:cs typeface="Calibri"/>
              </a:rPr>
              <a:t>reference </a:t>
            </a:r>
            <a:r>
              <a:rPr sz="2400" spc="-10" dirty="0">
                <a:latin typeface="Calibri"/>
                <a:cs typeface="Calibri"/>
              </a:rPr>
              <a:t>electron </a:t>
            </a:r>
            <a:r>
              <a:rPr sz="2400" dirty="0">
                <a:latin typeface="Calibri"/>
                <a:cs typeface="Calibri"/>
              </a:rPr>
              <a:t>eR, </a:t>
            </a:r>
            <a:r>
              <a:rPr sz="2400" spc="-5" dirty="0">
                <a:latin typeface="Calibri"/>
                <a:cs typeface="Calibri"/>
              </a:rPr>
              <a:t>called </a:t>
            </a:r>
            <a:r>
              <a:rPr sz="2400" dirty="0">
                <a:latin typeface="Calibri"/>
                <a:cs typeface="Calibri"/>
              </a:rPr>
              <a:t> the early </a:t>
            </a:r>
            <a:r>
              <a:rPr sz="2400" spc="-5" dirty="0">
                <a:latin typeface="Calibri"/>
                <a:cs typeface="Calibri"/>
              </a:rPr>
              <a:t>electron </a:t>
            </a:r>
            <a:r>
              <a:rPr sz="2400" dirty="0">
                <a:latin typeface="Calibri"/>
                <a:cs typeface="Calibri"/>
              </a:rPr>
              <a:t>ee </a:t>
            </a:r>
            <a:r>
              <a:rPr sz="2400" spc="-5" dirty="0">
                <a:latin typeface="Calibri"/>
                <a:cs typeface="Calibri"/>
              </a:rPr>
              <a:t>and </a:t>
            </a:r>
            <a:r>
              <a:rPr sz="2400" dirty="0">
                <a:latin typeface="Calibri"/>
                <a:cs typeface="Calibri"/>
              </a:rPr>
              <a:t>this </a:t>
            </a:r>
            <a:r>
              <a:rPr sz="2400" spc="-5" dirty="0">
                <a:latin typeface="Calibri"/>
                <a:cs typeface="Calibri"/>
              </a:rPr>
              <a:t>early </a:t>
            </a:r>
            <a:r>
              <a:rPr sz="2400" spc="-10" dirty="0">
                <a:latin typeface="Calibri"/>
                <a:cs typeface="Calibri"/>
              </a:rPr>
              <a:t>electron </a:t>
            </a:r>
            <a:r>
              <a:rPr sz="2400" dirty="0">
                <a:latin typeface="Calibri"/>
                <a:cs typeface="Calibri"/>
              </a:rPr>
              <a:t>is </a:t>
            </a:r>
            <a:r>
              <a:rPr sz="2400" spc="-5" dirty="0">
                <a:latin typeface="Calibri"/>
                <a:cs typeface="Calibri"/>
              </a:rPr>
              <a:t>subjected </a:t>
            </a:r>
            <a:r>
              <a:rPr sz="2400" spc="-40" dirty="0">
                <a:latin typeface="Calibri"/>
                <a:cs typeface="Calibri"/>
              </a:rPr>
              <a:t>to </a:t>
            </a:r>
            <a:r>
              <a:rPr sz="2400" spc="-35" dirty="0">
                <a:latin typeface="Calibri"/>
                <a:cs typeface="Calibri"/>
              </a:rPr>
              <a:t> </a:t>
            </a:r>
            <a:r>
              <a:rPr sz="2400" spc="-15" dirty="0">
                <a:latin typeface="Calibri"/>
                <a:cs typeface="Calibri"/>
              </a:rPr>
              <a:t>negative</a:t>
            </a:r>
            <a:r>
              <a:rPr sz="2400" spc="-10" dirty="0">
                <a:latin typeface="Calibri"/>
                <a:cs typeface="Calibri"/>
              </a:rPr>
              <a:t> </a:t>
            </a:r>
            <a:r>
              <a:rPr sz="2400" dirty="0">
                <a:latin typeface="Calibri"/>
                <a:cs typeface="Calibri"/>
              </a:rPr>
              <a:t>RF</a:t>
            </a:r>
            <a:r>
              <a:rPr sz="2400" spc="5" dirty="0">
                <a:latin typeface="Calibri"/>
                <a:cs typeface="Calibri"/>
              </a:rPr>
              <a:t> </a:t>
            </a:r>
            <a:r>
              <a:rPr sz="2400" spc="-15" dirty="0">
                <a:latin typeface="Calibri"/>
                <a:cs typeface="Calibri"/>
              </a:rPr>
              <a:t>voltage</a:t>
            </a:r>
            <a:r>
              <a:rPr sz="2400" spc="-10" dirty="0">
                <a:latin typeface="Calibri"/>
                <a:cs typeface="Calibri"/>
              </a:rPr>
              <a:t> </a:t>
            </a:r>
            <a:r>
              <a:rPr sz="2400" spc="-5" dirty="0">
                <a:latin typeface="Calibri"/>
                <a:cs typeface="Calibri"/>
              </a:rPr>
              <a:t>so</a:t>
            </a:r>
            <a:r>
              <a:rPr sz="2400" dirty="0">
                <a:latin typeface="Calibri"/>
                <a:cs typeface="Calibri"/>
              </a:rPr>
              <a:t> early</a:t>
            </a:r>
            <a:r>
              <a:rPr sz="2400" spc="5" dirty="0">
                <a:latin typeface="Calibri"/>
                <a:cs typeface="Calibri"/>
              </a:rPr>
              <a:t> </a:t>
            </a:r>
            <a:r>
              <a:rPr sz="2400" spc="-10" dirty="0">
                <a:latin typeface="Calibri"/>
                <a:cs typeface="Calibri"/>
              </a:rPr>
              <a:t>electron</a:t>
            </a:r>
            <a:r>
              <a:rPr sz="2400" spc="-5" dirty="0">
                <a:latin typeface="Calibri"/>
                <a:cs typeface="Calibri"/>
              </a:rPr>
              <a:t> </a:t>
            </a:r>
            <a:r>
              <a:rPr sz="2400" dirty="0">
                <a:latin typeface="Calibri"/>
                <a:cs typeface="Calibri"/>
              </a:rPr>
              <a:t>ee</a:t>
            </a:r>
            <a:r>
              <a:rPr sz="2400" spc="5" dirty="0">
                <a:latin typeface="Calibri"/>
                <a:cs typeface="Calibri"/>
              </a:rPr>
              <a:t> </a:t>
            </a:r>
            <a:r>
              <a:rPr sz="2400" dirty="0">
                <a:latin typeface="Calibri"/>
                <a:cs typeface="Calibri"/>
              </a:rPr>
              <a:t>is</a:t>
            </a:r>
            <a:r>
              <a:rPr sz="2400" spc="5" dirty="0">
                <a:latin typeface="Calibri"/>
                <a:cs typeface="Calibri"/>
              </a:rPr>
              <a:t> </a:t>
            </a:r>
            <a:r>
              <a:rPr sz="2400" spc="-15" dirty="0">
                <a:latin typeface="Calibri"/>
                <a:cs typeface="Calibri"/>
              </a:rPr>
              <a:t>retarded</a:t>
            </a:r>
            <a:r>
              <a:rPr sz="2400" spc="509" dirty="0">
                <a:latin typeface="Calibri"/>
                <a:cs typeface="Calibri"/>
              </a:rPr>
              <a:t> </a:t>
            </a:r>
            <a:r>
              <a:rPr sz="2400" dirty="0">
                <a:latin typeface="Calibri"/>
                <a:cs typeface="Calibri"/>
              </a:rPr>
              <a:t>and </a:t>
            </a:r>
            <a:r>
              <a:rPr sz="2400" spc="5" dirty="0">
                <a:latin typeface="Calibri"/>
                <a:cs typeface="Calibri"/>
              </a:rPr>
              <a:t> </a:t>
            </a:r>
            <a:r>
              <a:rPr sz="2400" spc="-5" dirty="0">
                <a:latin typeface="Calibri"/>
                <a:cs typeface="Calibri"/>
              </a:rPr>
              <a:t>hence</a:t>
            </a:r>
            <a:r>
              <a:rPr sz="2400" dirty="0">
                <a:latin typeface="Calibri"/>
                <a:cs typeface="Calibri"/>
              </a:rPr>
              <a:t> </a:t>
            </a:r>
            <a:r>
              <a:rPr sz="2400" spc="-15" dirty="0">
                <a:latin typeface="Calibri"/>
                <a:cs typeface="Calibri"/>
              </a:rPr>
              <a:t>travelling</a:t>
            </a:r>
            <a:r>
              <a:rPr sz="2400" spc="-10" dirty="0">
                <a:latin typeface="Calibri"/>
                <a:cs typeface="Calibri"/>
              </a:rPr>
              <a:t> </a:t>
            </a:r>
            <a:r>
              <a:rPr sz="2400" spc="-20" dirty="0">
                <a:latin typeface="Calibri"/>
                <a:cs typeface="Calibri"/>
              </a:rPr>
              <a:t>towards</a:t>
            </a:r>
            <a:r>
              <a:rPr sz="2400" spc="-15" dirty="0">
                <a:latin typeface="Calibri"/>
                <a:cs typeface="Calibri"/>
              </a:rPr>
              <a:t> </a:t>
            </a:r>
            <a:r>
              <a:rPr sz="2400" spc="-20" dirty="0">
                <a:latin typeface="Calibri"/>
                <a:cs typeface="Calibri"/>
              </a:rPr>
              <a:t>gap</a:t>
            </a:r>
            <a:r>
              <a:rPr sz="2400" spc="-15" dirty="0">
                <a:latin typeface="Calibri"/>
                <a:cs typeface="Calibri"/>
              </a:rPr>
              <a:t> </a:t>
            </a:r>
            <a:r>
              <a:rPr sz="2400" dirty="0">
                <a:latin typeface="Calibri"/>
                <a:cs typeface="Calibri"/>
              </a:rPr>
              <a:t>B </a:t>
            </a:r>
            <a:r>
              <a:rPr sz="2400" spc="-5" dirty="0">
                <a:latin typeface="Calibri"/>
                <a:cs typeface="Calibri"/>
              </a:rPr>
              <a:t>with</a:t>
            </a:r>
            <a:r>
              <a:rPr sz="2400" dirty="0">
                <a:latin typeface="Calibri"/>
                <a:cs typeface="Calibri"/>
              </a:rPr>
              <a:t> </a:t>
            </a:r>
            <a:r>
              <a:rPr sz="2400" spc="-5" dirty="0">
                <a:latin typeface="Calibri"/>
                <a:cs typeface="Calibri"/>
              </a:rPr>
              <a:t>reduced</a:t>
            </a:r>
            <a:r>
              <a:rPr sz="2400" dirty="0">
                <a:latin typeface="Calibri"/>
                <a:cs typeface="Calibri"/>
              </a:rPr>
              <a:t> </a:t>
            </a:r>
            <a:r>
              <a:rPr sz="2400" spc="-5" dirty="0">
                <a:latin typeface="Calibri"/>
                <a:cs typeface="Calibri"/>
              </a:rPr>
              <a:t>velocity</a:t>
            </a:r>
            <a:r>
              <a:rPr sz="2400" dirty="0">
                <a:latin typeface="Calibri"/>
                <a:cs typeface="Calibri"/>
              </a:rPr>
              <a:t> and </a:t>
            </a:r>
            <a:r>
              <a:rPr sz="2400" spc="-530" dirty="0">
                <a:latin typeface="Calibri"/>
                <a:cs typeface="Calibri"/>
              </a:rPr>
              <a:t> </a:t>
            </a:r>
            <a:r>
              <a:rPr sz="2400" spc="-20" dirty="0">
                <a:latin typeface="Calibri"/>
                <a:cs typeface="Calibri"/>
              </a:rPr>
              <a:t>reference</a:t>
            </a:r>
            <a:r>
              <a:rPr sz="2400" spc="-15" dirty="0">
                <a:latin typeface="Calibri"/>
                <a:cs typeface="Calibri"/>
              </a:rPr>
              <a:t> </a:t>
            </a:r>
            <a:r>
              <a:rPr sz="2400" spc="-5" dirty="0">
                <a:latin typeface="Calibri"/>
                <a:cs typeface="Calibri"/>
              </a:rPr>
              <a:t>electron</a:t>
            </a:r>
            <a:r>
              <a:rPr sz="2400" spc="-20" dirty="0">
                <a:latin typeface="Calibri"/>
                <a:cs typeface="Calibri"/>
              </a:rPr>
              <a:t> </a:t>
            </a:r>
            <a:r>
              <a:rPr sz="2400" dirty="0">
                <a:latin typeface="Calibri"/>
                <a:cs typeface="Calibri"/>
              </a:rPr>
              <a:t>eR</a:t>
            </a:r>
            <a:r>
              <a:rPr sz="2400" spc="-10" dirty="0">
                <a:latin typeface="Calibri"/>
                <a:cs typeface="Calibri"/>
              </a:rPr>
              <a:t> catches</a:t>
            </a:r>
            <a:r>
              <a:rPr sz="2400" spc="-15" dirty="0">
                <a:latin typeface="Calibri"/>
                <a:cs typeface="Calibri"/>
              </a:rPr>
              <a:t> </a:t>
            </a:r>
            <a:r>
              <a:rPr sz="2400" spc="-5" dirty="0">
                <a:latin typeface="Calibri"/>
                <a:cs typeface="Calibri"/>
              </a:rPr>
              <a:t>up </a:t>
            </a:r>
            <a:r>
              <a:rPr sz="2400" dirty="0">
                <a:latin typeface="Calibri"/>
                <a:cs typeface="Calibri"/>
              </a:rPr>
              <a:t>the</a:t>
            </a:r>
            <a:r>
              <a:rPr sz="2400" spc="-10" dirty="0">
                <a:latin typeface="Calibri"/>
                <a:cs typeface="Calibri"/>
              </a:rPr>
              <a:t> </a:t>
            </a:r>
            <a:r>
              <a:rPr sz="2400" dirty="0">
                <a:latin typeface="Calibri"/>
                <a:cs typeface="Calibri"/>
              </a:rPr>
              <a:t>early</a:t>
            </a:r>
            <a:r>
              <a:rPr sz="2400" spc="-10" dirty="0">
                <a:latin typeface="Calibri"/>
                <a:cs typeface="Calibri"/>
              </a:rPr>
              <a:t> </a:t>
            </a:r>
            <a:r>
              <a:rPr sz="2400" spc="-5" dirty="0">
                <a:latin typeface="Calibri"/>
                <a:cs typeface="Calibri"/>
              </a:rPr>
              <a:t>electron</a:t>
            </a:r>
            <a:r>
              <a:rPr sz="2400" spc="-20" dirty="0">
                <a:latin typeface="Calibri"/>
                <a:cs typeface="Calibri"/>
              </a:rPr>
              <a:t> </a:t>
            </a:r>
            <a:r>
              <a:rPr sz="2400" dirty="0">
                <a:latin typeface="Calibri"/>
                <a:cs typeface="Calibri"/>
              </a:rPr>
              <a:t>ee.</a:t>
            </a:r>
            <a:endParaRPr sz="2400">
              <a:latin typeface="Calibri"/>
              <a:cs typeface="Calibri"/>
            </a:endParaRPr>
          </a:p>
        </p:txBody>
      </p:sp>
      <p:pic>
        <p:nvPicPr>
          <p:cNvPr id="3" name="object 3"/>
          <p:cNvPicPr/>
          <p:nvPr/>
        </p:nvPicPr>
        <p:blipFill>
          <a:blip r:embed="rId2" cstate="print"/>
          <a:stretch>
            <a:fillRect/>
          </a:stretch>
        </p:blipFill>
        <p:spPr>
          <a:xfrm>
            <a:off x="4419600" y="1524000"/>
            <a:ext cx="1066800" cy="381000"/>
          </a:xfrm>
          <a:prstGeom prst="rect">
            <a:avLst/>
          </a:prstGeom>
        </p:spPr>
      </p:pic>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47</a:t>
            </a:fld>
            <a:endParaRPr spc="-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21868" y="1299464"/>
            <a:ext cx="6973570" cy="1122680"/>
          </a:xfrm>
          <a:prstGeom prst="rect">
            <a:avLst/>
          </a:prstGeom>
        </p:spPr>
        <p:txBody>
          <a:bodyPr vert="horz" wrap="square" lIns="0" tIns="12700" rIns="0" bIns="0" rtlCol="0">
            <a:spAutoFit/>
          </a:bodyPr>
          <a:lstStyle/>
          <a:p>
            <a:pPr marL="12700" marR="5080" algn="just">
              <a:lnSpc>
                <a:spcPct val="100000"/>
              </a:lnSpc>
              <a:spcBef>
                <a:spcPts val="100"/>
              </a:spcBef>
            </a:pPr>
            <a:r>
              <a:rPr sz="2400" b="0" spc="-20" dirty="0">
                <a:solidFill>
                  <a:srgbClr val="000000"/>
                </a:solidFill>
                <a:latin typeface="Calibri"/>
                <a:cs typeface="Calibri"/>
              </a:rPr>
              <a:t>So, </a:t>
            </a:r>
            <a:r>
              <a:rPr sz="2400" b="0" dirty="0">
                <a:solidFill>
                  <a:srgbClr val="000000"/>
                </a:solidFill>
                <a:latin typeface="Calibri"/>
                <a:cs typeface="Calibri"/>
              </a:rPr>
              <a:t>when the </a:t>
            </a:r>
            <a:r>
              <a:rPr sz="2400" b="0" spc="-5" dirty="0">
                <a:solidFill>
                  <a:srgbClr val="000000"/>
                </a:solidFill>
                <a:latin typeface="Calibri"/>
                <a:cs typeface="Calibri"/>
              </a:rPr>
              <a:t>electron pass </a:t>
            </a:r>
            <a:r>
              <a:rPr sz="2400" b="0" spc="-10" dirty="0">
                <a:solidFill>
                  <a:srgbClr val="000000"/>
                </a:solidFill>
                <a:latin typeface="Calibri"/>
                <a:cs typeface="Calibri"/>
              </a:rPr>
              <a:t>through </a:t>
            </a:r>
            <a:r>
              <a:rPr sz="2400" b="0" dirty="0">
                <a:solidFill>
                  <a:srgbClr val="000000"/>
                </a:solidFill>
                <a:latin typeface="Calibri"/>
                <a:cs typeface="Calibri"/>
              </a:rPr>
              <a:t>the buncher </a:t>
            </a:r>
            <a:r>
              <a:rPr sz="2400" b="0" spc="-20" dirty="0">
                <a:solidFill>
                  <a:srgbClr val="000000"/>
                </a:solidFill>
                <a:latin typeface="Calibri"/>
                <a:cs typeface="Calibri"/>
              </a:rPr>
              <a:t>gap </a:t>
            </a:r>
            <a:r>
              <a:rPr sz="2400" b="0" spc="-15" dirty="0">
                <a:solidFill>
                  <a:srgbClr val="000000"/>
                </a:solidFill>
                <a:latin typeface="Calibri"/>
                <a:cs typeface="Calibri"/>
              </a:rPr>
              <a:t> </a:t>
            </a:r>
            <a:r>
              <a:rPr sz="2400" b="0" dirty="0">
                <a:solidFill>
                  <a:srgbClr val="000000"/>
                </a:solidFill>
                <a:latin typeface="Calibri"/>
                <a:cs typeface="Calibri"/>
              </a:rPr>
              <a:t>their </a:t>
            </a:r>
            <a:r>
              <a:rPr sz="2400" b="0" spc="-5" dirty="0">
                <a:solidFill>
                  <a:srgbClr val="000000"/>
                </a:solidFill>
                <a:latin typeface="Calibri"/>
                <a:cs typeface="Calibri"/>
              </a:rPr>
              <a:t>velocity </a:t>
            </a:r>
            <a:r>
              <a:rPr sz="2400" b="0" dirty="0">
                <a:solidFill>
                  <a:srgbClr val="000000"/>
                </a:solidFill>
                <a:latin typeface="Calibri"/>
                <a:cs typeface="Calibri"/>
              </a:rPr>
              <a:t>will </a:t>
            </a:r>
            <a:r>
              <a:rPr sz="2400" b="0" spc="-5" dirty="0">
                <a:solidFill>
                  <a:srgbClr val="000000"/>
                </a:solidFill>
                <a:latin typeface="Calibri"/>
                <a:cs typeface="Calibri"/>
              </a:rPr>
              <a:t>be </a:t>
            </a:r>
            <a:r>
              <a:rPr sz="2400" b="0" spc="-10" dirty="0">
                <a:solidFill>
                  <a:srgbClr val="000000"/>
                </a:solidFill>
                <a:latin typeface="Calibri"/>
                <a:cs typeface="Calibri"/>
              </a:rPr>
              <a:t>change according </a:t>
            </a:r>
            <a:r>
              <a:rPr sz="2400" b="0" spc="-15" dirty="0">
                <a:solidFill>
                  <a:srgbClr val="000000"/>
                </a:solidFill>
                <a:latin typeface="Calibri"/>
                <a:cs typeface="Calibri"/>
              </a:rPr>
              <a:t>to </a:t>
            </a:r>
            <a:r>
              <a:rPr sz="2400" b="0" dirty="0">
                <a:solidFill>
                  <a:srgbClr val="000000"/>
                </a:solidFill>
                <a:latin typeface="Calibri"/>
                <a:cs typeface="Calibri"/>
              </a:rPr>
              <a:t>the </a:t>
            </a:r>
            <a:r>
              <a:rPr sz="2400" b="0" spc="-10" dirty="0">
                <a:solidFill>
                  <a:srgbClr val="000000"/>
                </a:solidFill>
                <a:latin typeface="Calibri"/>
                <a:cs typeface="Calibri"/>
              </a:rPr>
              <a:t>input </a:t>
            </a:r>
            <a:r>
              <a:rPr sz="2400" b="0" dirty="0">
                <a:solidFill>
                  <a:srgbClr val="000000"/>
                </a:solidFill>
                <a:latin typeface="Calibri"/>
                <a:cs typeface="Calibri"/>
              </a:rPr>
              <a:t>RF </a:t>
            </a:r>
            <a:r>
              <a:rPr sz="2400" b="0" spc="5" dirty="0">
                <a:solidFill>
                  <a:srgbClr val="000000"/>
                </a:solidFill>
                <a:latin typeface="Calibri"/>
                <a:cs typeface="Calibri"/>
              </a:rPr>
              <a:t> </a:t>
            </a:r>
            <a:r>
              <a:rPr sz="2400" b="0" spc="-5" dirty="0">
                <a:solidFill>
                  <a:srgbClr val="000000"/>
                </a:solidFill>
                <a:latin typeface="Calibri"/>
                <a:cs typeface="Calibri"/>
              </a:rPr>
              <a:t>signal.</a:t>
            </a:r>
            <a:r>
              <a:rPr sz="2400" b="0" spc="-40" dirty="0">
                <a:solidFill>
                  <a:srgbClr val="000000"/>
                </a:solidFill>
                <a:latin typeface="Calibri"/>
                <a:cs typeface="Calibri"/>
              </a:rPr>
              <a:t> </a:t>
            </a:r>
            <a:r>
              <a:rPr sz="2400" b="0" spc="-5" dirty="0">
                <a:solidFill>
                  <a:srgbClr val="000000"/>
                </a:solidFill>
                <a:latin typeface="Calibri"/>
                <a:cs typeface="Calibri"/>
              </a:rPr>
              <a:t>This </a:t>
            </a:r>
            <a:r>
              <a:rPr sz="2400" b="0" spc="-10" dirty="0">
                <a:solidFill>
                  <a:srgbClr val="000000"/>
                </a:solidFill>
                <a:latin typeface="Calibri"/>
                <a:cs typeface="Calibri"/>
              </a:rPr>
              <a:t>process</a:t>
            </a:r>
            <a:r>
              <a:rPr sz="2400" b="0" dirty="0">
                <a:solidFill>
                  <a:srgbClr val="000000"/>
                </a:solidFill>
                <a:latin typeface="Calibri"/>
                <a:cs typeface="Calibri"/>
              </a:rPr>
              <a:t> is</a:t>
            </a:r>
            <a:r>
              <a:rPr sz="2400" b="0" spc="-25" dirty="0">
                <a:solidFill>
                  <a:srgbClr val="000000"/>
                </a:solidFill>
                <a:latin typeface="Calibri"/>
                <a:cs typeface="Calibri"/>
              </a:rPr>
              <a:t> </a:t>
            </a:r>
            <a:r>
              <a:rPr sz="2400" b="0" spc="-5" dirty="0">
                <a:solidFill>
                  <a:srgbClr val="000000"/>
                </a:solidFill>
                <a:latin typeface="Calibri"/>
                <a:cs typeface="Calibri"/>
              </a:rPr>
              <a:t>known </a:t>
            </a:r>
            <a:r>
              <a:rPr sz="2400" b="0" dirty="0">
                <a:solidFill>
                  <a:srgbClr val="000000"/>
                </a:solidFill>
                <a:latin typeface="Calibri"/>
                <a:cs typeface="Calibri"/>
              </a:rPr>
              <a:t>as</a:t>
            </a:r>
            <a:r>
              <a:rPr sz="2400" b="0" spc="-15" dirty="0">
                <a:solidFill>
                  <a:srgbClr val="000000"/>
                </a:solidFill>
                <a:latin typeface="Calibri"/>
                <a:cs typeface="Calibri"/>
              </a:rPr>
              <a:t> </a:t>
            </a:r>
            <a:r>
              <a:rPr sz="2400" b="0" spc="-5" dirty="0">
                <a:solidFill>
                  <a:srgbClr val="000000"/>
                </a:solidFill>
                <a:latin typeface="Calibri"/>
                <a:cs typeface="Calibri"/>
              </a:rPr>
              <a:t>velocity</a:t>
            </a:r>
            <a:r>
              <a:rPr sz="2400" b="0" spc="-10" dirty="0">
                <a:solidFill>
                  <a:srgbClr val="000000"/>
                </a:solidFill>
                <a:latin typeface="Calibri"/>
                <a:cs typeface="Calibri"/>
              </a:rPr>
              <a:t> </a:t>
            </a:r>
            <a:r>
              <a:rPr sz="2400" b="0" spc="-5" dirty="0">
                <a:solidFill>
                  <a:srgbClr val="000000"/>
                </a:solidFill>
                <a:latin typeface="Calibri"/>
                <a:cs typeface="Calibri"/>
              </a:rPr>
              <a:t>modulation.</a:t>
            </a:r>
            <a:endParaRPr sz="24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48</a:t>
            </a:fld>
            <a:endParaRPr spc="-5"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3191" y="1227835"/>
            <a:ext cx="7630795" cy="2586355"/>
          </a:xfrm>
          <a:prstGeom prst="rect">
            <a:avLst/>
          </a:prstGeom>
        </p:spPr>
        <p:txBody>
          <a:bodyPr vert="horz" wrap="square" lIns="0" tIns="12700" rIns="0" bIns="0" rtlCol="0">
            <a:spAutoFit/>
          </a:bodyPr>
          <a:lstStyle/>
          <a:p>
            <a:pPr marL="12700" marR="5080" indent="914400" algn="just">
              <a:lnSpc>
                <a:spcPct val="100000"/>
              </a:lnSpc>
              <a:spcBef>
                <a:spcPts val="100"/>
              </a:spcBef>
            </a:pPr>
            <a:r>
              <a:rPr sz="2400" spc="-15" dirty="0">
                <a:latin typeface="Calibri"/>
                <a:cs typeface="Calibri"/>
              </a:rPr>
              <a:t>Applegate</a:t>
            </a:r>
            <a:r>
              <a:rPr sz="2400" spc="-10" dirty="0">
                <a:latin typeface="Calibri"/>
                <a:cs typeface="Calibri"/>
              </a:rPr>
              <a:t> diagram,</a:t>
            </a:r>
            <a:r>
              <a:rPr sz="2400" spc="-5" dirty="0">
                <a:latin typeface="Calibri"/>
                <a:cs typeface="Calibri"/>
              </a:rPr>
              <a:t> the</a:t>
            </a:r>
            <a:r>
              <a:rPr sz="2400" dirty="0">
                <a:latin typeface="Calibri"/>
                <a:cs typeface="Calibri"/>
              </a:rPr>
              <a:t> </a:t>
            </a:r>
            <a:r>
              <a:rPr sz="2400" spc="-10" dirty="0">
                <a:latin typeface="Calibri"/>
                <a:cs typeface="Calibri"/>
              </a:rPr>
              <a:t>electrons</a:t>
            </a:r>
            <a:r>
              <a:rPr sz="2400" spc="-5" dirty="0">
                <a:latin typeface="Calibri"/>
                <a:cs typeface="Calibri"/>
              </a:rPr>
              <a:t> </a:t>
            </a:r>
            <a:r>
              <a:rPr sz="2400" spc="-10" dirty="0">
                <a:latin typeface="Calibri"/>
                <a:cs typeface="Calibri"/>
              </a:rPr>
              <a:t>gradually</a:t>
            </a:r>
            <a:r>
              <a:rPr sz="2400" spc="-5" dirty="0">
                <a:latin typeface="Calibri"/>
                <a:cs typeface="Calibri"/>
              </a:rPr>
              <a:t> bunch </a:t>
            </a:r>
            <a:r>
              <a:rPr sz="2400" dirty="0">
                <a:latin typeface="Calibri"/>
                <a:cs typeface="Calibri"/>
              </a:rPr>
              <a:t> </a:t>
            </a:r>
            <a:r>
              <a:rPr sz="2400" spc="-10" dirty="0">
                <a:latin typeface="Calibri"/>
                <a:cs typeface="Calibri"/>
              </a:rPr>
              <a:t>together </a:t>
            </a:r>
            <a:r>
              <a:rPr sz="2400" dirty="0">
                <a:latin typeface="Calibri"/>
                <a:cs typeface="Calibri"/>
              </a:rPr>
              <a:t>as </a:t>
            </a:r>
            <a:r>
              <a:rPr sz="2400" spc="-5" dirty="0">
                <a:latin typeface="Calibri"/>
                <a:cs typeface="Calibri"/>
              </a:rPr>
              <a:t>they </a:t>
            </a:r>
            <a:r>
              <a:rPr sz="2400" spc="-20" dirty="0">
                <a:latin typeface="Calibri"/>
                <a:cs typeface="Calibri"/>
              </a:rPr>
              <a:t>travel </a:t>
            </a:r>
            <a:r>
              <a:rPr sz="2400" dirty="0">
                <a:latin typeface="Calibri"/>
                <a:cs typeface="Calibri"/>
              </a:rPr>
              <a:t>in </a:t>
            </a:r>
            <a:r>
              <a:rPr sz="2400" spc="-5" dirty="0">
                <a:latin typeface="Calibri"/>
                <a:cs typeface="Calibri"/>
              </a:rPr>
              <a:t>the drift </a:t>
            </a:r>
            <a:r>
              <a:rPr sz="2400" dirty="0">
                <a:latin typeface="Calibri"/>
                <a:cs typeface="Calibri"/>
              </a:rPr>
              <a:t>space. When an </a:t>
            </a:r>
            <a:r>
              <a:rPr sz="2400" spc="-5" dirty="0">
                <a:latin typeface="Calibri"/>
                <a:cs typeface="Calibri"/>
              </a:rPr>
              <a:t>electron </a:t>
            </a:r>
            <a:r>
              <a:rPr sz="2400" dirty="0">
                <a:latin typeface="Calibri"/>
                <a:cs typeface="Calibri"/>
              </a:rPr>
              <a:t> </a:t>
            </a:r>
            <a:r>
              <a:rPr sz="2400" spc="-15" dirty="0">
                <a:latin typeface="Calibri"/>
                <a:cs typeface="Calibri"/>
              </a:rPr>
              <a:t>catches</a:t>
            </a:r>
            <a:r>
              <a:rPr sz="2400" spc="-10" dirty="0">
                <a:latin typeface="Calibri"/>
                <a:cs typeface="Calibri"/>
              </a:rPr>
              <a:t> </a:t>
            </a:r>
            <a:r>
              <a:rPr sz="2400" spc="-5" dirty="0">
                <a:latin typeface="Calibri"/>
                <a:cs typeface="Calibri"/>
              </a:rPr>
              <a:t>up</a:t>
            </a:r>
            <a:r>
              <a:rPr sz="2400" dirty="0">
                <a:latin typeface="Calibri"/>
                <a:cs typeface="Calibri"/>
              </a:rPr>
              <a:t> with</a:t>
            </a:r>
            <a:r>
              <a:rPr sz="2400" spc="5" dirty="0">
                <a:latin typeface="Calibri"/>
                <a:cs typeface="Calibri"/>
              </a:rPr>
              <a:t> </a:t>
            </a:r>
            <a:r>
              <a:rPr sz="2400" spc="-5" dirty="0">
                <a:latin typeface="Calibri"/>
                <a:cs typeface="Calibri"/>
              </a:rPr>
              <a:t>another</a:t>
            </a:r>
            <a:r>
              <a:rPr sz="2400" dirty="0">
                <a:latin typeface="Calibri"/>
                <a:cs typeface="Calibri"/>
              </a:rPr>
              <a:t> </a:t>
            </a:r>
            <a:r>
              <a:rPr sz="2400" spc="-5" dirty="0">
                <a:latin typeface="Calibri"/>
                <a:cs typeface="Calibri"/>
              </a:rPr>
              <a:t>one,</a:t>
            </a:r>
            <a:r>
              <a:rPr sz="2400" dirty="0">
                <a:latin typeface="Calibri"/>
                <a:cs typeface="Calibri"/>
              </a:rPr>
              <a:t> the</a:t>
            </a:r>
            <a:r>
              <a:rPr sz="2400" spc="5" dirty="0">
                <a:latin typeface="Calibri"/>
                <a:cs typeface="Calibri"/>
              </a:rPr>
              <a:t> </a:t>
            </a:r>
            <a:r>
              <a:rPr sz="2400" spc="-10" dirty="0">
                <a:latin typeface="Calibri"/>
                <a:cs typeface="Calibri"/>
              </a:rPr>
              <a:t>electron</a:t>
            </a:r>
            <a:r>
              <a:rPr sz="2400" spc="-5" dirty="0">
                <a:latin typeface="Calibri"/>
                <a:cs typeface="Calibri"/>
              </a:rPr>
              <a:t> will</a:t>
            </a:r>
            <a:r>
              <a:rPr sz="2400" dirty="0">
                <a:latin typeface="Calibri"/>
                <a:cs typeface="Calibri"/>
              </a:rPr>
              <a:t> </a:t>
            </a:r>
            <a:r>
              <a:rPr sz="2400" spc="-20" dirty="0">
                <a:latin typeface="Calibri"/>
                <a:cs typeface="Calibri"/>
              </a:rPr>
              <a:t>exchange </a:t>
            </a:r>
            <a:r>
              <a:rPr sz="2400" spc="-15" dirty="0">
                <a:latin typeface="Calibri"/>
                <a:cs typeface="Calibri"/>
              </a:rPr>
              <a:t> </a:t>
            </a:r>
            <a:r>
              <a:rPr sz="2400" spc="-5" dirty="0">
                <a:latin typeface="Calibri"/>
                <a:cs typeface="Calibri"/>
              </a:rPr>
              <a:t>energy </a:t>
            </a:r>
            <a:r>
              <a:rPr sz="2400" dirty="0">
                <a:latin typeface="Calibri"/>
                <a:cs typeface="Calibri"/>
              </a:rPr>
              <a:t>with the </a:t>
            </a:r>
            <a:r>
              <a:rPr sz="2400" spc="-10" dirty="0">
                <a:latin typeface="Calibri"/>
                <a:cs typeface="Calibri"/>
              </a:rPr>
              <a:t>slower electron, </a:t>
            </a:r>
            <a:r>
              <a:rPr sz="2400" spc="-5" dirty="0">
                <a:latin typeface="Calibri"/>
                <a:cs typeface="Calibri"/>
              </a:rPr>
              <a:t>giving </a:t>
            </a:r>
            <a:r>
              <a:rPr sz="2400" dirty="0">
                <a:latin typeface="Calibri"/>
                <a:cs typeface="Calibri"/>
              </a:rPr>
              <a:t>it </a:t>
            </a:r>
            <a:r>
              <a:rPr sz="2400" spc="-5" dirty="0">
                <a:latin typeface="Calibri"/>
                <a:cs typeface="Calibri"/>
              </a:rPr>
              <a:t>some </a:t>
            </a:r>
            <a:r>
              <a:rPr sz="2400" spc="-20" dirty="0">
                <a:latin typeface="Calibri"/>
                <a:cs typeface="Calibri"/>
              </a:rPr>
              <a:t>excess </a:t>
            </a:r>
            <a:r>
              <a:rPr sz="2400" spc="-10" dirty="0">
                <a:latin typeface="Calibri"/>
                <a:cs typeface="Calibri"/>
              </a:rPr>
              <a:t>energy </a:t>
            </a:r>
            <a:r>
              <a:rPr sz="2400" spc="-530"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they</a:t>
            </a:r>
            <a:r>
              <a:rPr sz="2400" dirty="0">
                <a:latin typeface="Calibri"/>
                <a:cs typeface="Calibri"/>
              </a:rPr>
              <a:t> </a:t>
            </a:r>
            <a:r>
              <a:rPr sz="2400" spc="-5" dirty="0">
                <a:latin typeface="Calibri"/>
                <a:cs typeface="Calibri"/>
              </a:rPr>
              <a:t>bunch</a:t>
            </a:r>
            <a:r>
              <a:rPr sz="2400" dirty="0">
                <a:latin typeface="Calibri"/>
                <a:cs typeface="Calibri"/>
              </a:rPr>
              <a:t> </a:t>
            </a:r>
            <a:r>
              <a:rPr sz="2400" spc="-15" dirty="0">
                <a:latin typeface="Calibri"/>
                <a:cs typeface="Calibri"/>
              </a:rPr>
              <a:t>together</a:t>
            </a:r>
            <a:r>
              <a:rPr sz="2400" spc="-10"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move</a:t>
            </a:r>
            <a:r>
              <a:rPr sz="2400" spc="-10" dirty="0">
                <a:latin typeface="Calibri"/>
                <a:cs typeface="Calibri"/>
              </a:rPr>
              <a:t> </a:t>
            </a:r>
            <a:r>
              <a:rPr sz="2400" spc="-5" dirty="0">
                <a:latin typeface="Calibri"/>
                <a:cs typeface="Calibri"/>
              </a:rPr>
              <a:t>on</a:t>
            </a:r>
            <a:r>
              <a:rPr sz="2400" dirty="0">
                <a:latin typeface="Calibri"/>
                <a:cs typeface="Calibri"/>
              </a:rPr>
              <a:t> with</a:t>
            </a:r>
            <a:r>
              <a:rPr sz="2400" spc="5" dirty="0">
                <a:latin typeface="Calibri"/>
                <a:cs typeface="Calibri"/>
              </a:rPr>
              <a:t> </a:t>
            </a:r>
            <a:r>
              <a:rPr sz="2400" dirty="0">
                <a:latin typeface="Calibri"/>
                <a:cs typeface="Calibri"/>
              </a:rPr>
              <a:t>the</a:t>
            </a:r>
            <a:r>
              <a:rPr sz="2400" spc="5" dirty="0">
                <a:latin typeface="Calibri"/>
                <a:cs typeface="Calibri"/>
              </a:rPr>
              <a:t> </a:t>
            </a:r>
            <a:r>
              <a:rPr sz="2400" spc="-25" dirty="0">
                <a:latin typeface="Calibri"/>
                <a:cs typeface="Calibri"/>
              </a:rPr>
              <a:t>average </a:t>
            </a:r>
            <a:r>
              <a:rPr sz="2400" spc="-20" dirty="0">
                <a:latin typeface="Calibri"/>
                <a:cs typeface="Calibri"/>
              </a:rPr>
              <a:t> </a:t>
            </a:r>
            <a:r>
              <a:rPr sz="2400" spc="-5" dirty="0">
                <a:latin typeface="Calibri"/>
                <a:cs typeface="Calibri"/>
              </a:rPr>
              <a:t>velocity of the beam. This phenomena </a:t>
            </a:r>
            <a:r>
              <a:rPr sz="2400" dirty="0">
                <a:latin typeface="Calibri"/>
                <a:cs typeface="Calibri"/>
              </a:rPr>
              <a:t>is </a:t>
            </a:r>
            <a:r>
              <a:rPr sz="2400" spc="-10" dirty="0">
                <a:latin typeface="Calibri"/>
                <a:cs typeface="Calibri"/>
              </a:rPr>
              <a:t>very</a:t>
            </a:r>
            <a:r>
              <a:rPr sz="2400" spc="-5" dirty="0">
                <a:latin typeface="Calibri"/>
                <a:cs typeface="Calibri"/>
              </a:rPr>
              <a:t> </a:t>
            </a:r>
            <a:r>
              <a:rPr sz="2400" spc="-10" dirty="0">
                <a:latin typeface="Calibri"/>
                <a:cs typeface="Calibri"/>
              </a:rPr>
              <a:t>vital </a:t>
            </a:r>
            <a:r>
              <a:rPr sz="2400" spc="-15" dirty="0">
                <a:latin typeface="Calibri"/>
                <a:cs typeface="Calibri"/>
              </a:rPr>
              <a:t>to </a:t>
            </a:r>
            <a:r>
              <a:rPr sz="2400" spc="-10" dirty="0">
                <a:latin typeface="Calibri"/>
                <a:cs typeface="Calibri"/>
              </a:rPr>
              <a:t>the </a:t>
            </a:r>
            <a:r>
              <a:rPr sz="2400" spc="-5" dirty="0">
                <a:latin typeface="Calibri"/>
                <a:cs typeface="Calibri"/>
              </a:rPr>
              <a:t> </a:t>
            </a:r>
            <a:r>
              <a:rPr sz="2400" spc="-10" dirty="0">
                <a:latin typeface="Calibri"/>
                <a:cs typeface="Calibri"/>
              </a:rPr>
              <a:t>operation</a:t>
            </a:r>
            <a:r>
              <a:rPr sz="2400" spc="170" dirty="0">
                <a:latin typeface="Calibri"/>
                <a:cs typeface="Calibri"/>
              </a:rPr>
              <a:t> </a:t>
            </a:r>
            <a:r>
              <a:rPr sz="2400" spc="-5" dirty="0">
                <a:latin typeface="Calibri"/>
                <a:cs typeface="Calibri"/>
              </a:rPr>
              <a:t>of</a:t>
            </a:r>
            <a:r>
              <a:rPr sz="2400" spc="165" dirty="0">
                <a:latin typeface="Calibri"/>
                <a:cs typeface="Calibri"/>
              </a:rPr>
              <a:t> </a:t>
            </a:r>
            <a:r>
              <a:rPr sz="2400" spc="-15" dirty="0">
                <a:latin typeface="Calibri"/>
                <a:cs typeface="Calibri"/>
              </a:rPr>
              <a:t>klystron</a:t>
            </a:r>
            <a:r>
              <a:rPr sz="2400" spc="160" dirty="0">
                <a:latin typeface="Calibri"/>
                <a:cs typeface="Calibri"/>
              </a:rPr>
              <a:t> </a:t>
            </a:r>
            <a:r>
              <a:rPr sz="2400" spc="-10" dirty="0">
                <a:latin typeface="Calibri"/>
                <a:cs typeface="Calibri"/>
              </a:rPr>
              <a:t>tube</a:t>
            </a:r>
            <a:r>
              <a:rPr sz="2400" spc="175" dirty="0">
                <a:latin typeface="Calibri"/>
                <a:cs typeface="Calibri"/>
              </a:rPr>
              <a:t> </a:t>
            </a:r>
            <a:r>
              <a:rPr sz="2400" dirty="0">
                <a:latin typeface="Calibri"/>
                <a:cs typeface="Calibri"/>
              </a:rPr>
              <a:t>as</a:t>
            </a:r>
            <a:r>
              <a:rPr sz="2400" spc="160" dirty="0">
                <a:latin typeface="Calibri"/>
                <a:cs typeface="Calibri"/>
              </a:rPr>
              <a:t> </a:t>
            </a:r>
            <a:r>
              <a:rPr sz="2400" dirty="0">
                <a:latin typeface="Calibri"/>
                <a:cs typeface="Calibri"/>
              </a:rPr>
              <a:t>an</a:t>
            </a:r>
            <a:r>
              <a:rPr sz="2400" spc="160" dirty="0">
                <a:latin typeface="Calibri"/>
                <a:cs typeface="Calibri"/>
              </a:rPr>
              <a:t> </a:t>
            </a:r>
            <a:r>
              <a:rPr sz="2400" spc="-25" dirty="0">
                <a:latin typeface="Calibri"/>
                <a:cs typeface="Calibri"/>
              </a:rPr>
              <a:t>amplifier.</a:t>
            </a:r>
            <a:r>
              <a:rPr sz="2400" spc="180" dirty="0">
                <a:latin typeface="Calibri"/>
                <a:cs typeface="Calibri"/>
              </a:rPr>
              <a:t> </a:t>
            </a:r>
            <a:r>
              <a:rPr sz="2400" spc="-5" dirty="0">
                <a:latin typeface="Calibri"/>
                <a:cs typeface="Calibri"/>
              </a:rPr>
              <a:t>The</a:t>
            </a:r>
            <a:r>
              <a:rPr sz="2400" spc="170" dirty="0">
                <a:latin typeface="Calibri"/>
                <a:cs typeface="Calibri"/>
              </a:rPr>
              <a:t> </a:t>
            </a:r>
            <a:r>
              <a:rPr sz="2400" spc="-5" dirty="0">
                <a:latin typeface="Calibri"/>
                <a:cs typeface="Calibri"/>
              </a:rPr>
              <a:t>pulsating</a:t>
            </a:r>
            <a:endParaRPr sz="24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49</a:t>
            </a:fld>
            <a:endParaRPr spc="-5" dirty="0"/>
          </a:p>
        </p:txBody>
      </p:sp>
      <p:sp>
        <p:nvSpPr>
          <p:cNvPr id="3" name="object 3"/>
          <p:cNvSpPr txBox="1"/>
          <p:nvPr/>
        </p:nvSpPr>
        <p:spPr>
          <a:xfrm>
            <a:off x="793191" y="3788791"/>
            <a:ext cx="6549390" cy="391160"/>
          </a:xfrm>
          <a:prstGeom prst="rect">
            <a:avLst/>
          </a:prstGeom>
        </p:spPr>
        <p:txBody>
          <a:bodyPr vert="horz" wrap="square" lIns="0" tIns="12700" rIns="0" bIns="0" rtlCol="0">
            <a:spAutoFit/>
          </a:bodyPr>
          <a:lstStyle/>
          <a:p>
            <a:pPr marL="12700">
              <a:lnSpc>
                <a:spcPct val="100000"/>
              </a:lnSpc>
              <a:spcBef>
                <a:spcPts val="100"/>
              </a:spcBef>
              <a:tabLst>
                <a:tab pos="1073150" algn="l"/>
                <a:tab pos="1522730" algn="l"/>
                <a:tab pos="2867025" algn="l"/>
                <a:tab pos="3880485" algn="l"/>
                <a:tab pos="5066665" algn="l"/>
                <a:tab pos="5708650" algn="l"/>
                <a:tab pos="6069330" algn="l"/>
              </a:tabLst>
            </a:pPr>
            <a:r>
              <a:rPr sz="2400" spc="-30" dirty="0">
                <a:latin typeface="Calibri"/>
                <a:cs typeface="Calibri"/>
              </a:rPr>
              <a:t>s</a:t>
            </a:r>
            <a:r>
              <a:rPr sz="2400" dirty="0">
                <a:latin typeface="Calibri"/>
                <a:cs typeface="Calibri"/>
              </a:rPr>
              <a:t>t</a:t>
            </a:r>
            <a:r>
              <a:rPr sz="2400" spc="-35" dirty="0">
                <a:latin typeface="Calibri"/>
                <a:cs typeface="Calibri"/>
              </a:rPr>
              <a:t>r</a:t>
            </a:r>
            <a:r>
              <a:rPr sz="2400" dirty="0">
                <a:latin typeface="Calibri"/>
                <a:cs typeface="Calibri"/>
              </a:rPr>
              <a:t>e</a:t>
            </a:r>
            <a:r>
              <a:rPr sz="2400" spc="5" dirty="0">
                <a:latin typeface="Calibri"/>
                <a:cs typeface="Calibri"/>
              </a:rPr>
              <a:t>a</a:t>
            </a:r>
            <a:r>
              <a:rPr sz="2400" dirty="0">
                <a:latin typeface="Calibri"/>
                <a:cs typeface="Calibri"/>
              </a:rPr>
              <a:t>m	</a:t>
            </a:r>
            <a:r>
              <a:rPr sz="2400" spc="-10" dirty="0">
                <a:latin typeface="Calibri"/>
                <a:cs typeface="Calibri"/>
              </a:rPr>
              <a:t>o</a:t>
            </a:r>
            <a:r>
              <a:rPr sz="2400" dirty="0">
                <a:latin typeface="Calibri"/>
                <a:cs typeface="Calibri"/>
              </a:rPr>
              <a:t>f	el</a:t>
            </a:r>
            <a:r>
              <a:rPr sz="2400" spc="5" dirty="0">
                <a:latin typeface="Calibri"/>
                <a:cs typeface="Calibri"/>
              </a:rPr>
              <a:t>e</a:t>
            </a:r>
            <a:r>
              <a:rPr sz="2400" dirty="0">
                <a:latin typeface="Calibri"/>
                <a:cs typeface="Calibri"/>
              </a:rPr>
              <a:t>c</a:t>
            </a:r>
            <a:r>
              <a:rPr sz="2400" spc="-10" dirty="0">
                <a:latin typeface="Calibri"/>
                <a:cs typeface="Calibri"/>
              </a:rPr>
              <a:t>t</a:t>
            </a:r>
            <a:r>
              <a:rPr sz="2400" spc="-35" dirty="0">
                <a:latin typeface="Calibri"/>
                <a:cs typeface="Calibri"/>
              </a:rPr>
              <a:t>r</a:t>
            </a:r>
            <a:r>
              <a:rPr sz="2400" spc="-5" dirty="0">
                <a:latin typeface="Calibri"/>
                <a:cs typeface="Calibri"/>
              </a:rPr>
              <a:t>on</a:t>
            </a:r>
            <a:r>
              <a:rPr sz="2400" dirty="0">
                <a:latin typeface="Calibri"/>
                <a:cs typeface="Calibri"/>
              </a:rPr>
              <a:t>s	</a:t>
            </a:r>
            <a:r>
              <a:rPr sz="2400" spc="-5" dirty="0">
                <a:latin typeface="Calibri"/>
                <a:cs typeface="Calibri"/>
              </a:rPr>
              <a:t>passe</a:t>
            </a:r>
            <a:r>
              <a:rPr sz="2400" dirty="0">
                <a:latin typeface="Calibri"/>
                <a:cs typeface="Calibri"/>
              </a:rPr>
              <a:t>s	th</a:t>
            </a:r>
            <a:r>
              <a:rPr sz="2400" spc="-35" dirty="0">
                <a:latin typeface="Calibri"/>
                <a:cs typeface="Calibri"/>
              </a:rPr>
              <a:t>r</a:t>
            </a:r>
            <a:r>
              <a:rPr sz="2400" spc="-5" dirty="0">
                <a:latin typeface="Calibri"/>
                <a:cs typeface="Calibri"/>
              </a:rPr>
              <a:t>oug</a:t>
            </a:r>
            <a:r>
              <a:rPr sz="2400" dirty="0">
                <a:latin typeface="Calibri"/>
                <a:cs typeface="Calibri"/>
              </a:rPr>
              <a:t>h	</a:t>
            </a:r>
            <a:r>
              <a:rPr sz="2400" spc="-50" dirty="0">
                <a:latin typeface="Calibri"/>
                <a:cs typeface="Calibri"/>
              </a:rPr>
              <a:t>g</a:t>
            </a:r>
            <a:r>
              <a:rPr sz="2400" dirty="0">
                <a:latin typeface="Calibri"/>
                <a:cs typeface="Calibri"/>
              </a:rPr>
              <a:t>ap	B	and</a:t>
            </a:r>
            <a:endParaRPr sz="2400">
              <a:latin typeface="Calibri"/>
              <a:cs typeface="Calibri"/>
            </a:endParaRPr>
          </a:p>
        </p:txBody>
      </p:sp>
      <p:sp>
        <p:nvSpPr>
          <p:cNvPr id="4" name="object 4"/>
          <p:cNvSpPr txBox="1"/>
          <p:nvPr/>
        </p:nvSpPr>
        <p:spPr>
          <a:xfrm>
            <a:off x="793191" y="3788791"/>
            <a:ext cx="7631430" cy="756920"/>
          </a:xfrm>
          <a:prstGeom prst="rect">
            <a:avLst/>
          </a:prstGeom>
        </p:spPr>
        <p:txBody>
          <a:bodyPr vert="horz" wrap="square" lIns="0" tIns="12700" rIns="0" bIns="0" rtlCol="0">
            <a:spAutoFit/>
          </a:bodyPr>
          <a:lstStyle/>
          <a:p>
            <a:pPr marL="12700" marR="5080" indent="6721475">
              <a:lnSpc>
                <a:spcPct val="100000"/>
              </a:lnSpc>
              <a:spcBef>
                <a:spcPts val="100"/>
              </a:spcBef>
              <a:tabLst>
                <a:tab pos="1446530" algn="l"/>
                <a:tab pos="1856739" algn="l"/>
                <a:tab pos="2452370" algn="l"/>
                <a:tab pos="3478529" algn="l"/>
                <a:tab pos="4431030" algn="l"/>
                <a:tab pos="5073015" algn="l"/>
                <a:tab pos="6155055" algn="l"/>
                <a:tab pos="6589395" algn="l"/>
              </a:tabLst>
            </a:pPr>
            <a:r>
              <a:rPr sz="2400" spc="-35" dirty="0">
                <a:latin typeface="Calibri"/>
                <a:cs typeface="Calibri"/>
              </a:rPr>
              <a:t>e</a:t>
            </a:r>
            <a:r>
              <a:rPr sz="2400" spc="-60" dirty="0">
                <a:latin typeface="Calibri"/>
                <a:cs typeface="Calibri"/>
              </a:rPr>
              <a:t>x</a:t>
            </a:r>
            <a:r>
              <a:rPr sz="2400" dirty="0">
                <a:latin typeface="Calibri"/>
                <a:cs typeface="Calibri"/>
              </a:rPr>
              <a:t>ci</a:t>
            </a:r>
            <a:r>
              <a:rPr sz="2400" spc="-20" dirty="0">
                <a:latin typeface="Calibri"/>
                <a:cs typeface="Calibri"/>
              </a:rPr>
              <a:t>t</a:t>
            </a:r>
            <a:r>
              <a:rPr sz="2400" dirty="0">
                <a:latin typeface="Calibri"/>
                <a:cs typeface="Calibri"/>
              </a:rPr>
              <a:t>ed  </a:t>
            </a:r>
            <a:r>
              <a:rPr sz="2400" spc="-5" dirty="0">
                <a:latin typeface="Calibri"/>
                <a:cs typeface="Calibri"/>
              </a:rPr>
              <a:t>oscill</a:t>
            </a:r>
            <a:r>
              <a:rPr sz="2400" spc="-25" dirty="0">
                <a:latin typeface="Calibri"/>
                <a:cs typeface="Calibri"/>
              </a:rPr>
              <a:t>a</a:t>
            </a:r>
            <a:r>
              <a:rPr sz="2400" dirty="0">
                <a:latin typeface="Calibri"/>
                <a:cs typeface="Calibri"/>
              </a:rPr>
              <a:t>tion	</a:t>
            </a:r>
            <a:r>
              <a:rPr sz="2400" spc="-15" dirty="0">
                <a:latin typeface="Calibri"/>
                <a:cs typeface="Calibri"/>
              </a:rPr>
              <a:t>i</a:t>
            </a:r>
            <a:r>
              <a:rPr sz="2400" dirty="0">
                <a:latin typeface="Calibri"/>
                <a:cs typeface="Calibri"/>
              </a:rPr>
              <a:t>n	the	</a:t>
            </a:r>
            <a:r>
              <a:rPr sz="2400" spc="-5" dirty="0">
                <a:latin typeface="Calibri"/>
                <a:cs typeface="Calibri"/>
              </a:rPr>
              <a:t>outpu</a:t>
            </a:r>
            <a:r>
              <a:rPr sz="2400" dirty="0">
                <a:latin typeface="Calibri"/>
                <a:cs typeface="Calibri"/>
              </a:rPr>
              <a:t>t	</a:t>
            </a:r>
            <a:r>
              <a:rPr sz="2400" spc="-20" dirty="0">
                <a:latin typeface="Calibri"/>
                <a:cs typeface="Calibri"/>
              </a:rPr>
              <a:t>c</a:t>
            </a:r>
            <a:r>
              <a:rPr sz="2400" spc="-35" dirty="0">
                <a:latin typeface="Calibri"/>
                <a:cs typeface="Calibri"/>
              </a:rPr>
              <a:t>a</a:t>
            </a:r>
            <a:r>
              <a:rPr sz="2400" dirty="0">
                <a:latin typeface="Calibri"/>
                <a:cs typeface="Calibri"/>
              </a:rPr>
              <a:t>vi</a:t>
            </a:r>
            <a:r>
              <a:rPr sz="2400" spc="-20" dirty="0">
                <a:latin typeface="Calibri"/>
                <a:cs typeface="Calibri"/>
              </a:rPr>
              <a:t>t</a:t>
            </a:r>
            <a:r>
              <a:rPr sz="2400" spc="-155" dirty="0">
                <a:latin typeface="Calibri"/>
                <a:cs typeface="Calibri"/>
              </a:rPr>
              <a:t>y</a:t>
            </a:r>
            <a:r>
              <a:rPr sz="2400" dirty="0">
                <a:latin typeface="Calibri"/>
                <a:cs typeface="Calibri"/>
              </a:rPr>
              <a:t>.	</a:t>
            </a:r>
            <a:r>
              <a:rPr sz="2400" spc="-5" dirty="0">
                <a:latin typeface="Calibri"/>
                <a:cs typeface="Calibri"/>
              </a:rPr>
              <a:t>Th</a:t>
            </a:r>
            <a:r>
              <a:rPr sz="2400" dirty="0">
                <a:latin typeface="Calibri"/>
                <a:cs typeface="Calibri"/>
              </a:rPr>
              <a:t>e	</a:t>
            </a:r>
            <a:r>
              <a:rPr sz="2400" spc="-5" dirty="0">
                <a:latin typeface="Calibri"/>
                <a:cs typeface="Calibri"/>
              </a:rPr>
              <a:t>densit</a:t>
            </a:r>
            <a:r>
              <a:rPr sz="2400" dirty="0">
                <a:latin typeface="Calibri"/>
                <a:cs typeface="Calibri"/>
              </a:rPr>
              <a:t>y	</a:t>
            </a:r>
            <a:r>
              <a:rPr sz="2400" spc="-10" dirty="0">
                <a:latin typeface="Calibri"/>
                <a:cs typeface="Calibri"/>
              </a:rPr>
              <a:t>o</a:t>
            </a:r>
            <a:r>
              <a:rPr sz="2400" dirty="0">
                <a:latin typeface="Calibri"/>
                <a:cs typeface="Calibri"/>
              </a:rPr>
              <a:t>f	el</a:t>
            </a:r>
            <a:r>
              <a:rPr sz="2400" spc="5" dirty="0">
                <a:latin typeface="Calibri"/>
                <a:cs typeface="Calibri"/>
              </a:rPr>
              <a:t>e</a:t>
            </a:r>
            <a:r>
              <a:rPr sz="2400" dirty="0">
                <a:latin typeface="Calibri"/>
                <a:cs typeface="Calibri"/>
              </a:rPr>
              <a:t>c</a:t>
            </a:r>
            <a:r>
              <a:rPr sz="2400" spc="-10" dirty="0">
                <a:latin typeface="Calibri"/>
                <a:cs typeface="Calibri"/>
              </a:rPr>
              <a:t>t</a:t>
            </a:r>
            <a:r>
              <a:rPr sz="2400" spc="-35" dirty="0">
                <a:latin typeface="Calibri"/>
                <a:cs typeface="Calibri"/>
              </a:rPr>
              <a:t>r</a:t>
            </a:r>
            <a:r>
              <a:rPr sz="2400" spc="-20" dirty="0">
                <a:latin typeface="Calibri"/>
                <a:cs typeface="Calibri"/>
              </a:rPr>
              <a:t>o</a:t>
            </a:r>
            <a:r>
              <a:rPr sz="2400" dirty="0">
                <a:latin typeface="Calibri"/>
                <a:cs typeface="Calibri"/>
              </a:rPr>
              <a:t>n</a:t>
            </a:r>
            <a:endParaRPr sz="2400">
              <a:latin typeface="Calibri"/>
              <a:cs typeface="Calibri"/>
            </a:endParaRPr>
          </a:p>
        </p:txBody>
      </p:sp>
      <p:sp>
        <p:nvSpPr>
          <p:cNvPr id="5" name="object 5"/>
          <p:cNvSpPr txBox="1"/>
          <p:nvPr/>
        </p:nvSpPr>
        <p:spPr>
          <a:xfrm>
            <a:off x="793191" y="4520260"/>
            <a:ext cx="7628890" cy="185547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passing the </a:t>
            </a:r>
            <a:r>
              <a:rPr sz="2400" spc="-20" dirty="0">
                <a:latin typeface="Calibri"/>
                <a:cs typeface="Calibri"/>
              </a:rPr>
              <a:t>gap </a:t>
            </a:r>
            <a:r>
              <a:rPr sz="2400" dirty="0">
                <a:latin typeface="Calibri"/>
                <a:cs typeface="Calibri"/>
              </a:rPr>
              <a:t>B </a:t>
            </a:r>
            <a:r>
              <a:rPr sz="2400" spc="-10" dirty="0">
                <a:latin typeface="Calibri"/>
                <a:cs typeface="Calibri"/>
              </a:rPr>
              <a:t>varies cyclically </a:t>
            </a:r>
            <a:r>
              <a:rPr sz="2400" spc="-5" dirty="0">
                <a:latin typeface="Calibri"/>
                <a:cs typeface="Calibri"/>
              </a:rPr>
              <a:t>with time. This </a:t>
            </a:r>
            <a:r>
              <a:rPr sz="2400" dirty="0">
                <a:latin typeface="Calibri"/>
                <a:cs typeface="Calibri"/>
              </a:rPr>
              <a:t>mean </a:t>
            </a:r>
            <a:r>
              <a:rPr sz="2400" spc="-5" dirty="0">
                <a:latin typeface="Calibri"/>
                <a:cs typeface="Calibri"/>
              </a:rPr>
              <a:t>the </a:t>
            </a:r>
            <a:r>
              <a:rPr sz="2400" dirty="0">
                <a:latin typeface="Calibri"/>
                <a:cs typeface="Calibri"/>
              </a:rPr>
              <a:t> </a:t>
            </a:r>
            <a:r>
              <a:rPr sz="2400" spc="-10" dirty="0">
                <a:latin typeface="Calibri"/>
                <a:cs typeface="Calibri"/>
              </a:rPr>
              <a:t>electron</a:t>
            </a:r>
            <a:r>
              <a:rPr sz="2400" spc="-5" dirty="0">
                <a:latin typeface="Calibri"/>
                <a:cs typeface="Calibri"/>
              </a:rPr>
              <a:t> beam</a:t>
            </a:r>
            <a:r>
              <a:rPr sz="2400" dirty="0">
                <a:latin typeface="Calibri"/>
                <a:cs typeface="Calibri"/>
              </a:rPr>
              <a:t> </a:t>
            </a:r>
            <a:r>
              <a:rPr sz="2400" spc="-15" dirty="0">
                <a:latin typeface="Calibri"/>
                <a:cs typeface="Calibri"/>
              </a:rPr>
              <a:t>contains</a:t>
            </a:r>
            <a:r>
              <a:rPr sz="2400" spc="-10" dirty="0">
                <a:latin typeface="Calibri"/>
                <a:cs typeface="Calibri"/>
              </a:rPr>
              <a:t> </a:t>
            </a:r>
            <a:r>
              <a:rPr sz="2400" dirty="0">
                <a:latin typeface="Calibri"/>
                <a:cs typeface="Calibri"/>
              </a:rPr>
              <a:t>an</a:t>
            </a:r>
            <a:r>
              <a:rPr sz="2400" spc="5" dirty="0">
                <a:latin typeface="Calibri"/>
                <a:cs typeface="Calibri"/>
              </a:rPr>
              <a:t> </a:t>
            </a:r>
            <a:r>
              <a:rPr sz="2400" spc="-15" dirty="0">
                <a:latin typeface="Calibri"/>
                <a:cs typeface="Calibri"/>
              </a:rPr>
              <a:t>AC</a:t>
            </a:r>
            <a:r>
              <a:rPr sz="2400" spc="-10" dirty="0">
                <a:latin typeface="Calibri"/>
                <a:cs typeface="Calibri"/>
              </a:rPr>
              <a:t> </a:t>
            </a:r>
            <a:r>
              <a:rPr sz="2400" spc="-15" dirty="0">
                <a:latin typeface="Calibri"/>
                <a:cs typeface="Calibri"/>
              </a:rPr>
              <a:t>current</a:t>
            </a:r>
            <a:r>
              <a:rPr sz="2400" spc="-10" dirty="0">
                <a:latin typeface="Calibri"/>
                <a:cs typeface="Calibri"/>
              </a:rPr>
              <a:t> </a:t>
            </a:r>
            <a:r>
              <a:rPr sz="2400" dirty="0">
                <a:latin typeface="Calibri"/>
                <a:cs typeface="Calibri"/>
              </a:rPr>
              <a:t>and</a:t>
            </a:r>
            <a:r>
              <a:rPr sz="2400" spc="540" dirty="0">
                <a:latin typeface="Calibri"/>
                <a:cs typeface="Calibri"/>
              </a:rPr>
              <a:t> </a:t>
            </a:r>
            <a:r>
              <a:rPr sz="2400" spc="-10" dirty="0">
                <a:latin typeface="Calibri"/>
                <a:cs typeface="Calibri"/>
              </a:rPr>
              <a:t>variation</a:t>
            </a:r>
            <a:r>
              <a:rPr sz="2400" spc="525" dirty="0">
                <a:latin typeface="Calibri"/>
                <a:cs typeface="Calibri"/>
              </a:rPr>
              <a:t> </a:t>
            </a:r>
            <a:r>
              <a:rPr sz="2400" dirty="0">
                <a:latin typeface="Calibri"/>
                <a:cs typeface="Calibri"/>
              </a:rPr>
              <a:t>in </a:t>
            </a:r>
            <a:r>
              <a:rPr sz="2400" spc="5" dirty="0">
                <a:latin typeface="Calibri"/>
                <a:cs typeface="Calibri"/>
              </a:rPr>
              <a:t> </a:t>
            </a:r>
            <a:r>
              <a:rPr sz="2400" spc="-10" dirty="0">
                <a:latin typeface="Calibri"/>
                <a:cs typeface="Calibri"/>
              </a:rPr>
              <a:t>current </a:t>
            </a:r>
            <a:r>
              <a:rPr sz="2400" spc="-5" dirty="0">
                <a:latin typeface="Calibri"/>
                <a:cs typeface="Calibri"/>
              </a:rPr>
              <a:t>density </a:t>
            </a:r>
            <a:r>
              <a:rPr sz="2400" spc="-10" dirty="0">
                <a:latin typeface="Calibri"/>
                <a:cs typeface="Calibri"/>
              </a:rPr>
              <a:t>(often called current </a:t>
            </a:r>
            <a:r>
              <a:rPr sz="2400" spc="-5" dirty="0">
                <a:latin typeface="Calibri"/>
                <a:cs typeface="Calibri"/>
              </a:rPr>
              <a:t>modulation) enables </a:t>
            </a:r>
            <a:r>
              <a:rPr sz="2400" spc="-10" dirty="0">
                <a:latin typeface="Calibri"/>
                <a:cs typeface="Calibri"/>
              </a:rPr>
              <a:t>the </a:t>
            </a:r>
            <a:r>
              <a:rPr sz="2400" spc="-530" dirty="0">
                <a:latin typeface="Calibri"/>
                <a:cs typeface="Calibri"/>
              </a:rPr>
              <a:t> </a:t>
            </a:r>
            <a:r>
              <a:rPr sz="2400" spc="-15" dirty="0">
                <a:latin typeface="Calibri"/>
                <a:cs typeface="Calibri"/>
              </a:rPr>
              <a:t>klystron</a:t>
            </a:r>
            <a:r>
              <a:rPr sz="2400" spc="-10" dirty="0">
                <a:latin typeface="Calibri"/>
                <a:cs typeface="Calibri"/>
              </a:rPr>
              <a:t> </a:t>
            </a:r>
            <a:r>
              <a:rPr sz="2400" spc="-15" dirty="0">
                <a:latin typeface="Calibri"/>
                <a:cs typeface="Calibri"/>
              </a:rPr>
              <a:t>to</a:t>
            </a:r>
            <a:r>
              <a:rPr sz="2400" spc="-10" dirty="0">
                <a:latin typeface="Calibri"/>
                <a:cs typeface="Calibri"/>
              </a:rPr>
              <a:t> </a:t>
            </a:r>
            <a:r>
              <a:rPr sz="2400" spc="-20" dirty="0">
                <a:latin typeface="Calibri"/>
                <a:cs typeface="Calibri"/>
              </a:rPr>
              <a:t>have</a:t>
            </a:r>
            <a:r>
              <a:rPr sz="2400" spc="-1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significant</a:t>
            </a:r>
            <a:r>
              <a:rPr sz="2400" spc="-5" dirty="0">
                <a:latin typeface="Calibri"/>
                <a:cs typeface="Calibri"/>
              </a:rPr>
              <a:t> </a:t>
            </a:r>
            <a:r>
              <a:rPr sz="2400" spc="-15" dirty="0">
                <a:latin typeface="Calibri"/>
                <a:cs typeface="Calibri"/>
              </a:rPr>
              <a:t>gain</a:t>
            </a:r>
            <a:r>
              <a:rPr sz="2400" spc="-10"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hence</a:t>
            </a:r>
            <a:r>
              <a:rPr sz="2400" dirty="0">
                <a:latin typeface="Calibri"/>
                <a:cs typeface="Calibri"/>
              </a:rPr>
              <a:t> </a:t>
            </a:r>
            <a:r>
              <a:rPr sz="2400" spc="-5" dirty="0">
                <a:latin typeface="Calibri"/>
                <a:cs typeface="Calibri"/>
              </a:rPr>
              <a:t>drift</a:t>
            </a:r>
            <a:r>
              <a:rPr sz="2400" dirty="0">
                <a:latin typeface="Calibri"/>
                <a:cs typeface="Calibri"/>
              </a:rPr>
              <a:t> </a:t>
            </a:r>
            <a:r>
              <a:rPr sz="2400" spc="-5" dirty="0">
                <a:latin typeface="Calibri"/>
                <a:cs typeface="Calibri"/>
              </a:rPr>
              <a:t>space </a:t>
            </a:r>
            <a:r>
              <a:rPr sz="2400" dirty="0">
                <a:latin typeface="Calibri"/>
                <a:cs typeface="Calibri"/>
              </a:rPr>
              <a:t> </a:t>
            </a:r>
            <a:r>
              <a:rPr sz="2400" spc="-15" dirty="0">
                <a:latin typeface="Calibri"/>
                <a:cs typeface="Calibri"/>
              </a:rPr>
              <a:t>converts </a:t>
            </a:r>
            <a:r>
              <a:rPr sz="2400" spc="-5" dirty="0">
                <a:latin typeface="Calibri"/>
                <a:cs typeface="Calibri"/>
              </a:rPr>
              <a:t>the</a:t>
            </a:r>
            <a:r>
              <a:rPr sz="2400" dirty="0">
                <a:latin typeface="Calibri"/>
                <a:cs typeface="Calibri"/>
              </a:rPr>
              <a:t> </a:t>
            </a:r>
            <a:r>
              <a:rPr sz="2400" spc="-5" dirty="0">
                <a:latin typeface="Calibri"/>
                <a:cs typeface="Calibri"/>
              </a:rPr>
              <a:t>velocity</a:t>
            </a:r>
            <a:r>
              <a:rPr sz="2400" spc="-15" dirty="0">
                <a:latin typeface="Calibri"/>
                <a:cs typeface="Calibri"/>
              </a:rPr>
              <a:t> </a:t>
            </a:r>
            <a:r>
              <a:rPr sz="2400" spc="-5" dirty="0">
                <a:latin typeface="Calibri"/>
                <a:cs typeface="Calibri"/>
              </a:rPr>
              <a:t>modulation</a:t>
            </a:r>
            <a:r>
              <a:rPr sz="2400" spc="-25" dirty="0">
                <a:latin typeface="Calibri"/>
                <a:cs typeface="Calibri"/>
              </a:rPr>
              <a:t> </a:t>
            </a:r>
            <a:r>
              <a:rPr sz="2400" spc="-15" dirty="0">
                <a:latin typeface="Calibri"/>
                <a:cs typeface="Calibri"/>
              </a:rPr>
              <a:t>into</a:t>
            </a:r>
            <a:r>
              <a:rPr sz="2400" spc="-10" dirty="0">
                <a:latin typeface="Calibri"/>
                <a:cs typeface="Calibri"/>
              </a:rPr>
              <a:t> current</a:t>
            </a:r>
            <a:r>
              <a:rPr sz="2400" spc="-20" dirty="0">
                <a:latin typeface="Calibri"/>
                <a:cs typeface="Calibri"/>
              </a:rPr>
              <a:t> </a:t>
            </a:r>
            <a:r>
              <a:rPr sz="2400" spc="-5" dirty="0">
                <a:latin typeface="Calibri"/>
                <a:cs typeface="Calibri"/>
              </a:rPr>
              <a:t>modulation.</a:t>
            </a:r>
            <a:endParaRPr sz="24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9794" y="391109"/>
            <a:ext cx="3057525" cy="452120"/>
          </a:xfrm>
          <a:prstGeom prst="rect">
            <a:avLst/>
          </a:prstGeom>
        </p:spPr>
        <p:txBody>
          <a:bodyPr vert="horz" wrap="square" lIns="0" tIns="12065" rIns="0" bIns="0" rtlCol="0">
            <a:spAutoFit/>
          </a:bodyPr>
          <a:lstStyle/>
          <a:p>
            <a:pPr marL="12700">
              <a:lnSpc>
                <a:spcPct val="100000"/>
              </a:lnSpc>
              <a:spcBef>
                <a:spcPts val="95"/>
              </a:spcBef>
            </a:pPr>
            <a:r>
              <a:rPr spc="-45" dirty="0"/>
              <a:t>MICROWAVE</a:t>
            </a:r>
            <a:r>
              <a:rPr spc="-60" dirty="0"/>
              <a:t> </a:t>
            </a:r>
            <a:r>
              <a:rPr spc="-5" dirty="0"/>
              <a:t>BANDS</a:t>
            </a:r>
          </a:p>
        </p:txBody>
      </p:sp>
      <p:graphicFrame>
        <p:nvGraphicFramePr>
          <p:cNvPr id="4" name="object 4"/>
          <p:cNvGraphicFramePr>
            <a:graphicFrameLocks noGrp="1"/>
          </p:cNvGraphicFramePr>
          <p:nvPr/>
        </p:nvGraphicFramePr>
        <p:xfrm>
          <a:off x="1136650" y="1219212"/>
          <a:ext cx="7239000" cy="5181585"/>
        </p:xfrm>
        <a:graphic>
          <a:graphicData uri="http://schemas.openxmlformats.org/drawingml/2006/table">
            <a:tbl>
              <a:tblPr firstRow="1" bandRow="1">
                <a:tableStyleId>{2D5ABB26-0587-4C30-8999-92F81FD0307C}</a:tableStyleId>
              </a:tblPr>
              <a:tblGrid>
                <a:gridCol w="1809750">
                  <a:extLst>
                    <a:ext uri="{9D8B030D-6E8A-4147-A177-3AD203B41FA5}">
                      <a16:colId xmlns="" xmlns:a16="http://schemas.microsoft.com/office/drawing/2014/main" val="20000"/>
                    </a:ext>
                  </a:extLst>
                </a:gridCol>
                <a:gridCol w="2305050">
                  <a:extLst>
                    <a:ext uri="{9D8B030D-6E8A-4147-A177-3AD203B41FA5}">
                      <a16:colId xmlns="" xmlns:a16="http://schemas.microsoft.com/office/drawing/2014/main" val="20001"/>
                    </a:ext>
                  </a:extLst>
                </a:gridCol>
                <a:gridCol w="2971800">
                  <a:extLst>
                    <a:ext uri="{9D8B030D-6E8A-4147-A177-3AD203B41FA5}">
                      <a16:colId xmlns="" xmlns:a16="http://schemas.microsoft.com/office/drawing/2014/main" val="20002"/>
                    </a:ext>
                  </a:extLst>
                </a:gridCol>
                <a:gridCol w="152400">
                  <a:extLst>
                    <a:ext uri="{9D8B030D-6E8A-4147-A177-3AD203B41FA5}">
                      <a16:colId xmlns="" xmlns:a16="http://schemas.microsoft.com/office/drawing/2014/main" val="20003"/>
                    </a:ext>
                  </a:extLst>
                </a:gridCol>
              </a:tblGrid>
              <a:tr h="488683">
                <a:tc gridSpan="4">
                  <a:txBody>
                    <a:bodyPr/>
                    <a:lstStyle/>
                    <a:p>
                      <a:pPr algn="ctr">
                        <a:lnSpc>
                          <a:spcPct val="100000"/>
                        </a:lnSpc>
                        <a:spcBef>
                          <a:spcPts val="355"/>
                        </a:spcBef>
                      </a:pPr>
                      <a:r>
                        <a:rPr sz="2400" b="1" spc="-15" dirty="0">
                          <a:solidFill>
                            <a:srgbClr val="212121"/>
                          </a:solidFill>
                          <a:latin typeface="Calibri"/>
                          <a:cs typeface="Calibri"/>
                        </a:rPr>
                        <a:t>Microwave</a:t>
                      </a:r>
                      <a:r>
                        <a:rPr sz="2400" b="1" spc="-60" dirty="0">
                          <a:solidFill>
                            <a:srgbClr val="212121"/>
                          </a:solidFill>
                          <a:latin typeface="Calibri"/>
                          <a:cs typeface="Calibri"/>
                        </a:rPr>
                        <a:t> </a:t>
                      </a:r>
                      <a:r>
                        <a:rPr sz="2400" b="1" spc="-10" dirty="0">
                          <a:solidFill>
                            <a:srgbClr val="212121"/>
                          </a:solidFill>
                          <a:latin typeface="Calibri"/>
                          <a:cs typeface="Calibri"/>
                        </a:rPr>
                        <a:t>frequency</a:t>
                      </a:r>
                      <a:r>
                        <a:rPr sz="2400" b="1" spc="-15" dirty="0">
                          <a:solidFill>
                            <a:srgbClr val="212121"/>
                          </a:solidFill>
                          <a:latin typeface="Calibri"/>
                          <a:cs typeface="Calibri"/>
                        </a:rPr>
                        <a:t> </a:t>
                      </a:r>
                      <a:r>
                        <a:rPr sz="2400" b="1" spc="-5" dirty="0">
                          <a:solidFill>
                            <a:srgbClr val="212121"/>
                          </a:solidFill>
                          <a:latin typeface="Calibri"/>
                          <a:cs typeface="Calibri"/>
                        </a:rPr>
                        <a:t>bands</a:t>
                      </a:r>
                      <a:endParaRPr sz="2400">
                        <a:latin typeface="Calibri"/>
                        <a:cs typeface="Calibri"/>
                      </a:endParaRPr>
                    </a:p>
                  </a:txBody>
                  <a:tcPr marL="0" marR="0" marT="45085" marB="0">
                    <a:lnB w="12700">
                      <a:solidFill>
                        <a:srgbClr val="A1A9B0"/>
                      </a:solidFill>
                      <a:prstDash val="solid"/>
                    </a:lnB>
                    <a:solidFill>
                      <a:srgbClr val="EAEBE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0"/>
                  </a:ext>
                </a:extLst>
              </a:tr>
              <a:tr h="938529">
                <a:tc>
                  <a:txBody>
                    <a:bodyPr/>
                    <a:lstStyle/>
                    <a:p>
                      <a:pPr marL="152400">
                        <a:lnSpc>
                          <a:spcPct val="100000"/>
                        </a:lnSpc>
                        <a:spcBef>
                          <a:spcPts val="2125"/>
                        </a:spcBef>
                      </a:pPr>
                      <a:r>
                        <a:rPr sz="2400" b="1" spc="-10" dirty="0">
                          <a:solidFill>
                            <a:srgbClr val="212121"/>
                          </a:solidFill>
                          <a:latin typeface="Calibri"/>
                          <a:cs typeface="Calibri"/>
                        </a:rPr>
                        <a:t>Designation</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EAEBEF"/>
                    </a:solidFill>
                  </a:tcPr>
                </a:tc>
                <a:tc>
                  <a:txBody>
                    <a:bodyPr/>
                    <a:lstStyle/>
                    <a:p>
                      <a:pPr marL="106680">
                        <a:lnSpc>
                          <a:spcPct val="100000"/>
                        </a:lnSpc>
                        <a:spcBef>
                          <a:spcPts val="2125"/>
                        </a:spcBef>
                      </a:pPr>
                      <a:r>
                        <a:rPr sz="2400" b="1" spc="-10" dirty="0">
                          <a:solidFill>
                            <a:srgbClr val="212121"/>
                          </a:solidFill>
                          <a:latin typeface="Calibri"/>
                          <a:cs typeface="Calibri"/>
                        </a:rPr>
                        <a:t>Frequency</a:t>
                      </a:r>
                      <a:r>
                        <a:rPr sz="2400" b="1" spc="-55" dirty="0">
                          <a:solidFill>
                            <a:srgbClr val="212121"/>
                          </a:solidFill>
                          <a:latin typeface="Calibri"/>
                          <a:cs typeface="Calibri"/>
                        </a:rPr>
                        <a:t> </a:t>
                      </a:r>
                      <a:r>
                        <a:rPr sz="2400" b="1" spc="-15" dirty="0">
                          <a:solidFill>
                            <a:srgbClr val="212121"/>
                          </a:solidFill>
                          <a:latin typeface="Calibri"/>
                          <a:cs typeface="Calibri"/>
                        </a:rPr>
                        <a:t>range</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EAEBEF"/>
                    </a:solidFill>
                  </a:tcPr>
                </a:tc>
                <a:tc>
                  <a:txBody>
                    <a:bodyPr/>
                    <a:lstStyle/>
                    <a:p>
                      <a:pPr marL="340360">
                        <a:lnSpc>
                          <a:spcPct val="100000"/>
                        </a:lnSpc>
                        <a:spcBef>
                          <a:spcPts val="2125"/>
                        </a:spcBef>
                      </a:pPr>
                      <a:r>
                        <a:rPr sz="2400" b="1" spc="-20" dirty="0">
                          <a:solidFill>
                            <a:srgbClr val="212121"/>
                          </a:solidFill>
                          <a:latin typeface="Calibri"/>
                          <a:cs typeface="Calibri"/>
                        </a:rPr>
                        <a:t>Wavelength</a:t>
                      </a:r>
                      <a:r>
                        <a:rPr sz="2400" b="1" spc="-35" dirty="0">
                          <a:solidFill>
                            <a:srgbClr val="212121"/>
                          </a:solidFill>
                          <a:latin typeface="Calibri"/>
                          <a:cs typeface="Calibri"/>
                        </a:rPr>
                        <a:t> </a:t>
                      </a:r>
                      <a:r>
                        <a:rPr sz="2400" b="1" spc="-20" dirty="0">
                          <a:solidFill>
                            <a:srgbClr val="212121"/>
                          </a:solidFill>
                          <a:latin typeface="Calibri"/>
                          <a:cs typeface="Calibri"/>
                        </a:rPr>
                        <a:t>range</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EAEBEF"/>
                    </a:solidFill>
                  </a:tcPr>
                </a:tc>
                <a:tc>
                  <a:txBody>
                    <a:bodyPr/>
                    <a:lstStyle/>
                    <a:p>
                      <a:pPr>
                        <a:lnSpc>
                          <a:spcPct val="100000"/>
                        </a:lnSpc>
                      </a:pPr>
                      <a:endParaRPr sz="2400">
                        <a:latin typeface="Times New Roman"/>
                        <a:cs typeface="Times New Roman"/>
                      </a:endParaRPr>
                    </a:p>
                  </a:txBody>
                  <a:tcPr marL="0" marR="0" marT="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EAEBEF"/>
                    </a:solidFill>
                  </a:tcPr>
                </a:tc>
                <a:extLst>
                  <a:ext uri="{0D108BD9-81ED-4DB2-BD59-A6C34878D82A}">
                    <a16:rowId xmlns="" xmlns:a16="http://schemas.microsoft.com/office/drawing/2014/main" val="10001"/>
                  </a:ext>
                </a:extLst>
              </a:tr>
              <a:tr h="938657">
                <a:tc>
                  <a:txBody>
                    <a:bodyPr/>
                    <a:lstStyle/>
                    <a:p>
                      <a:pPr marL="60960">
                        <a:lnSpc>
                          <a:spcPct val="100000"/>
                        </a:lnSpc>
                        <a:spcBef>
                          <a:spcPts val="2125"/>
                        </a:spcBef>
                      </a:pPr>
                      <a:r>
                        <a:rPr sz="2400" dirty="0">
                          <a:solidFill>
                            <a:srgbClr val="7E7E7E"/>
                          </a:solidFill>
                          <a:latin typeface="Calibri"/>
                          <a:cs typeface="Calibri"/>
                        </a:rPr>
                        <a:t>L</a:t>
                      </a:r>
                      <a:r>
                        <a:rPr sz="2400" spc="-60"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0960">
                        <a:lnSpc>
                          <a:spcPct val="100000"/>
                        </a:lnSpc>
                        <a:spcBef>
                          <a:spcPts val="2125"/>
                        </a:spcBef>
                      </a:pPr>
                      <a:r>
                        <a:rPr sz="2400" dirty="0">
                          <a:solidFill>
                            <a:srgbClr val="212121"/>
                          </a:solidFill>
                          <a:latin typeface="Calibri"/>
                          <a:cs typeface="Calibri"/>
                        </a:rPr>
                        <a:t>1</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dirty="0">
                          <a:solidFill>
                            <a:srgbClr val="212121"/>
                          </a:solidFill>
                          <a:latin typeface="Calibri"/>
                          <a:cs typeface="Calibri"/>
                        </a:rPr>
                        <a:t>2</a:t>
                      </a:r>
                      <a:r>
                        <a:rPr sz="2400" spc="-45"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1594">
                        <a:lnSpc>
                          <a:spcPct val="100000"/>
                        </a:lnSpc>
                        <a:spcBef>
                          <a:spcPts val="2125"/>
                        </a:spcBef>
                      </a:pPr>
                      <a:r>
                        <a:rPr sz="2400" spc="-5" dirty="0">
                          <a:solidFill>
                            <a:srgbClr val="212121"/>
                          </a:solidFill>
                          <a:latin typeface="Calibri"/>
                          <a:cs typeface="Calibri"/>
                        </a:rPr>
                        <a:t>15</a:t>
                      </a:r>
                      <a:r>
                        <a:rPr sz="2400" spc="-40" dirty="0">
                          <a:solidFill>
                            <a:srgbClr val="212121"/>
                          </a:solidFill>
                          <a:latin typeface="Calibri"/>
                          <a:cs typeface="Calibri"/>
                        </a:rPr>
                        <a:t> </a:t>
                      </a:r>
                      <a:r>
                        <a:rPr sz="2400" dirty="0">
                          <a:solidFill>
                            <a:srgbClr val="212121"/>
                          </a:solidFill>
                          <a:latin typeface="Calibri"/>
                          <a:cs typeface="Calibri"/>
                        </a:rPr>
                        <a:t>cm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30</a:t>
                      </a:r>
                      <a:r>
                        <a:rPr sz="2400" spc="-20" dirty="0">
                          <a:solidFill>
                            <a:srgbClr val="212121"/>
                          </a:solidFill>
                          <a:latin typeface="Calibri"/>
                          <a:cs typeface="Calibri"/>
                        </a:rPr>
                        <a:t> </a:t>
                      </a:r>
                      <a:r>
                        <a:rPr sz="2400" spc="5" dirty="0">
                          <a:solidFill>
                            <a:srgbClr val="212121"/>
                          </a:solidFill>
                          <a:latin typeface="Calibri"/>
                          <a:cs typeface="Calibri"/>
                        </a:rPr>
                        <a:t>cm</a:t>
                      </a:r>
                      <a:endParaRPr sz="2400">
                        <a:latin typeface="Calibri"/>
                        <a:cs typeface="Calibri"/>
                      </a:endParaRPr>
                    </a:p>
                  </a:txBody>
                  <a:tcPr marL="0" marR="0" marT="26987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pPr>
                      <a:endParaRPr sz="2400">
                        <a:latin typeface="Times New Roman"/>
                        <a:cs typeface="Times New Roman"/>
                      </a:endParaRPr>
                    </a:p>
                  </a:txBody>
                  <a:tcPr marL="0" marR="0" marT="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2"/>
                  </a:ext>
                </a:extLst>
              </a:tr>
              <a:tr h="938529">
                <a:tc>
                  <a:txBody>
                    <a:bodyPr/>
                    <a:lstStyle/>
                    <a:p>
                      <a:pPr marL="60960">
                        <a:lnSpc>
                          <a:spcPct val="100000"/>
                        </a:lnSpc>
                        <a:spcBef>
                          <a:spcPts val="2130"/>
                        </a:spcBef>
                      </a:pPr>
                      <a:r>
                        <a:rPr sz="2400" dirty="0">
                          <a:solidFill>
                            <a:srgbClr val="7E7E7E"/>
                          </a:solidFill>
                          <a:latin typeface="Calibri"/>
                          <a:cs typeface="Calibri"/>
                        </a:rPr>
                        <a:t>S</a:t>
                      </a:r>
                      <a:r>
                        <a:rPr sz="2400" spc="-70"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0960">
                        <a:lnSpc>
                          <a:spcPct val="100000"/>
                        </a:lnSpc>
                        <a:spcBef>
                          <a:spcPts val="2130"/>
                        </a:spcBef>
                      </a:pPr>
                      <a:r>
                        <a:rPr sz="2400" dirty="0">
                          <a:solidFill>
                            <a:srgbClr val="212121"/>
                          </a:solidFill>
                          <a:latin typeface="Calibri"/>
                          <a:cs typeface="Calibri"/>
                        </a:rPr>
                        <a:t>2</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dirty="0">
                          <a:solidFill>
                            <a:srgbClr val="212121"/>
                          </a:solidFill>
                          <a:latin typeface="Calibri"/>
                          <a:cs typeface="Calibri"/>
                        </a:rPr>
                        <a:t>4</a:t>
                      </a:r>
                      <a:r>
                        <a:rPr sz="2400" spc="-45"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1594">
                        <a:lnSpc>
                          <a:spcPct val="100000"/>
                        </a:lnSpc>
                        <a:spcBef>
                          <a:spcPts val="2130"/>
                        </a:spcBef>
                      </a:pPr>
                      <a:r>
                        <a:rPr sz="2400" spc="-5" dirty="0">
                          <a:solidFill>
                            <a:srgbClr val="212121"/>
                          </a:solidFill>
                          <a:latin typeface="Calibri"/>
                          <a:cs typeface="Calibri"/>
                        </a:rPr>
                        <a:t>7.5</a:t>
                      </a:r>
                      <a:r>
                        <a:rPr sz="2400" spc="-45" dirty="0">
                          <a:solidFill>
                            <a:srgbClr val="212121"/>
                          </a:solidFill>
                          <a:latin typeface="Calibri"/>
                          <a:cs typeface="Calibri"/>
                        </a:rPr>
                        <a:t> </a:t>
                      </a:r>
                      <a:r>
                        <a:rPr sz="2400" dirty="0">
                          <a:solidFill>
                            <a:srgbClr val="212121"/>
                          </a:solidFill>
                          <a:latin typeface="Calibri"/>
                          <a:cs typeface="Calibri"/>
                        </a:rPr>
                        <a:t>cm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15</a:t>
                      </a:r>
                      <a:r>
                        <a:rPr sz="2400" spc="-20" dirty="0">
                          <a:solidFill>
                            <a:srgbClr val="212121"/>
                          </a:solidFill>
                          <a:latin typeface="Calibri"/>
                          <a:cs typeface="Calibri"/>
                        </a:rPr>
                        <a:t> </a:t>
                      </a:r>
                      <a:r>
                        <a:rPr sz="2400" spc="5" dirty="0">
                          <a:solidFill>
                            <a:srgbClr val="212121"/>
                          </a:solidFill>
                          <a:latin typeface="Calibri"/>
                          <a:cs typeface="Calibri"/>
                        </a:rPr>
                        <a:t>cm</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pPr>
                      <a:endParaRPr sz="2400">
                        <a:latin typeface="Times New Roman"/>
                        <a:cs typeface="Times New Roman"/>
                      </a:endParaRPr>
                    </a:p>
                  </a:txBody>
                  <a:tcPr marL="0" marR="0" marT="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3"/>
                  </a:ext>
                </a:extLst>
              </a:tr>
              <a:tr h="938657">
                <a:tc>
                  <a:txBody>
                    <a:bodyPr/>
                    <a:lstStyle/>
                    <a:p>
                      <a:pPr marL="60960">
                        <a:lnSpc>
                          <a:spcPct val="100000"/>
                        </a:lnSpc>
                        <a:spcBef>
                          <a:spcPts val="2130"/>
                        </a:spcBef>
                      </a:pPr>
                      <a:r>
                        <a:rPr sz="2400" dirty="0">
                          <a:solidFill>
                            <a:srgbClr val="7E7E7E"/>
                          </a:solidFill>
                          <a:latin typeface="Calibri"/>
                          <a:cs typeface="Calibri"/>
                        </a:rPr>
                        <a:t>C</a:t>
                      </a:r>
                      <a:r>
                        <a:rPr sz="2400" spc="-65"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0960">
                        <a:lnSpc>
                          <a:spcPct val="100000"/>
                        </a:lnSpc>
                        <a:spcBef>
                          <a:spcPts val="2130"/>
                        </a:spcBef>
                      </a:pPr>
                      <a:r>
                        <a:rPr sz="2400" dirty="0">
                          <a:solidFill>
                            <a:srgbClr val="212121"/>
                          </a:solidFill>
                          <a:latin typeface="Calibri"/>
                          <a:cs typeface="Calibri"/>
                        </a:rPr>
                        <a:t>4</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dirty="0">
                          <a:solidFill>
                            <a:srgbClr val="212121"/>
                          </a:solidFill>
                          <a:latin typeface="Calibri"/>
                          <a:cs typeface="Calibri"/>
                        </a:rPr>
                        <a:t>8</a:t>
                      </a:r>
                      <a:r>
                        <a:rPr sz="2400" spc="-45"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1594">
                        <a:lnSpc>
                          <a:spcPct val="100000"/>
                        </a:lnSpc>
                        <a:spcBef>
                          <a:spcPts val="2130"/>
                        </a:spcBef>
                      </a:pPr>
                      <a:r>
                        <a:rPr sz="2400" spc="-5" dirty="0">
                          <a:solidFill>
                            <a:srgbClr val="212121"/>
                          </a:solidFill>
                          <a:latin typeface="Calibri"/>
                          <a:cs typeface="Calibri"/>
                        </a:rPr>
                        <a:t>3.75</a:t>
                      </a:r>
                      <a:r>
                        <a:rPr sz="2400" spc="-40" dirty="0">
                          <a:solidFill>
                            <a:srgbClr val="212121"/>
                          </a:solidFill>
                          <a:latin typeface="Calibri"/>
                          <a:cs typeface="Calibri"/>
                        </a:rPr>
                        <a:t> </a:t>
                      </a:r>
                      <a:r>
                        <a:rPr sz="2400" dirty="0">
                          <a:solidFill>
                            <a:srgbClr val="212121"/>
                          </a:solidFill>
                          <a:latin typeface="Calibri"/>
                          <a:cs typeface="Calibri"/>
                        </a:rPr>
                        <a:t>cm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7.5</a:t>
                      </a:r>
                      <a:r>
                        <a:rPr sz="2400" spc="-25" dirty="0">
                          <a:solidFill>
                            <a:srgbClr val="212121"/>
                          </a:solidFill>
                          <a:latin typeface="Calibri"/>
                          <a:cs typeface="Calibri"/>
                        </a:rPr>
                        <a:t> </a:t>
                      </a:r>
                      <a:r>
                        <a:rPr sz="2400" spc="5" dirty="0">
                          <a:solidFill>
                            <a:srgbClr val="212121"/>
                          </a:solidFill>
                          <a:latin typeface="Calibri"/>
                          <a:cs typeface="Calibri"/>
                        </a:rPr>
                        <a:t>cm</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pPr>
                      <a:endParaRPr sz="2400">
                        <a:latin typeface="Times New Roman"/>
                        <a:cs typeface="Times New Roman"/>
                      </a:endParaRPr>
                    </a:p>
                  </a:txBody>
                  <a:tcPr marL="0" marR="0" marT="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4"/>
                  </a:ext>
                </a:extLst>
              </a:tr>
              <a:tr h="938530">
                <a:tc>
                  <a:txBody>
                    <a:bodyPr/>
                    <a:lstStyle/>
                    <a:p>
                      <a:pPr marL="60960">
                        <a:lnSpc>
                          <a:spcPct val="100000"/>
                        </a:lnSpc>
                        <a:spcBef>
                          <a:spcPts val="2130"/>
                        </a:spcBef>
                      </a:pPr>
                      <a:r>
                        <a:rPr sz="2400" dirty="0">
                          <a:solidFill>
                            <a:srgbClr val="7E7E7E"/>
                          </a:solidFill>
                          <a:latin typeface="Calibri"/>
                          <a:cs typeface="Calibri"/>
                        </a:rPr>
                        <a:t>X</a:t>
                      </a:r>
                      <a:r>
                        <a:rPr sz="2400" spc="-55"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0960">
                        <a:lnSpc>
                          <a:spcPct val="100000"/>
                        </a:lnSpc>
                        <a:spcBef>
                          <a:spcPts val="2130"/>
                        </a:spcBef>
                      </a:pPr>
                      <a:r>
                        <a:rPr sz="2400" dirty="0">
                          <a:solidFill>
                            <a:srgbClr val="212121"/>
                          </a:solidFill>
                          <a:latin typeface="Calibri"/>
                          <a:cs typeface="Calibri"/>
                        </a:rPr>
                        <a:t>8</a:t>
                      </a:r>
                      <a:r>
                        <a:rPr sz="2400" spc="-40"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spc="-10" dirty="0">
                          <a:solidFill>
                            <a:srgbClr val="212121"/>
                          </a:solidFill>
                          <a:latin typeface="Calibri"/>
                          <a:cs typeface="Calibri"/>
                        </a:rPr>
                        <a:t>12</a:t>
                      </a:r>
                      <a:r>
                        <a:rPr sz="2400" spc="-40"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marL="61594">
                        <a:lnSpc>
                          <a:spcPct val="100000"/>
                        </a:lnSpc>
                        <a:spcBef>
                          <a:spcPts val="2130"/>
                        </a:spcBef>
                      </a:pPr>
                      <a:r>
                        <a:rPr sz="2400" spc="-5" dirty="0">
                          <a:solidFill>
                            <a:srgbClr val="212121"/>
                          </a:solidFill>
                          <a:latin typeface="Calibri"/>
                          <a:cs typeface="Calibri"/>
                        </a:rPr>
                        <a:t>25</a:t>
                      </a:r>
                      <a:r>
                        <a:rPr sz="2400" spc="-35"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37.5</a:t>
                      </a:r>
                      <a:r>
                        <a:rPr sz="2400" spc="-20"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27051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pPr>
                      <a:endParaRPr sz="2400">
                        <a:latin typeface="Times New Roman"/>
                        <a:cs typeface="Times New Roman"/>
                      </a:endParaRPr>
                    </a:p>
                  </a:txBody>
                  <a:tcPr marL="0" marR="0" marT="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5"/>
                  </a:ext>
                </a:extLst>
              </a:tr>
            </a:tbl>
          </a:graphicData>
        </a:graphic>
      </p:graphicFrame>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5</a:t>
            </a:fld>
            <a:endParaRPr sz="1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37" y="1143025"/>
            <a:ext cx="8143875" cy="5286375"/>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50</a:t>
            </a:fld>
            <a:endParaRPr spc="-5"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3886" y="307593"/>
            <a:ext cx="2590165" cy="452120"/>
          </a:xfrm>
          <a:prstGeom prst="rect">
            <a:avLst/>
          </a:prstGeom>
        </p:spPr>
        <p:txBody>
          <a:bodyPr vert="horz" wrap="square" lIns="0" tIns="12065" rIns="0" bIns="0" rtlCol="0">
            <a:spAutoFit/>
          </a:bodyPr>
          <a:lstStyle/>
          <a:p>
            <a:pPr marL="12700">
              <a:lnSpc>
                <a:spcPct val="100000"/>
              </a:lnSpc>
              <a:spcBef>
                <a:spcPts val="95"/>
              </a:spcBef>
            </a:pPr>
            <a:r>
              <a:rPr spc="-5" dirty="0"/>
              <a:t>Bunching</a:t>
            </a:r>
            <a:r>
              <a:rPr spc="-40" dirty="0"/>
              <a:t> </a:t>
            </a:r>
            <a:r>
              <a:rPr spc="-10" dirty="0"/>
              <a:t>process</a:t>
            </a:r>
          </a:p>
        </p:txBody>
      </p:sp>
      <p:sp>
        <p:nvSpPr>
          <p:cNvPr id="3" name="object 3"/>
          <p:cNvSpPr txBox="1"/>
          <p:nvPr/>
        </p:nvSpPr>
        <p:spPr>
          <a:xfrm>
            <a:off x="578916" y="1159509"/>
            <a:ext cx="7988300" cy="2224405"/>
          </a:xfrm>
          <a:prstGeom prst="rect">
            <a:avLst/>
          </a:prstGeom>
        </p:spPr>
        <p:txBody>
          <a:bodyPr vert="horz" wrap="square" lIns="0" tIns="13335" rIns="0" bIns="0" rtlCol="0">
            <a:spAutoFit/>
          </a:bodyPr>
          <a:lstStyle/>
          <a:p>
            <a:pPr marL="12700" marR="5080" algn="just">
              <a:lnSpc>
                <a:spcPct val="100000"/>
              </a:lnSpc>
              <a:spcBef>
                <a:spcPts val="105"/>
              </a:spcBef>
            </a:pPr>
            <a:r>
              <a:rPr sz="2000" spc="-5" dirty="0">
                <a:latin typeface="Calibri"/>
                <a:cs typeface="Calibri"/>
              </a:rPr>
              <a:t>The electrons </a:t>
            </a:r>
            <a:r>
              <a:rPr sz="2000" spc="-10" dirty="0">
                <a:latin typeface="Calibri"/>
                <a:cs typeface="Calibri"/>
              </a:rPr>
              <a:t>gradually </a:t>
            </a:r>
            <a:r>
              <a:rPr sz="2000" spc="-5" dirty="0">
                <a:latin typeface="Calibri"/>
                <a:cs typeface="Calibri"/>
              </a:rPr>
              <a:t>bunch </a:t>
            </a:r>
            <a:r>
              <a:rPr sz="2000" spc="-10" dirty="0">
                <a:latin typeface="Calibri"/>
                <a:cs typeface="Calibri"/>
              </a:rPr>
              <a:t>together </a:t>
            </a:r>
            <a:r>
              <a:rPr sz="2000" dirty="0">
                <a:latin typeface="Calibri"/>
                <a:cs typeface="Calibri"/>
              </a:rPr>
              <a:t>due </a:t>
            </a:r>
            <a:r>
              <a:rPr sz="2000" spc="-15" dirty="0">
                <a:latin typeface="Calibri"/>
                <a:cs typeface="Calibri"/>
              </a:rPr>
              <a:t>to </a:t>
            </a:r>
            <a:r>
              <a:rPr sz="2000" dirty="0">
                <a:latin typeface="Calibri"/>
                <a:cs typeface="Calibri"/>
              </a:rPr>
              <a:t>the </a:t>
            </a:r>
            <a:r>
              <a:rPr sz="2000" spc="-10" dirty="0">
                <a:latin typeface="Calibri"/>
                <a:cs typeface="Calibri"/>
              </a:rPr>
              <a:t>difference </a:t>
            </a:r>
            <a:r>
              <a:rPr sz="2000" spc="-5" dirty="0">
                <a:latin typeface="Calibri"/>
                <a:cs typeface="Calibri"/>
              </a:rPr>
              <a:t>in </a:t>
            </a:r>
            <a:r>
              <a:rPr sz="2000" spc="-10" dirty="0">
                <a:latin typeface="Calibri"/>
                <a:cs typeface="Calibri"/>
              </a:rPr>
              <a:t>velocities </a:t>
            </a:r>
            <a:r>
              <a:rPr sz="2000" spc="-5" dirty="0">
                <a:latin typeface="Calibri"/>
                <a:cs typeface="Calibri"/>
              </a:rPr>
              <a:t>of </a:t>
            </a:r>
            <a:r>
              <a:rPr sz="2000" dirty="0">
                <a:latin typeface="Calibri"/>
                <a:cs typeface="Calibri"/>
              </a:rPr>
              <a:t> the </a:t>
            </a:r>
            <a:r>
              <a:rPr sz="2000" spc="-5" dirty="0">
                <a:latin typeface="Calibri"/>
                <a:cs typeface="Calibri"/>
              </a:rPr>
              <a:t>electrons, </a:t>
            </a:r>
            <a:r>
              <a:rPr sz="2000" dirty="0">
                <a:latin typeface="Calibri"/>
                <a:cs typeface="Calibri"/>
              </a:rPr>
              <a:t>as </a:t>
            </a:r>
            <a:r>
              <a:rPr sz="2000" spc="-5" dirty="0">
                <a:latin typeface="Calibri"/>
                <a:cs typeface="Calibri"/>
              </a:rPr>
              <a:t>they </a:t>
            </a:r>
            <a:r>
              <a:rPr sz="2000" spc="-20" dirty="0">
                <a:latin typeface="Calibri"/>
                <a:cs typeface="Calibri"/>
              </a:rPr>
              <a:t>travel </a:t>
            </a:r>
            <a:r>
              <a:rPr sz="2000" spc="-5" dirty="0">
                <a:latin typeface="Calibri"/>
                <a:cs typeface="Calibri"/>
              </a:rPr>
              <a:t>down </a:t>
            </a:r>
            <a:r>
              <a:rPr sz="2000" dirty="0">
                <a:latin typeface="Calibri"/>
                <a:cs typeface="Calibri"/>
              </a:rPr>
              <a:t>the </a:t>
            </a:r>
            <a:r>
              <a:rPr sz="2000" spc="-5" dirty="0">
                <a:latin typeface="Calibri"/>
                <a:cs typeface="Calibri"/>
              </a:rPr>
              <a:t>drift space. </a:t>
            </a:r>
            <a:r>
              <a:rPr sz="2000" spc="-10" dirty="0">
                <a:latin typeface="Calibri"/>
                <a:cs typeface="Calibri"/>
              </a:rPr>
              <a:t>The variation </a:t>
            </a:r>
            <a:r>
              <a:rPr sz="2000" spc="-5" dirty="0">
                <a:latin typeface="Calibri"/>
                <a:cs typeface="Calibri"/>
              </a:rPr>
              <a:t>in </a:t>
            </a:r>
            <a:r>
              <a:rPr sz="2000" spc="-10" dirty="0">
                <a:latin typeface="Calibri"/>
                <a:cs typeface="Calibri"/>
              </a:rPr>
              <a:t>electron </a:t>
            </a:r>
            <a:r>
              <a:rPr sz="2000" spc="-5" dirty="0">
                <a:latin typeface="Calibri"/>
                <a:cs typeface="Calibri"/>
              </a:rPr>
              <a:t> </a:t>
            </a:r>
            <a:r>
              <a:rPr sz="2000" spc="-10" dirty="0">
                <a:latin typeface="Calibri"/>
                <a:cs typeface="Calibri"/>
              </a:rPr>
              <a:t>velocity </a:t>
            </a:r>
            <a:r>
              <a:rPr sz="2000" spc="-5" dirty="0">
                <a:latin typeface="Calibri"/>
                <a:cs typeface="Calibri"/>
              </a:rPr>
              <a:t>in drift space </a:t>
            </a:r>
            <a:r>
              <a:rPr sz="2000" dirty="0">
                <a:latin typeface="Calibri"/>
                <a:cs typeface="Calibri"/>
              </a:rPr>
              <a:t>is known as </a:t>
            </a:r>
            <a:r>
              <a:rPr sz="2000" spc="-10" dirty="0">
                <a:latin typeface="Calibri"/>
                <a:cs typeface="Calibri"/>
              </a:rPr>
              <a:t>velocity </a:t>
            </a:r>
            <a:r>
              <a:rPr sz="2000" spc="-5" dirty="0">
                <a:latin typeface="Calibri"/>
                <a:cs typeface="Calibri"/>
              </a:rPr>
              <a:t>modulation </a:t>
            </a:r>
            <a:r>
              <a:rPr sz="2000" dirty="0">
                <a:latin typeface="Calibri"/>
                <a:cs typeface="Calibri"/>
              </a:rPr>
              <a:t>and the </a:t>
            </a:r>
            <a:r>
              <a:rPr sz="2000" spc="-5" dirty="0">
                <a:latin typeface="Calibri"/>
                <a:cs typeface="Calibri"/>
              </a:rPr>
              <a:t>density of </a:t>
            </a:r>
            <a:r>
              <a:rPr sz="2000" dirty="0">
                <a:latin typeface="Calibri"/>
                <a:cs typeface="Calibri"/>
              </a:rPr>
              <a:t> </a:t>
            </a:r>
            <a:r>
              <a:rPr sz="2000" spc="-5" dirty="0">
                <a:latin typeface="Calibri"/>
                <a:cs typeface="Calibri"/>
              </a:rPr>
              <a:t>electrons</a:t>
            </a:r>
            <a:r>
              <a:rPr sz="2000" spc="240" dirty="0">
                <a:latin typeface="Calibri"/>
                <a:cs typeface="Calibri"/>
              </a:rPr>
              <a:t> </a:t>
            </a:r>
            <a:r>
              <a:rPr sz="2000" spc="-5" dirty="0">
                <a:latin typeface="Calibri"/>
                <a:cs typeface="Calibri"/>
              </a:rPr>
              <a:t>in</a:t>
            </a:r>
            <a:r>
              <a:rPr sz="2000" spc="254" dirty="0">
                <a:latin typeface="Calibri"/>
                <a:cs typeface="Calibri"/>
              </a:rPr>
              <a:t> </a:t>
            </a:r>
            <a:r>
              <a:rPr sz="2000" spc="-5" dirty="0">
                <a:latin typeface="Calibri"/>
                <a:cs typeface="Calibri"/>
              </a:rPr>
              <a:t>the</a:t>
            </a:r>
            <a:r>
              <a:rPr sz="2000" spc="245" dirty="0">
                <a:latin typeface="Calibri"/>
                <a:cs typeface="Calibri"/>
              </a:rPr>
              <a:t> </a:t>
            </a:r>
            <a:r>
              <a:rPr sz="2000" dirty="0">
                <a:latin typeface="Calibri"/>
                <a:cs typeface="Calibri"/>
              </a:rPr>
              <a:t>bunches</a:t>
            </a:r>
            <a:r>
              <a:rPr sz="2000" spc="240" dirty="0">
                <a:latin typeface="Calibri"/>
                <a:cs typeface="Calibri"/>
              </a:rPr>
              <a:t> </a:t>
            </a:r>
            <a:r>
              <a:rPr sz="2000" spc="-5" dirty="0">
                <a:latin typeface="Calibri"/>
                <a:cs typeface="Calibri"/>
              </a:rPr>
              <a:t>and</a:t>
            </a:r>
            <a:r>
              <a:rPr sz="2000" spc="240" dirty="0">
                <a:latin typeface="Calibri"/>
                <a:cs typeface="Calibri"/>
              </a:rPr>
              <a:t> </a:t>
            </a:r>
            <a:r>
              <a:rPr sz="2000" spc="-10" dirty="0">
                <a:latin typeface="Calibri"/>
                <a:cs typeface="Calibri"/>
              </a:rPr>
              <a:t>catcher</a:t>
            </a:r>
            <a:r>
              <a:rPr sz="2000" spc="245" dirty="0">
                <a:latin typeface="Calibri"/>
                <a:cs typeface="Calibri"/>
              </a:rPr>
              <a:t> </a:t>
            </a:r>
            <a:r>
              <a:rPr sz="2000" spc="-10" dirty="0">
                <a:latin typeface="Calibri"/>
                <a:cs typeface="Calibri"/>
              </a:rPr>
              <a:t>cavity</a:t>
            </a:r>
            <a:r>
              <a:rPr sz="2000" spc="225" dirty="0">
                <a:latin typeface="Calibri"/>
                <a:cs typeface="Calibri"/>
              </a:rPr>
              <a:t> </a:t>
            </a:r>
            <a:r>
              <a:rPr sz="2000" spc="-15" dirty="0">
                <a:latin typeface="Calibri"/>
                <a:cs typeface="Calibri"/>
              </a:rPr>
              <a:t>gap</a:t>
            </a:r>
            <a:r>
              <a:rPr sz="2000" spc="240" dirty="0">
                <a:latin typeface="Calibri"/>
                <a:cs typeface="Calibri"/>
              </a:rPr>
              <a:t> </a:t>
            </a:r>
            <a:r>
              <a:rPr sz="2000" spc="-5" dirty="0">
                <a:latin typeface="Calibri"/>
                <a:cs typeface="Calibri"/>
              </a:rPr>
              <a:t>varies</a:t>
            </a:r>
            <a:r>
              <a:rPr sz="2000" spc="240" dirty="0">
                <a:latin typeface="Calibri"/>
                <a:cs typeface="Calibri"/>
              </a:rPr>
              <a:t> </a:t>
            </a:r>
            <a:r>
              <a:rPr sz="2000" spc="-5" dirty="0">
                <a:latin typeface="Calibri"/>
                <a:cs typeface="Calibri"/>
              </a:rPr>
              <a:t>cyclically</a:t>
            </a:r>
            <a:r>
              <a:rPr sz="2000" spc="260" dirty="0">
                <a:latin typeface="Calibri"/>
                <a:cs typeface="Calibri"/>
              </a:rPr>
              <a:t> </a:t>
            </a:r>
            <a:r>
              <a:rPr sz="2000" dirty="0">
                <a:latin typeface="Calibri"/>
                <a:cs typeface="Calibri"/>
              </a:rPr>
              <a:t>with</a:t>
            </a:r>
            <a:r>
              <a:rPr sz="2000" spc="240" dirty="0">
                <a:latin typeface="Calibri"/>
                <a:cs typeface="Calibri"/>
              </a:rPr>
              <a:t> </a:t>
            </a:r>
            <a:r>
              <a:rPr sz="2000" spc="-5" dirty="0">
                <a:latin typeface="Calibri"/>
                <a:cs typeface="Calibri"/>
              </a:rPr>
              <a:t>time,</a:t>
            </a:r>
            <a:endParaRPr sz="2000">
              <a:latin typeface="Calibri"/>
              <a:cs typeface="Calibri"/>
            </a:endParaRPr>
          </a:p>
          <a:p>
            <a:pPr marL="12700" algn="just">
              <a:lnSpc>
                <a:spcPct val="100000"/>
              </a:lnSpc>
            </a:pPr>
            <a:r>
              <a:rPr sz="2000" spc="-5" dirty="0">
                <a:latin typeface="Calibri"/>
                <a:cs typeface="Calibri"/>
              </a:rPr>
              <a:t>i.e.</a:t>
            </a:r>
            <a:r>
              <a:rPr sz="2000" spc="-25" dirty="0">
                <a:latin typeface="Calibri"/>
                <a:cs typeface="Calibri"/>
              </a:rPr>
              <a:t> </a:t>
            </a:r>
            <a:r>
              <a:rPr sz="2000" spc="-5" dirty="0">
                <a:latin typeface="Calibri"/>
                <a:cs typeface="Calibri"/>
              </a:rPr>
              <a:t>become</a:t>
            </a:r>
            <a:r>
              <a:rPr sz="2000" spc="-15" dirty="0">
                <a:latin typeface="Calibri"/>
                <a:cs typeface="Calibri"/>
              </a:rPr>
              <a:t> </a:t>
            </a:r>
            <a:r>
              <a:rPr sz="2000" spc="-5" dirty="0">
                <a:latin typeface="Calibri"/>
                <a:cs typeface="Calibri"/>
              </a:rPr>
              <a:t>density</a:t>
            </a:r>
            <a:r>
              <a:rPr sz="2000" spc="-15" dirty="0">
                <a:latin typeface="Calibri"/>
                <a:cs typeface="Calibri"/>
              </a:rPr>
              <a:t> </a:t>
            </a:r>
            <a:r>
              <a:rPr sz="2000" spc="-5" dirty="0">
                <a:latin typeface="Calibri"/>
                <a:cs typeface="Calibri"/>
              </a:rPr>
              <a:t>modulated.</a:t>
            </a:r>
            <a:endParaRPr sz="2000">
              <a:latin typeface="Calibri"/>
              <a:cs typeface="Calibri"/>
            </a:endParaRPr>
          </a:p>
          <a:p>
            <a:pPr marL="12700" marR="6985" indent="572770" algn="just">
              <a:lnSpc>
                <a:spcPct val="101000"/>
              </a:lnSpc>
              <a:spcBef>
                <a:spcPts val="455"/>
              </a:spcBef>
            </a:pPr>
            <a:r>
              <a:rPr sz="2000" spc="-10" dirty="0">
                <a:latin typeface="Calibri"/>
                <a:cs typeface="Calibri"/>
              </a:rPr>
              <a:t>According</a:t>
            </a:r>
            <a:r>
              <a:rPr sz="2000" spc="-5" dirty="0">
                <a:latin typeface="Calibri"/>
                <a:cs typeface="Calibri"/>
              </a:rPr>
              <a:t> </a:t>
            </a:r>
            <a:r>
              <a:rPr sz="2000" spc="-15" dirty="0">
                <a:latin typeface="Calibri"/>
                <a:cs typeface="Calibri"/>
              </a:rPr>
              <a:t>to</a:t>
            </a:r>
            <a:r>
              <a:rPr sz="2000" spc="-10" dirty="0">
                <a:latin typeface="Calibri"/>
                <a:cs typeface="Calibri"/>
              </a:rPr>
              <a:t> </a:t>
            </a:r>
            <a:r>
              <a:rPr sz="2000" spc="-5" dirty="0">
                <a:latin typeface="Calibri"/>
                <a:cs typeface="Calibri"/>
              </a:rPr>
              <a:t>fig.</a:t>
            </a:r>
            <a:r>
              <a:rPr sz="2000" dirty="0">
                <a:latin typeface="Calibri"/>
                <a:cs typeface="Calibri"/>
              </a:rPr>
              <a:t> </a:t>
            </a:r>
            <a:r>
              <a:rPr sz="2000" spc="-5" dirty="0">
                <a:latin typeface="Calibri"/>
                <a:cs typeface="Calibri"/>
              </a:rPr>
              <a:t>the</a:t>
            </a:r>
            <a:r>
              <a:rPr sz="2000" dirty="0">
                <a:latin typeface="Calibri"/>
                <a:cs typeface="Calibri"/>
              </a:rPr>
              <a:t> </a:t>
            </a:r>
            <a:r>
              <a:rPr sz="2000" spc="-10" dirty="0">
                <a:latin typeface="Calibri"/>
                <a:cs typeface="Calibri"/>
              </a:rPr>
              <a:t>distance</a:t>
            </a:r>
            <a:r>
              <a:rPr sz="2000" spc="-5" dirty="0">
                <a:latin typeface="Calibri"/>
                <a:cs typeface="Calibri"/>
              </a:rPr>
              <a:t> </a:t>
            </a:r>
            <a:r>
              <a:rPr sz="2000" spc="-15" dirty="0">
                <a:latin typeface="Calibri"/>
                <a:cs typeface="Calibri"/>
              </a:rPr>
              <a:t>from</a:t>
            </a:r>
            <a:r>
              <a:rPr sz="2000" spc="-10" dirty="0">
                <a:latin typeface="Calibri"/>
                <a:cs typeface="Calibri"/>
              </a:rPr>
              <a:t> </a:t>
            </a:r>
            <a:r>
              <a:rPr sz="2000" spc="-5" dirty="0">
                <a:latin typeface="Calibri"/>
                <a:cs typeface="Calibri"/>
              </a:rPr>
              <a:t>buncher</a:t>
            </a:r>
            <a:r>
              <a:rPr sz="2000" dirty="0">
                <a:latin typeface="Calibri"/>
                <a:cs typeface="Calibri"/>
              </a:rPr>
              <a:t> grid</a:t>
            </a:r>
            <a:r>
              <a:rPr sz="2000" spc="5" dirty="0">
                <a:latin typeface="Calibri"/>
                <a:cs typeface="Calibri"/>
              </a:rPr>
              <a:t> </a:t>
            </a:r>
            <a:r>
              <a:rPr sz="2000" spc="-15" dirty="0">
                <a:latin typeface="Calibri"/>
                <a:cs typeface="Calibri"/>
              </a:rPr>
              <a:t>to</a:t>
            </a:r>
            <a:r>
              <a:rPr sz="2000" spc="420" dirty="0">
                <a:latin typeface="Calibri"/>
                <a:cs typeface="Calibri"/>
              </a:rPr>
              <a:t> </a:t>
            </a:r>
            <a:r>
              <a:rPr sz="2000" dirty="0">
                <a:latin typeface="Calibri"/>
                <a:cs typeface="Calibri"/>
              </a:rPr>
              <a:t>the</a:t>
            </a:r>
            <a:r>
              <a:rPr sz="2000" spc="450" dirty="0">
                <a:latin typeface="Calibri"/>
                <a:cs typeface="Calibri"/>
              </a:rPr>
              <a:t> </a:t>
            </a:r>
            <a:r>
              <a:rPr sz="2000" spc="-5" dirty="0">
                <a:latin typeface="Calibri"/>
                <a:cs typeface="Calibri"/>
              </a:rPr>
              <a:t>buncher </a:t>
            </a:r>
            <a:r>
              <a:rPr sz="2000" dirty="0">
                <a:latin typeface="Calibri"/>
                <a:cs typeface="Calibri"/>
              </a:rPr>
              <a:t> </a:t>
            </a:r>
            <a:r>
              <a:rPr sz="2000" spc="-5" dirty="0">
                <a:latin typeface="Calibri"/>
                <a:cs typeface="Calibri"/>
              </a:rPr>
              <a:t>location</a:t>
            </a:r>
            <a:r>
              <a:rPr sz="2000" spc="-25" dirty="0">
                <a:latin typeface="Calibri"/>
                <a:cs typeface="Calibri"/>
              </a:rPr>
              <a:t> </a:t>
            </a:r>
            <a:r>
              <a:rPr sz="2000" spc="-5" dirty="0">
                <a:latin typeface="Calibri"/>
                <a:cs typeface="Calibri"/>
              </a:rPr>
              <a:t>is</a:t>
            </a:r>
            <a:r>
              <a:rPr sz="2000" spc="10" dirty="0">
                <a:latin typeface="Calibri"/>
                <a:cs typeface="Calibri"/>
              </a:rPr>
              <a:t> </a:t>
            </a:r>
            <a:r>
              <a:rPr sz="2000" dirty="0">
                <a:latin typeface="Symbol"/>
                <a:cs typeface="Symbol"/>
              </a:rPr>
              <a:t></a:t>
            </a:r>
            <a:r>
              <a:rPr sz="2000" dirty="0">
                <a:latin typeface="Calibri"/>
                <a:cs typeface="Calibri"/>
              </a:rPr>
              <a:t>L</a:t>
            </a:r>
            <a:r>
              <a:rPr sz="2000" spc="-15" dirty="0">
                <a:latin typeface="Calibri"/>
                <a:cs typeface="Calibri"/>
              </a:rPr>
              <a:t> </a:t>
            </a:r>
            <a:r>
              <a:rPr sz="2000" dirty="0">
                <a:latin typeface="Calibri"/>
                <a:cs typeface="Calibri"/>
              </a:rPr>
              <a:t>and</a:t>
            </a:r>
            <a:r>
              <a:rPr sz="2000" spc="-5" dirty="0">
                <a:latin typeface="Calibri"/>
                <a:cs typeface="Calibri"/>
              </a:rPr>
              <a:t> initially</a:t>
            </a:r>
            <a:r>
              <a:rPr sz="2000" spc="20" dirty="0">
                <a:latin typeface="Calibri"/>
                <a:cs typeface="Calibri"/>
              </a:rPr>
              <a:t> </a:t>
            </a:r>
            <a:r>
              <a:rPr sz="2000" spc="-10" dirty="0">
                <a:latin typeface="Calibri"/>
                <a:cs typeface="Calibri"/>
              </a:rPr>
              <a:t>we</a:t>
            </a:r>
            <a:r>
              <a:rPr sz="2000" dirty="0">
                <a:latin typeface="Calibri"/>
                <a:cs typeface="Calibri"/>
              </a:rPr>
              <a:t> </a:t>
            </a:r>
            <a:r>
              <a:rPr sz="2000" spc="-5" dirty="0">
                <a:latin typeface="Calibri"/>
                <a:cs typeface="Calibri"/>
              </a:rPr>
              <a:t>consider</a:t>
            </a:r>
            <a:r>
              <a:rPr sz="2000" spc="-10" dirty="0">
                <a:latin typeface="Calibri"/>
                <a:cs typeface="Calibri"/>
              </a:rPr>
              <a:t> </a:t>
            </a:r>
            <a:r>
              <a:rPr sz="2000" spc="-15" dirty="0">
                <a:latin typeface="Calibri"/>
                <a:cs typeface="Calibri"/>
              </a:rPr>
              <a:t>for </a:t>
            </a:r>
            <a:r>
              <a:rPr sz="2000" spc="-10" dirty="0">
                <a:latin typeface="Calibri"/>
                <a:cs typeface="Calibri"/>
              </a:rPr>
              <a:t>electron</a:t>
            </a:r>
            <a:r>
              <a:rPr sz="2000" spc="10" dirty="0">
                <a:latin typeface="Calibri"/>
                <a:cs typeface="Calibri"/>
              </a:rPr>
              <a:t> </a:t>
            </a:r>
            <a:r>
              <a:rPr sz="2000" spc="-25" dirty="0">
                <a:latin typeface="Calibri"/>
                <a:cs typeface="Calibri"/>
              </a:rPr>
              <a:t>B,</a:t>
            </a:r>
            <a:endParaRPr sz="2000">
              <a:latin typeface="Calibri"/>
              <a:cs typeface="Calibri"/>
            </a:endParaRPr>
          </a:p>
        </p:txBody>
      </p:sp>
      <p:pic>
        <p:nvPicPr>
          <p:cNvPr id="5" name="object 5"/>
          <p:cNvPicPr/>
          <p:nvPr/>
        </p:nvPicPr>
        <p:blipFill>
          <a:blip r:embed="rId2" cstate="print"/>
          <a:stretch>
            <a:fillRect/>
          </a:stretch>
        </p:blipFill>
        <p:spPr>
          <a:xfrm>
            <a:off x="3800475" y="3643248"/>
            <a:ext cx="1543050" cy="247650"/>
          </a:xfrm>
          <a:prstGeom prst="rect">
            <a:avLst/>
          </a:prstGeom>
        </p:spPr>
      </p:pic>
      <p:sp>
        <p:nvSpPr>
          <p:cNvPr id="6" name="object 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51</a:t>
            </a:fld>
            <a:endParaRPr spc="-5"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37" y="1143012"/>
            <a:ext cx="8143875" cy="4714875"/>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52</a:t>
            </a:fld>
            <a:endParaRPr spc="-5"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8002" y="307593"/>
            <a:ext cx="4125595" cy="452120"/>
          </a:xfrm>
          <a:prstGeom prst="rect">
            <a:avLst/>
          </a:prstGeom>
        </p:spPr>
        <p:txBody>
          <a:bodyPr vert="horz" wrap="square" lIns="0" tIns="12065" rIns="0" bIns="0" rtlCol="0">
            <a:spAutoFit/>
          </a:bodyPr>
          <a:lstStyle/>
          <a:p>
            <a:pPr marL="12700">
              <a:lnSpc>
                <a:spcPct val="100000"/>
              </a:lnSpc>
              <a:spcBef>
                <a:spcPts val="95"/>
              </a:spcBef>
            </a:pPr>
            <a:r>
              <a:rPr b="0" spc="-10" dirty="0">
                <a:latin typeface="Calibri"/>
                <a:cs typeface="Calibri"/>
              </a:rPr>
              <a:t>Output</a:t>
            </a:r>
            <a:r>
              <a:rPr b="0" spc="25" dirty="0">
                <a:latin typeface="Calibri"/>
                <a:cs typeface="Calibri"/>
              </a:rPr>
              <a:t> </a:t>
            </a:r>
            <a:r>
              <a:rPr b="0" spc="-25" dirty="0">
                <a:latin typeface="Calibri"/>
                <a:cs typeface="Calibri"/>
              </a:rPr>
              <a:t>Power</a:t>
            </a:r>
            <a:r>
              <a:rPr b="0" dirty="0">
                <a:latin typeface="Calibri"/>
                <a:cs typeface="Calibri"/>
              </a:rPr>
              <a:t> </a:t>
            </a:r>
            <a:r>
              <a:rPr b="0" spc="-5" dirty="0">
                <a:latin typeface="Calibri"/>
                <a:cs typeface="Calibri"/>
              </a:rPr>
              <a:t>and</a:t>
            </a:r>
            <a:r>
              <a:rPr b="0" spc="15" dirty="0">
                <a:latin typeface="Calibri"/>
                <a:cs typeface="Calibri"/>
              </a:rPr>
              <a:t> </a:t>
            </a:r>
            <a:r>
              <a:rPr b="0" spc="-20" dirty="0">
                <a:latin typeface="Calibri"/>
                <a:cs typeface="Calibri"/>
              </a:rPr>
              <a:t>Efficiency</a:t>
            </a:r>
          </a:p>
        </p:txBody>
      </p:sp>
      <p:sp>
        <p:nvSpPr>
          <p:cNvPr id="3" name="object 3"/>
          <p:cNvSpPr txBox="1"/>
          <p:nvPr/>
        </p:nvSpPr>
        <p:spPr>
          <a:xfrm>
            <a:off x="528116" y="1159509"/>
            <a:ext cx="8086725" cy="2099310"/>
          </a:xfrm>
          <a:prstGeom prst="rect">
            <a:avLst/>
          </a:prstGeom>
        </p:spPr>
        <p:txBody>
          <a:bodyPr vert="horz" wrap="square" lIns="0" tIns="13335" rIns="0" bIns="0" rtlCol="0">
            <a:spAutoFit/>
          </a:bodyPr>
          <a:lstStyle/>
          <a:p>
            <a:pPr marL="63500" marR="55880">
              <a:lnSpc>
                <a:spcPct val="100000"/>
              </a:lnSpc>
              <a:spcBef>
                <a:spcPts val="105"/>
              </a:spcBef>
            </a:pPr>
            <a:r>
              <a:rPr sz="2000" spc="-5" dirty="0">
                <a:latin typeface="Calibri"/>
                <a:cs typeface="Calibri"/>
              </a:rPr>
              <a:t>The</a:t>
            </a:r>
            <a:r>
              <a:rPr sz="2000" spc="35" dirty="0">
                <a:latin typeface="Calibri"/>
                <a:cs typeface="Calibri"/>
              </a:rPr>
              <a:t> </a:t>
            </a:r>
            <a:r>
              <a:rPr sz="2000" spc="-5" dirty="0">
                <a:latin typeface="Calibri"/>
                <a:cs typeface="Calibri"/>
              </a:rPr>
              <a:t>electronic</a:t>
            </a:r>
            <a:r>
              <a:rPr sz="2000" spc="50" dirty="0">
                <a:latin typeface="Calibri"/>
                <a:cs typeface="Calibri"/>
              </a:rPr>
              <a:t> </a:t>
            </a:r>
            <a:r>
              <a:rPr sz="2000" spc="-5" dirty="0">
                <a:latin typeface="Calibri"/>
                <a:cs typeface="Calibri"/>
              </a:rPr>
              <a:t>efficiency</a:t>
            </a:r>
            <a:r>
              <a:rPr sz="2000" spc="35" dirty="0">
                <a:latin typeface="Calibri"/>
                <a:cs typeface="Calibri"/>
              </a:rPr>
              <a:t> </a:t>
            </a:r>
            <a:r>
              <a:rPr sz="2000" spc="-5" dirty="0">
                <a:latin typeface="Calibri"/>
                <a:cs typeface="Calibri"/>
              </a:rPr>
              <a:t>of</a:t>
            </a:r>
            <a:r>
              <a:rPr sz="2000" spc="45" dirty="0">
                <a:latin typeface="Calibri"/>
                <a:cs typeface="Calibri"/>
              </a:rPr>
              <a:t> </a:t>
            </a:r>
            <a:r>
              <a:rPr sz="2000" spc="-5" dirty="0">
                <a:latin typeface="Calibri"/>
                <a:cs typeface="Calibri"/>
              </a:rPr>
              <a:t>the</a:t>
            </a:r>
            <a:r>
              <a:rPr sz="2000" spc="45" dirty="0">
                <a:latin typeface="Calibri"/>
                <a:cs typeface="Calibri"/>
              </a:rPr>
              <a:t> </a:t>
            </a:r>
            <a:r>
              <a:rPr sz="2000" spc="-10" dirty="0">
                <a:latin typeface="Calibri"/>
                <a:cs typeface="Calibri"/>
              </a:rPr>
              <a:t>two</a:t>
            </a:r>
            <a:r>
              <a:rPr sz="2000" spc="35" dirty="0">
                <a:latin typeface="Calibri"/>
                <a:cs typeface="Calibri"/>
              </a:rPr>
              <a:t> </a:t>
            </a:r>
            <a:r>
              <a:rPr sz="2000" spc="-10" dirty="0">
                <a:latin typeface="Calibri"/>
                <a:cs typeface="Calibri"/>
              </a:rPr>
              <a:t>cavity</a:t>
            </a:r>
            <a:r>
              <a:rPr sz="2000" spc="50" dirty="0">
                <a:latin typeface="Calibri"/>
                <a:cs typeface="Calibri"/>
              </a:rPr>
              <a:t> </a:t>
            </a:r>
            <a:r>
              <a:rPr sz="2000" spc="-15" dirty="0">
                <a:latin typeface="Calibri"/>
                <a:cs typeface="Calibri"/>
              </a:rPr>
              <a:t>klystron</a:t>
            </a:r>
            <a:r>
              <a:rPr sz="2000" spc="50" dirty="0">
                <a:latin typeface="Calibri"/>
                <a:cs typeface="Calibri"/>
              </a:rPr>
              <a:t> </a:t>
            </a:r>
            <a:r>
              <a:rPr sz="2000" dirty="0">
                <a:latin typeface="Calibri"/>
                <a:cs typeface="Calibri"/>
              </a:rPr>
              <a:t>amplifier</a:t>
            </a:r>
            <a:r>
              <a:rPr sz="2000" spc="40" dirty="0">
                <a:latin typeface="Calibri"/>
                <a:cs typeface="Calibri"/>
              </a:rPr>
              <a:t> </a:t>
            </a:r>
            <a:r>
              <a:rPr sz="2000" spc="-5" dirty="0">
                <a:latin typeface="Calibri"/>
                <a:cs typeface="Calibri"/>
              </a:rPr>
              <a:t>is</a:t>
            </a:r>
            <a:r>
              <a:rPr sz="2000" spc="40" dirty="0">
                <a:latin typeface="Calibri"/>
                <a:cs typeface="Calibri"/>
              </a:rPr>
              <a:t> </a:t>
            </a:r>
            <a:r>
              <a:rPr sz="2000" spc="-5" dirty="0">
                <a:latin typeface="Calibri"/>
                <a:cs typeface="Calibri"/>
              </a:rPr>
              <a:t>defined</a:t>
            </a:r>
            <a:r>
              <a:rPr sz="2000" spc="45" dirty="0">
                <a:latin typeface="Calibri"/>
                <a:cs typeface="Calibri"/>
              </a:rPr>
              <a:t> </a:t>
            </a:r>
            <a:r>
              <a:rPr sz="2000" dirty="0">
                <a:latin typeface="Calibri"/>
                <a:cs typeface="Calibri"/>
              </a:rPr>
              <a:t>as</a:t>
            </a:r>
            <a:r>
              <a:rPr sz="2000" spc="50" dirty="0">
                <a:latin typeface="Calibri"/>
                <a:cs typeface="Calibri"/>
              </a:rPr>
              <a:t> </a:t>
            </a:r>
            <a:r>
              <a:rPr sz="2000" dirty="0">
                <a:latin typeface="Calibri"/>
                <a:cs typeface="Calibri"/>
              </a:rPr>
              <a:t>the </a:t>
            </a:r>
            <a:r>
              <a:rPr sz="2000" spc="-434" dirty="0">
                <a:latin typeface="Calibri"/>
                <a:cs typeface="Calibri"/>
              </a:rPr>
              <a:t> </a:t>
            </a:r>
            <a:r>
              <a:rPr sz="2000" spc="-15" dirty="0">
                <a:latin typeface="Calibri"/>
                <a:cs typeface="Calibri"/>
              </a:rPr>
              <a:t>ratio</a:t>
            </a:r>
            <a:r>
              <a:rPr sz="2000" spc="-20" dirty="0">
                <a:latin typeface="Calibri"/>
                <a:cs typeface="Calibri"/>
              </a:rPr>
              <a:t> </a:t>
            </a:r>
            <a:r>
              <a:rPr sz="2000" spc="-5" dirty="0">
                <a:latin typeface="Calibri"/>
                <a:cs typeface="Calibri"/>
              </a:rPr>
              <a:t>of</a:t>
            </a:r>
            <a:r>
              <a:rPr sz="2000" spc="-10" dirty="0">
                <a:latin typeface="Calibri"/>
                <a:cs typeface="Calibri"/>
              </a:rPr>
              <a:t> </a:t>
            </a:r>
            <a:r>
              <a:rPr sz="2000" dirty="0">
                <a:latin typeface="Calibri"/>
                <a:cs typeface="Calibri"/>
              </a:rPr>
              <a:t>the</a:t>
            </a:r>
            <a:r>
              <a:rPr sz="2000" spc="5" dirty="0">
                <a:latin typeface="Calibri"/>
                <a:cs typeface="Calibri"/>
              </a:rPr>
              <a:t> </a:t>
            </a:r>
            <a:r>
              <a:rPr sz="2000" spc="-5" dirty="0">
                <a:latin typeface="Calibri"/>
                <a:cs typeface="Calibri"/>
              </a:rPr>
              <a:t>output</a:t>
            </a:r>
            <a:r>
              <a:rPr sz="2000" spc="-15" dirty="0">
                <a:latin typeface="Calibri"/>
                <a:cs typeface="Calibri"/>
              </a:rPr>
              <a:t> </a:t>
            </a:r>
            <a:r>
              <a:rPr sz="2000" spc="-5" dirty="0">
                <a:latin typeface="Calibri"/>
                <a:cs typeface="Calibri"/>
              </a:rPr>
              <a:t>power</a:t>
            </a:r>
            <a:r>
              <a:rPr sz="2000" spc="-15" dirty="0">
                <a:latin typeface="Calibri"/>
                <a:cs typeface="Calibri"/>
              </a:rPr>
              <a:t> to</a:t>
            </a:r>
            <a:r>
              <a:rPr sz="2000" spc="-10" dirty="0">
                <a:latin typeface="Calibri"/>
                <a:cs typeface="Calibri"/>
              </a:rPr>
              <a:t> </a:t>
            </a:r>
            <a:r>
              <a:rPr sz="2000" dirty="0">
                <a:latin typeface="Calibri"/>
                <a:cs typeface="Calibri"/>
              </a:rPr>
              <a:t>the</a:t>
            </a:r>
            <a:r>
              <a:rPr sz="2000" spc="5" dirty="0">
                <a:latin typeface="Calibri"/>
                <a:cs typeface="Calibri"/>
              </a:rPr>
              <a:t> </a:t>
            </a:r>
            <a:r>
              <a:rPr sz="2000" dirty="0">
                <a:latin typeface="Calibri"/>
                <a:cs typeface="Calibri"/>
              </a:rPr>
              <a:t>input</a:t>
            </a:r>
            <a:r>
              <a:rPr sz="2000" spc="-10" dirty="0">
                <a:latin typeface="Calibri"/>
                <a:cs typeface="Calibri"/>
              </a:rPr>
              <a:t> </a:t>
            </a:r>
            <a:r>
              <a:rPr sz="2000" spc="-5" dirty="0">
                <a:latin typeface="Calibri"/>
                <a:cs typeface="Calibri"/>
              </a:rPr>
              <a:t>power</a:t>
            </a:r>
            <a:endParaRPr sz="2000">
              <a:latin typeface="Calibri"/>
              <a:cs typeface="Calibri"/>
            </a:endParaRPr>
          </a:p>
          <a:p>
            <a:pPr marL="2748915">
              <a:lnSpc>
                <a:spcPct val="100000"/>
              </a:lnSpc>
              <a:spcBef>
                <a:spcPts val="500"/>
              </a:spcBef>
            </a:pPr>
            <a:r>
              <a:rPr sz="2000" spc="-10" dirty="0">
                <a:latin typeface="Calibri"/>
                <a:cs typeface="Calibri"/>
              </a:rPr>
              <a:t>Efficiency</a:t>
            </a:r>
            <a:r>
              <a:rPr sz="2000" spc="-15" dirty="0">
                <a:latin typeface="Calibri"/>
                <a:cs typeface="Calibri"/>
              </a:rPr>
              <a:t> </a:t>
            </a:r>
            <a:r>
              <a:rPr sz="2000" dirty="0">
                <a:latin typeface="Calibri"/>
                <a:cs typeface="Calibri"/>
              </a:rPr>
              <a:t>‘</a:t>
            </a:r>
            <a:r>
              <a:rPr sz="2000" dirty="0">
                <a:latin typeface="Symbol"/>
                <a:cs typeface="Symbol"/>
              </a:rPr>
              <a:t></a:t>
            </a:r>
            <a:r>
              <a:rPr sz="2000" dirty="0">
                <a:latin typeface="Calibri"/>
                <a:cs typeface="Calibri"/>
              </a:rPr>
              <a:t>’</a:t>
            </a:r>
            <a:r>
              <a:rPr sz="2000" spc="-25"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P</a:t>
            </a:r>
            <a:r>
              <a:rPr sz="1950" baseline="-21367" dirty="0">
                <a:latin typeface="Calibri"/>
                <a:cs typeface="Calibri"/>
              </a:rPr>
              <a:t>0</a:t>
            </a:r>
            <a:r>
              <a:rPr sz="2000" dirty="0">
                <a:latin typeface="Calibri"/>
                <a:cs typeface="Calibri"/>
              </a:rPr>
              <a:t>/P</a:t>
            </a:r>
            <a:r>
              <a:rPr sz="1950" baseline="-21367" dirty="0">
                <a:latin typeface="Calibri"/>
                <a:cs typeface="Calibri"/>
              </a:rPr>
              <a:t>in</a:t>
            </a:r>
            <a:r>
              <a:rPr sz="1950" spc="232" baseline="-21367" dirty="0">
                <a:latin typeface="Calibri"/>
                <a:cs typeface="Calibri"/>
              </a:rPr>
              <a:t> </a:t>
            </a:r>
            <a:r>
              <a:rPr sz="2000" dirty="0">
                <a:latin typeface="Calibri"/>
                <a:cs typeface="Calibri"/>
              </a:rPr>
              <a:t>=</a:t>
            </a:r>
            <a:r>
              <a:rPr sz="2000" spc="-5" dirty="0">
                <a:latin typeface="Calibri"/>
                <a:cs typeface="Calibri"/>
              </a:rPr>
              <a:t> </a:t>
            </a:r>
            <a:r>
              <a:rPr sz="2000" spc="-10" dirty="0">
                <a:latin typeface="Calibri"/>
                <a:cs typeface="Calibri"/>
              </a:rPr>
              <a:t>P</a:t>
            </a:r>
            <a:r>
              <a:rPr sz="1950" spc="-15" baseline="-21367" dirty="0">
                <a:latin typeface="Calibri"/>
                <a:cs typeface="Calibri"/>
              </a:rPr>
              <a:t>ac</a:t>
            </a:r>
            <a:r>
              <a:rPr sz="2000" spc="-10" dirty="0">
                <a:latin typeface="Calibri"/>
                <a:cs typeface="Calibri"/>
              </a:rPr>
              <a:t>/P</a:t>
            </a:r>
            <a:r>
              <a:rPr sz="1950" spc="-15" baseline="-21367" dirty="0">
                <a:latin typeface="Calibri"/>
                <a:cs typeface="Calibri"/>
              </a:rPr>
              <a:t>dc</a:t>
            </a:r>
            <a:endParaRPr sz="1950" baseline="-21367">
              <a:latin typeface="Calibri"/>
              <a:cs typeface="Calibri"/>
            </a:endParaRPr>
          </a:p>
          <a:p>
            <a:pPr marL="346710">
              <a:lnSpc>
                <a:spcPct val="100000"/>
              </a:lnSpc>
              <a:spcBef>
                <a:spcPts val="484"/>
              </a:spcBef>
              <a:tabLst>
                <a:tab pos="3488054" algn="l"/>
              </a:tabLst>
            </a:pPr>
            <a:r>
              <a:rPr sz="2000" spc="-10" dirty="0">
                <a:latin typeface="Calibri"/>
                <a:cs typeface="Calibri"/>
              </a:rPr>
              <a:t>From</a:t>
            </a:r>
            <a:r>
              <a:rPr sz="2000" spc="15" dirty="0">
                <a:latin typeface="Calibri"/>
                <a:cs typeface="Calibri"/>
              </a:rPr>
              <a:t> </a:t>
            </a:r>
            <a:r>
              <a:rPr sz="2000" spc="-10" dirty="0">
                <a:latin typeface="Calibri"/>
                <a:cs typeface="Calibri"/>
              </a:rPr>
              <a:t>previous</a:t>
            </a:r>
            <a:r>
              <a:rPr sz="2000" dirty="0">
                <a:latin typeface="Calibri"/>
                <a:cs typeface="Calibri"/>
              </a:rPr>
              <a:t> </a:t>
            </a:r>
            <a:r>
              <a:rPr sz="2000" spc="-5" dirty="0">
                <a:latin typeface="Calibri"/>
                <a:cs typeface="Calibri"/>
              </a:rPr>
              <a:t>equations,	</a:t>
            </a:r>
            <a:r>
              <a:rPr sz="2000" dirty="0">
                <a:latin typeface="Symbol"/>
                <a:cs typeface="Symbol"/>
              </a:rPr>
              <a:t></a:t>
            </a:r>
            <a:r>
              <a:rPr sz="2000" spc="-80" dirty="0">
                <a:latin typeface="Times New Roman"/>
                <a:cs typeface="Times New Roman"/>
              </a:rPr>
              <a:t> </a:t>
            </a:r>
            <a:r>
              <a:rPr sz="2000" dirty="0">
                <a:latin typeface="Calibri"/>
                <a:cs typeface="Calibri"/>
              </a:rPr>
              <a:t>=</a:t>
            </a:r>
            <a:r>
              <a:rPr sz="2000" spc="-10" dirty="0">
                <a:latin typeface="Calibri"/>
                <a:cs typeface="Calibri"/>
              </a:rPr>
              <a:t> </a:t>
            </a:r>
            <a:r>
              <a:rPr sz="2000" dirty="0">
                <a:latin typeface="Calibri"/>
                <a:cs typeface="Calibri"/>
              </a:rPr>
              <a:t>(0.58).</a:t>
            </a:r>
            <a:r>
              <a:rPr sz="2000" spc="-45" dirty="0">
                <a:latin typeface="Calibri"/>
                <a:cs typeface="Calibri"/>
              </a:rPr>
              <a:t> </a:t>
            </a:r>
            <a:r>
              <a:rPr sz="2000" spc="5" dirty="0">
                <a:latin typeface="Calibri"/>
                <a:cs typeface="Calibri"/>
              </a:rPr>
              <a:t>V</a:t>
            </a:r>
            <a:r>
              <a:rPr sz="1950" spc="7" baseline="-21367" dirty="0">
                <a:latin typeface="Calibri"/>
                <a:cs typeface="Calibri"/>
              </a:rPr>
              <a:t>2</a:t>
            </a:r>
            <a:r>
              <a:rPr sz="1950" spc="225" baseline="-21367" dirty="0">
                <a:latin typeface="Calibri"/>
                <a:cs typeface="Calibri"/>
              </a:rPr>
              <a:t> </a:t>
            </a:r>
            <a:r>
              <a:rPr sz="2000" spc="5" dirty="0">
                <a:latin typeface="Calibri"/>
                <a:cs typeface="Calibri"/>
              </a:rPr>
              <a:t>/V</a:t>
            </a:r>
            <a:r>
              <a:rPr sz="1950" spc="7" baseline="-21367" dirty="0">
                <a:latin typeface="Calibri"/>
                <a:cs typeface="Calibri"/>
              </a:rPr>
              <a:t>0</a:t>
            </a:r>
            <a:endParaRPr sz="1950" baseline="-21367">
              <a:latin typeface="Calibri"/>
              <a:cs typeface="Calibri"/>
            </a:endParaRPr>
          </a:p>
          <a:p>
            <a:pPr marL="63500" marR="120014" indent="683895">
              <a:lnSpc>
                <a:spcPct val="119000"/>
              </a:lnSpc>
              <a:spcBef>
                <a:spcPts val="25"/>
              </a:spcBef>
            </a:pPr>
            <a:r>
              <a:rPr sz="2000" dirty="0">
                <a:latin typeface="Calibri"/>
                <a:cs typeface="Calibri"/>
              </a:rPr>
              <a:t>and</a:t>
            </a:r>
            <a:r>
              <a:rPr sz="2000" spc="-5"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voltage</a:t>
            </a:r>
            <a:r>
              <a:rPr sz="2000" spc="10" dirty="0">
                <a:latin typeface="Calibri"/>
                <a:cs typeface="Calibri"/>
              </a:rPr>
              <a:t> </a:t>
            </a:r>
            <a:r>
              <a:rPr sz="2000" spc="5" dirty="0">
                <a:latin typeface="Calibri"/>
                <a:cs typeface="Calibri"/>
              </a:rPr>
              <a:t>V</a:t>
            </a:r>
            <a:r>
              <a:rPr sz="1950" spc="7" baseline="-21367" dirty="0">
                <a:latin typeface="Calibri"/>
                <a:cs typeface="Calibri"/>
              </a:rPr>
              <a:t>2</a:t>
            </a:r>
            <a:r>
              <a:rPr sz="1950" spc="217" baseline="-21367" dirty="0">
                <a:latin typeface="Calibri"/>
                <a:cs typeface="Calibri"/>
              </a:rPr>
              <a:t> </a:t>
            </a:r>
            <a:r>
              <a:rPr sz="2000" spc="-5" dirty="0">
                <a:latin typeface="Calibri"/>
                <a:cs typeface="Calibri"/>
              </a:rPr>
              <a:t>is</a:t>
            </a:r>
            <a:r>
              <a:rPr sz="2000" spc="15" dirty="0">
                <a:latin typeface="Calibri"/>
                <a:cs typeface="Calibri"/>
              </a:rPr>
              <a:t> </a:t>
            </a:r>
            <a:r>
              <a:rPr sz="2000" dirty="0">
                <a:latin typeface="Calibri"/>
                <a:cs typeface="Calibri"/>
              </a:rPr>
              <a:t>equal </a:t>
            </a:r>
            <a:r>
              <a:rPr sz="2000" spc="-15" dirty="0">
                <a:latin typeface="Calibri"/>
                <a:cs typeface="Calibri"/>
              </a:rPr>
              <a:t>to</a:t>
            </a:r>
            <a:r>
              <a:rPr sz="2000" spc="-5" dirty="0">
                <a:latin typeface="Calibri"/>
                <a:cs typeface="Calibri"/>
              </a:rPr>
              <a:t> </a:t>
            </a:r>
            <a:r>
              <a:rPr sz="2000" dirty="0">
                <a:latin typeface="Calibri"/>
                <a:cs typeface="Calibri"/>
              </a:rPr>
              <a:t>V</a:t>
            </a:r>
            <a:r>
              <a:rPr sz="1950" baseline="-21367" dirty="0">
                <a:latin typeface="Calibri"/>
                <a:cs typeface="Calibri"/>
              </a:rPr>
              <a:t>0</a:t>
            </a:r>
            <a:r>
              <a:rPr sz="2000" dirty="0">
                <a:latin typeface="Calibri"/>
                <a:cs typeface="Calibri"/>
              </a:rPr>
              <a:t>,</a:t>
            </a:r>
            <a:r>
              <a:rPr sz="2000" spc="-5" dirty="0">
                <a:latin typeface="Calibri"/>
                <a:cs typeface="Calibri"/>
              </a:rPr>
              <a:t> </a:t>
            </a:r>
            <a:r>
              <a:rPr sz="2000" dirty="0">
                <a:latin typeface="Calibri"/>
                <a:cs typeface="Calibri"/>
              </a:rPr>
              <a:t>then</a:t>
            </a:r>
            <a:r>
              <a:rPr sz="2000" spc="10" dirty="0">
                <a:latin typeface="Calibri"/>
                <a:cs typeface="Calibri"/>
              </a:rPr>
              <a:t> </a:t>
            </a:r>
            <a:r>
              <a:rPr sz="2000" spc="-5" dirty="0">
                <a:latin typeface="Calibri"/>
                <a:cs typeface="Calibri"/>
              </a:rPr>
              <a:t>maximum</a:t>
            </a:r>
            <a:r>
              <a:rPr sz="2000" spc="10" dirty="0">
                <a:latin typeface="Calibri"/>
                <a:cs typeface="Calibri"/>
              </a:rPr>
              <a:t> </a:t>
            </a:r>
            <a:r>
              <a:rPr sz="2000" spc="-10" dirty="0">
                <a:latin typeface="Calibri"/>
                <a:cs typeface="Calibri"/>
              </a:rPr>
              <a:t>efficiency</a:t>
            </a:r>
            <a:r>
              <a:rPr sz="2000" spc="10" dirty="0">
                <a:latin typeface="Calibri"/>
                <a:cs typeface="Calibri"/>
              </a:rPr>
              <a:t> </a:t>
            </a:r>
            <a:r>
              <a:rPr sz="2000" spc="10" dirty="0">
                <a:latin typeface="Symbol"/>
                <a:cs typeface="Symbol"/>
              </a:rPr>
              <a:t></a:t>
            </a:r>
            <a:r>
              <a:rPr sz="1950" spc="15" baseline="-21367" dirty="0">
                <a:latin typeface="Calibri"/>
                <a:cs typeface="Calibri"/>
              </a:rPr>
              <a:t>max</a:t>
            </a:r>
            <a:r>
              <a:rPr sz="1950" spc="202" baseline="-21367"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58% </a:t>
            </a:r>
            <a:r>
              <a:rPr sz="2000" spc="-440" dirty="0">
                <a:latin typeface="Calibri"/>
                <a:cs typeface="Calibri"/>
              </a:rPr>
              <a:t> </a:t>
            </a:r>
            <a:r>
              <a:rPr sz="2000" dirty="0">
                <a:latin typeface="Calibri"/>
                <a:cs typeface="Calibri"/>
              </a:rPr>
              <a:t>But</a:t>
            </a:r>
            <a:r>
              <a:rPr sz="2000" spc="-15" dirty="0">
                <a:latin typeface="Calibri"/>
                <a:cs typeface="Calibri"/>
              </a:rPr>
              <a:t> </a:t>
            </a:r>
            <a:r>
              <a:rPr sz="2000" spc="-5" dirty="0">
                <a:latin typeface="Calibri"/>
                <a:cs typeface="Calibri"/>
              </a:rPr>
              <a:t>in practice</a:t>
            </a:r>
            <a:r>
              <a:rPr sz="2000" spc="10"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efficiency</a:t>
            </a:r>
            <a:r>
              <a:rPr sz="2000" dirty="0">
                <a:latin typeface="Calibri"/>
                <a:cs typeface="Calibri"/>
              </a:rPr>
              <a:t> </a:t>
            </a:r>
            <a:r>
              <a:rPr sz="2000" spc="-5" dirty="0">
                <a:latin typeface="Calibri"/>
                <a:cs typeface="Calibri"/>
              </a:rPr>
              <a:t>is</a:t>
            </a:r>
            <a:r>
              <a:rPr sz="2000" spc="10" dirty="0">
                <a:latin typeface="Calibri"/>
                <a:cs typeface="Calibri"/>
              </a:rPr>
              <a:t> </a:t>
            </a:r>
            <a:r>
              <a:rPr sz="2000" spc="-5" dirty="0">
                <a:latin typeface="Calibri"/>
                <a:cs typeface="Calibri"/>
              </a:rPr>
              <a:t>in</a:t>
            </a:r>
            <a:r>
              <a:rPr sz="2000" spc="10" dirty="0">
                <a:latin typeface="Calibri"/>
                <a:cs typeface="Calibri"/>
              </a:rPr>
              <a:t> </a:t>
            </a:r>
            <a:r>
              <a:rPr sz="2000" dirty="0">
                <a:latin typeface="Calibri"/>
                <a:cs typeface="Calibri"/>
              </a:rPr>
              <a:t>the</a:t>
            </a:r>
            <a:r>
              <a:rPr sz="2000" spc="-10" dirty="0">
                <a:latin typeface="Calibri"/>
                <a:cs typeface="Calibri"/>
              </a:rPr>
              <a:t> range</a:t>
            </a:r>
            <a:r>
              <a:rPr sz="2000" spc="-25" dirty="0">
                <a:latin typeface="Calibri"/>
                <a:cs typeface="Calibri"/>
              </a:rPr>
              <a:t> </a:t>
            </a:r>
            <a:r>
              <a:rPr sz="2000" spc="-5" dirty="0">
                <a:latin typeface="Calibri"/>
                <a:cs typeface="Calibri"/>
              </a:rPr>
              <a:t>of</a:t>
            </a:r>
            <a:r>
              <a:rPr sz="2000" spc="-10" dirty="0">
                <a:latin typeface="Calibri"/>
                <a:cs typeface="Calibri"/>
              </a:rPr>
              <a:t> </a:t>
            </a:r>
            <a:r>
              <a:rPr sz="2000" dirty="0">
                <a:latin typeface="Calibri"/>
                <a:cs typeface="Calibri"/>
              </a:rPr>
              <a:t>15</a:t>
            </a:r>
            <a:r>
              <a:rPr sz="2000" spc="-5" dirty="0">
                <a:latin typeface="Calibri"/>
                <a:cs typeface="Calibri"/>
              </a:rPr>
              <a:t> </a:t>
            </a:r>
            <a:r>
              <a:rPr sz="2000" spc="-15" dirty="0">
                <a:latin typeface="Calibri"/>
                <a:cs typeface="Calibri"/>
              </a:rPr>
              <a:t>to</a:t>
            </a:r>
            <a:r>
              <a:rPr sz="2000" spc="-10" dirty="0">
                <a:latin typeface="Calibri"/>
                <a:cs typeface="Calibri"/>
              </a:rPr>
              <a:t> </a:t>
            </a:r>
            <a:r>
              <a:rPr sz="2000" dirty="0">
                <a:latin typeface="Calibri"/>
                <a:cs typeface="Calibri"/>
              </a:rPr>
              <a:t>40%.</a:t>
            </a:r>
            <a:endParaRPr sz="20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53</a:t>
            </a:fld>
            <a:endParaRPr spc="-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438" y="231393"/>
            <a:ext cx="4335145"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Calibri"/>
                <a:cs typeface="Calibri"/>
              </a:rPr>
              <a:t>Multi</a:t>
            </a:r>
            <a:r>
              <a:rPr b="0" spc="5" dirty="0">
                <a:latin typeface="Calibri"/>
                <a:cs typeface="Calibri"/>
              </a:rPr>
              <a:t> </a:t>
            </a:r>
            <a:r>
              <a:rPr b="0" spc="-15" dirty="0">
                <a:latin typeface="Calibri"/>
                <a:cs typeface="Calibri"/>
              </a:rPr>
              <a:t>cavity</a:t>
            </a:r>
            <a:r>
              <a:rPr b="0" spc="-20" dirty="0">
                <a:latin typeface="Calibri"/>
                <a:cs typeface="Calibri"/>
              </a:rPr>
              <a:t> Klystron</a:t>
            </a:r>
            <a:r>
              <a:rPr b="0" spc="15" dirty="0">
                <a:latin typeface="Calibri"/>
                <a:cs typeface="Calibri"/>
              </a:rPr>
              <a:t> </a:t>
            </a:r>
            <a:r>
              <a:rPr b="0" spc="-10" dirty="0">
                <a:latin typeface="Calibri"/>
                <a:cs typeface="Calibri"/>
              </a:rPr>
              <a:t>amplifier</a:t>
            </a:r>
          </a:p>
        </p:txBody>
      </p:sp>
      <p:sp>
        <p:nvSpPr>
          <p:cNvPr id="3" name="object 3"/>
          <p:cNvSpPr txBox="1"/>
          <p:nvPr/>
        </p:nvSpPr>
        <p:spPr>
          <a:xfrm>
            <a:off x="578916" y="1534414"/>
            <a:ext cx="7988300" cy="295211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15" dirty="0">
                <a:latin typeface="Calibri"/>
                <a:cs typeface="Calibri"/>
              </a:rPr>
              <a:t>Klystron </a:t>
            </a:r>
            <a:r>
              <a:rPr sz="2400" spc="-10" dirty="0">
                <a:latin typeface="Calibri"/>
                <a:cs typeface="Calibri"/>
              </a:rPr>
              <a:t>amplification, power </a:t>
            </a:r>
            <a:r>
              <a:rPr sz="2400" spc="-5" dirty="0">
                <a:latin typeface="Calibri"/>
                <a:cs typeface="Calibri"/>
              </a:rPr>
              <a:t>output, </a:t>
            </a:r>
            <a:r>
              <a:rPr sz="2400" dirty="0">
                <a:latin typeface="Calibri"/>
                <a:cs typeface="Calibri"/>
              </a:rPr>
              <a:t>and </a:t>
            </a:r>
            <a:r>
              <a:rPr sz="2400" spc="-10" dirty="0">
                <a:latin typeface="Calibri"/>
                <a:cs typeface="Calibri"/>
              </a:rPr>
              <a:t>efficiency can </a:t>
            </a:r>
            <a:r>
              <a:rPr sz="2400" spc="-5" dirty="0">
                <a:latin typeface="Calibri"/>
                <a:cs typeface="Calibri"/>
              </a:rPr>
              <a:t> be</a:t>
            </a:r>
            <a:r>
              <a:rPr sz="2400" dirty="0">
                <a:latin typeface="Calibri"/>
                <a:cs typeface="Calibri"/>
              </a:rPr>
              <a:t> </a:t>
            </a:r>
            <a:r>
              <a:rPr sz="2400" spc="-10" dirty="0">
                <a:latin typeface="Calibri"/>
                <a:cs typeface="Calibri"/>
              </a:rPr>
              <a:t>greatly</a:t>
            </a:r>
            <a:r>
              <a:rPr sz="2400" spc="-5" dirty="0">
                <a:latin typeface="Calibri"/>
                <a:cs typeface="Calibri"/>
              </a:rPr>
              <a:t> </a:t>
            </a:r>
            <a:r>
              <a:rPr sz="2400" spc="-15" dirty="0">
                <a:latin typeface="Calibri"/>
                <a:cs typeface="Calibri"/>
              </a:rPr>
              <a:t>improved</a:t>
            </a:r>
            <a:r>
              <a:rPr sz="2400" spc="-10" dirty="0">
                <a:latin typeface="Calibri"/>
                <a:cs typeface="Calibri"/>
              </a:rPr>
              <a:t> by</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addition</a:t>
            </a:r>
            <a:r>
              <a:rPr sz="2400" spc="5"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intermediate</a:t>
            </a:r>
            <a:r>
              <a:rPr sz="2400" spc="-5" dirty="0">
                <a:latin typeface="Calibri"/>
                <a:cs typeface="Calibri"/>
              </a:rPr>
              <a:t> </a:t>
            </a:r>
            <a:r>
              <a:rPr sz="2400" spc="-10" dirty="0">
                <a:latin typeface="Calibri"/>
                <a:cs typeface="Calibri"/>
              </a:rPr>
              <a:t>cavities </a:t>
            </a:r>
            <a:r>
              <a:rPr sz="2400" spc="-530" dirty="0">
                <a:latin typeface="Calibri"/>
                <a:cs typeface="Calibri"/>
              </a:rPr>
              <a:t> </a:t>
            </a:r>
            <a:r>
              <a:rPr sz="2400" spc="-5" dirty="0">
                <a:latin typeface="Calibri"/>
                <a:cs typeface="Calibri"/>
              </a:rPr>
              <a:t>between</a:t>
            </a:r>
            <a:r>
              <a:rPr sz="2400" spc="520" dirty="0">
                <a:latin typeface="Calibri"/>
                <a:cs typeface="Calibri"/>
              </a:rPr>
              <a:t> </a:t>
            </a:r>
            <a:r>
              <a:rPr sz="2400" dirty="0">
                <a:latin typeface="Calibri"/>
                <a:cs typeface="Calibri"/>
              </a:rPr>
              <a:t>the</a:t>
            </a:r>
            <a:r>
              <a:rPr sz="2400" spc="520" dirty="0">
                <a:latin typeface="Calibri"/>
                <a:cs typeface="Calibri"/>
              </a:rPr>
              <a:t> </a:t>
            </a:r>
            <a:r>
              <a:rPr sz="2400" dirty="0">
                <a:latin typeface="Calibri"/>
                <a:cs typeface="Calibri"/>
              </a:rPr>
              <a:t>input</a:t>
            </a:r>
            <a:r>
              <a:rPr sz="2400" spc="509" dirty="0">
                <a:latin typeface="Calibri"/>
                <a:cs typeface="Calibri"/>
              </a:rPr>
              <a:t> </a:t>
            </a:r>
            <a:r>
              <a:rPr sz="2400" dirty="0">
                <a:latin typeface="Calibri"/>
                <a:cs typeface="Calibri"/>
              </a:rPr>
              <a:t>and</a:t>
            </a:r>
            <a:r>
              <a:rPr sz="2400" spc="525" dirty="0">
                <a:latin typeface="Calibri"/>
                <a:cs typeface="Calibri"/>
              </a:rPr>
              <a:t> </a:t>
            </a:r>
            <a:r>
              <a:rPr sz="2400" spc="-5" dirty="0">
                <a:latin typeface="Calibri"/>
                <a:cs typeface="Calibri"/>
              </a:rPr>
              <a:t>output</a:t>
            </a:r>
            <a:r>
              <a:rPr sz="2400" spc="509" dirty="0">
                <a:latin typeface="Calibri"/>
                <a:cs typeface="Calibri"/>
              </a:rPr>
              <a:t> </a:t>
            </a:r>
            <a:r>
              <a:rPr sz="2400" spc="-10" dirty="0">
                <a:latin typeface="Calibri"/>
                <a:cs typeface="Calibri"/>
              </a:rPr>
              <a:t>cavities</a:t>
            </a:r>
            <a:r>
              <a:rPr sz="2400" spc="515" dirty="0">
                <a:latin typeface="Calibri"/>
                <a:cs typeface="Calibri"/>
              </a:rPr>
              <a:t> </a:t>
            </a:r>
            <a:r>
              <a:rPr sz="2400" spc="-5" dirty="0">
                <a:latin typeface="Calibri"/>
                <a:cs typeface="Calibri"/>
              </a:rPr>
              <a:t>of</a:t>
            </a:r>
            <a:r>
              <a:rPr sz="2400" spc="520" dirty="0">
                <a:latin typeface="Calibri"/>
                <a:cs typeface="Calibri"/>
              </a:rPr>
              <a:t> </a:t>
            </a:r>
            <a:r>
              <a:rPr sz="2400" dirty="0">
                <a:latin typeface="Calibri"/>
                <a:cs typeface="Calibri"/>
              </a:rPr>
              <a:t>the</a:t>
            </a:r>
            <a:r>
              <a:rPr sz="2400" spc="520" dirty="0">
                <a:latin typeface="Calibri"/>
                <a:cs typeface="Calibri"/>
              </a:rPr>
              <a:t> </a:t>
            </a:r>
            <a:r>
              <a:rPr sz="2400" spc="-5" dirty="0">
                <a:latin typeface="Calibri"/>
                <a:cs typeface="Calibri"/>
              </a:rPr>
              <a:t>basic</a:t>
            </a:r>
            <a:r>
              <a:rPr sz="2400" spc="525" dirty="0">
                <a:latin typeface="Calibri"/>
                <a:cs typeface="Calibri"/>
              </a:rPr>
              <a:t> </a:t>
            </a:r>
            <a:r>
              <a:rPr sz="2400" spc="-15" dirty="0">
                <a:latin typeface="Calibri"/>
                <a:cs typeface="Calibri"/>
              </a:rPr>
              <a:t>klystron. </a:t>
            </a:r>
            <a:r>
              <a:rPr sz="2400" spc="-530" dirty="0">
                <a:latin typeface="Calibri"/>
                <a:cs typeface="Calibri"/>
              </a:rPr>
              <a:t> </a:t>
            </a:r>
            <a:r>
              <a:rPr sz="2400" dirty="0">
                <a:latin typeface="Calibri"/>
                <a:cs typeface="Calibri"/>
              </a:rPr>
              <a:t>Additional</a:t>
            </a:r>
            <a:r>
              <a:rPr sz="2400" spc="5" dirty="0">
                <a:latin typeface="Calibri"/>
                <a:cs typeface="Calibri"/>
              </a:rPr>
              <a:t> </a:t>
            </a:r>
            <a:r>
              <a:rPr sz="2400" spc="-10" dirty="0">
                <a:latin typeface="Calibri"/>
                <a:cs typeface="Calibri"/>
              </a:rPr>
              <a:t>cavities</a:t>
            </a:r>
            <a:r>
              <a:rPr sz="2400" spc="-5" dirty="0">
                <a:latin typeface="Calibri"/>
                <a:cs typeface="Calibri"/>
              </a:rPr>
              <a:t> </a:t>
            </a:r>
            <a:r>
              <a:rPr sz="2400" spc="-10" dirty="0">
                <a:latin typeface="Calibri"/>
                <a:cs typeface="Calibri"/>
              </a:rPr>
              <a:t>serve</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velocity-modulate</a:t>
            </a:r>
            <a:r>
              <a:rPr sz="2400" spc="530" dirty="0">
                <a:latin typeface="Calibri"/>
                <a:cs typeface="Calibri"/>
              </a:rPr>
              <a:t> </a:t>
            </a:r>
            <a:r>
              <a:rPr sz="2400" dirty="0">
                <a:latin typeface="Calibri"/>
                <a:cs typeface="Calibri"/>
              </a:rPr>
              <a:t>the</a:t>
            </a:r>
            <a:r>
              <a:rPr sz="2400" spc="545" dirty="0">
                <a:latin typeface="Calibri"/>
                <a:cs typeface="Calibri"/>
              </a:rPr>
              <a:t> </a:t>
            </a:r>
            <a:r>
              <a:rPr sz="2400" spc="-10" dirty="0">
                <a:latin typeface="Calibri"/>
                <a:cs typeface="Calibri"/>
              </a:rPr>
              <a:t>electron </a:t>
            </a:r>
            <a:r>
              <a:rPr sz="2400" spc="-5" dirty="0">
                <a:latin typeface="Calibri"/>
                <a:cs typeface="Calibri"/>
              </a:rPr>
              <a:t> beam </a:t>
            </a:r>
            <a:r>
              <a:rPr sz="2400" dirty="0">
                <a:latin typeface="Calibri"/>
                <a:cs typeface="Calibri"/>
              </a:rPr>
              <a:t>and </a:t>
            </a:r>
            <a:r>
              <a:rPr sz="2400" spc="-10" dirty="0">
                <a:latin typeface="Calibri"/>
                <a:cs typeface="Calibri"/>
              </a:rPr>
              <a:t>produce </a:t>
            </a:r>
            <a:r>
              <a:rPr sz="2400" dirty="0">
                <a:latin typeface="Calibri"/>
                <a:cs typeface="Calibri"/>
              </a:rPr>
              <a:t>an </a:t>
            </a:r>
            <a:r>
              <a:rPr sz="2400" spc="-5" dirty="0">
                <a:latin typeface="Calibri"/>
                <a:cs typeface="Calibri"/>
              </a:rPr>
              <a:t>increase </a:t>
            </a:r>
            <a:r>
              <a:rPr sz="2400" dirty="0">
                <a:latin typeface="Calibri"/>
                <a:cs typeface="Calibri"/>
              </a:rPr>
              <a:t>in the </a:t>
            </a:r>
            <a:r>
              <a:rPr sz="2400" spc="-5" dirty="0">
                <a:latin typeface="Calibri"/>
                <a:cs typeface="Calibri"/>
              </a:rPr>
              <a:t>energy </a:t>
            </a:r>
            <a:r>
              <a:rPr sz="2400" spc="-10" dirty="0">
                <a:latin typeface="Calibri"/>
                <a:cs typeface="Calibri"/>
              </a:rPr>
              <a:t>available </a:t>
            </a:r>
            <a:r>
              <a:rPr sz="2400" spc="-15" dirty="0">
                <a:latin typeface="Calibri"/>
                <a:cs typeface="Calibri"/>
              </a:rPr>
              <a:t>at </a:t>
            </a:r>
            <a:r>
              <a:rPr sz="2400" spc="-5" dirty="0">
                <a:latin typeface="Calibri"/>
                <a:cs typeface="Calibri"/>
              </a:rPr>
              <a:t>the </a:t>
            </a:r>
            <a:r>
              <a:rPr sz="2400" dirty="0">
                <a:latin typeface="Calibri"/>
                <a:cs typeface="Calibri"/>
              </a:rPr>
              <a:t> </a:t>
            </a:r>
            <a:r>
              <a:rPr sz="2400" spc="-5" dirty="0">
                <a:latin typeface="Calibri"/>
                <a:cs typeface="Calibri"/>
              </a:rPr>
              <a:t>output. Since </a:t>
            </a:r>
            <a:r>
              <a:rPr sz="2400" dirty="0">
                <a:latin typeface="Calibri"/>
                <a:cs typeface="Calibri"/>
              </a:rPr>
              <a:t>all </a:t>
            </a:r>
            <a:r>
              <a:rPr sz="2400" spc="-10" dirty="0">
                <a:latin typeface="Calibri"/>
                <a:cs typeface="Calibri"/>
              </a:rPr>
              <a:t>intermediate cavities </a:t>
            </a:r>
            <a:r>
              <a:rPr sz="2400" dirty="0">
                <a:latin typeface="Calibri"/>
                <a:cs typeface="Calibri"/>
              </a:rPr>
              <a:t>in a </a:t>
            </a:r>
            <a:r>
              <a:rPr sz="2400" spc="-5" dirty="0">
                <a:latin typeface="Calibri"/>
                <a:cs typeface="Calibri"/>
              </a:rPr>
              <a:t>multi </a:t>
            </a:r>
            <a:r>
              <a:rPr sz="2400" spc="-10" dirty="0">
                <a:latin typeface="Calibri"/>
                <a:cs typeface="Calibri"/>
              </a:rPr>
              <a:t>cavity </a:t>
            </a:r>
            <a:r>
              <a:rPr sz="2400" spc="-15" dirty="0">
                <a:latin typeface="Calibri"/>
                <a:cs typeface="Calibri"/>
              </a:rPr>
              <a:t>klystron </a:t>
            </a:r>
            <a:r>
              <a:rPr sz="2400" spc="-10" dirty="0">
                <a:latin typeface="Calibri"/>
                <a:cs typeface="Calibri"/>
              </a:rPr>
              <a:t> </a:t>
            </a:r>
            <a:r>
              <a:rPr sz="2400" spc="-20" dirty="0">
                <a:latin typeface="Calibri"/>
                <a:cs typeface="Calibri"/>
              </a:rPr>
              <a:t>operate</a:t>
            </a:r>
            <a:r>
              <a:rPr sz="2400" spc="-1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same</a:t>
            </a:r>
            <a:r>
              <a:rPr sz="2400" dirty="0">
                <a:latin typeface="Calibri"/>
                <a:cs typeface="Calibri"/>
              </a:rPr>
              <a:t> </a:t>
            </a:r>
            <a:r>
              <a:rPr sz="2400" spc="-30" dirty="0">
                <a:latin typeface="Calibri"/>
                <a:cs typeface="Calibri"/>
              </a:rPr>
              <a:t>manner,</a:t>
            </a:r>
            <a:r>
              <a:rPr sz="2400" spc="-25" dirty="0">
                <a:latin typeface="Calibri"/>
                <a:cs typeface="Calibri"/>
              </a:rPr>
              <a:t> </a:t>
            </a:r>
            <a:r>
              <a:rPr sz="2400" dirty="0">
                <a:latin typeface="Calibri"/>
                <a:cs typeface="Calibri"/>
              </a:rPr>
              <a:t>a</a:t>
            </a:r>
            <a:r>
              <a:rPr sz="2400" spc="5" dirty="0">
                <a:latin typeface="Calibri"/>
                <a:cs typeface="Calibri"/>
              </a:rPr>
              <a:t> </a:t>
            </a:r>
            <a:r>
              <a:rPr sz="2400" spc="-15" dirty="0">
                <a:latin typeface="Calibri"/>
                <a:cs typeface="Calibri"/>
              </a:rPr>
              <a:t>representative</a:t>
            </a:r>
            <a:r>
              <a:rPr sz="2400" spc="-10" dirty="0">
                <a:latin typeface="Calibri"/>
                <a:cs typeface="Calibri"/>
              </a:rPr>
              <a:t> three-cavity </a:t>
            </a:r>
            <a:r>
              <a:rPr sz="2400" spc="-5" dirty="0">
                <a:latin typeface="Calibri"/>
                <a:cs typeface="Calibri"/>
              </a:rPr>
              <a:t> </a:t>
            </a:r>
            <a:r>
              <a:rPr sz="2400" spc="-15" dirty="0">
                <a:latin typeface="Calibri"/>
                <a:cs typeface="Calibri"/>
              </a:rPr>
              <a:t>klystron</a:t>
            </a:r>
            <a:r>
              <a:rPr sz="2400" spc="-40" dirty="0">
                <a:latin typeface="Calibri"/>
                <a:cs typeface="Calibri"/>
              </a:rPr>
              <a:t> </a:t>
            </a:r>
            <a:r>
              <a:rPr sz="2400" dirty="0">
                <a:latin typeface="Calibri"/>
                <a:cs typeface="Calibri"/>
              </a:rPr>
              <a:t>will</a:t>
            </a:r>
            <a:r>
              <a:rPr sz="2400" spc="-10" dirty="0">
                <a:latin typeface="Calibri"/>
                <a:cs typeface="Calibri"/>
              </a:rPr>
              <a:t> </a:t>
            </a:r>
            <a:r>
              <a:rPr sz="2400" spc="-5" dirty="0">
                <a:latin typeface="Calibri"/>
                <a:cs typeface="Calibri"/>
              </a:rPr>
              <a:t>be</a:t>
            </a:r>
            <a:r>
              <a:rPr sz="2400" dirty="0">
                <a:latin typeface="Calibri"/>
                <a:cs typeface="Calibri"/>
              </a:rPr>
              <a:t> </a:t>
            </a:r>
            <a:r>
              <a:rPr sz="2400" spc="-5" dirty="0">
                <a:latin typeface="Calibri"/>
                <a:cs typeface="Calibri"/>
              </a:rPr>
              <a:t>discussed.</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54</a:t>
            </a:fld>
            <a:endParaRPr spc="-5"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1673" y="307593"/>
            <a:ext cx="4310380"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Calibri"/>
                <a:cs typeface="Calibri"/>
              </a:rPr>
              <a:t>Multi</a:t>
            </a:r>
            <a:r>
              <a:rPr b="0" spc="-20" dirty="0">
                <a:latin typeface="Calibri"/>
                <a:cs typeface="Calibri"/>
              </a:rPr>
              <a:t> </a:t>
            </a:r>
            <a:r>
              <a:rPr b="0" spc="-15" dirty="0">
                <a:latin typeface="Calibri"/>
                <a:cs typeface="Calibri"/>
              </a:rPr>
              <a:t>cavity </a:t>
            </a:r>
            <a:r>
              <a:rPr b="0" spc="-20" dirty="0">
                <a:latin typeface="Calibri"/>
                <a:cs typeface="Calibri"/>
              </a:rPr>
              <a:t>klystron</a:t>
            </a:r>
            <a:r>
              <a:rPr b="0" spc="15" dirty="0">
                <a:latin typeface="Calibri"/>
                <a:cs typeface="Calibri"/>
              </a:rPr>
              <a:t> </a:t>
            </a:r>
            <a:r>
              <a:rPr b="0" spc="-10" dirty="0">
                <a:latin typeface="Calibri"/>
                <a:cs typeface="Calibri"/>
              </a:rPr>
              <a:t>amplifier</a:t>
            </a:r>
          </a:p>
        </p:txBody>
      </p:sp>
      <p:sp>
        <p:nvSpPr>
          <p:cNvPr id="3" name="object 3"/>
          <p:cNvSpPr txBox="1"/>
          <p:nvPr/>
        </p:nvSpPr>
        <p:spPr>
          <a:xfrm>
            <a:off x="578916" y="1900173"/>
            <a:ext cx="7987665" cy="3684270"/>
          </a:xfrm>
          <a:prstGeom prst="rect">
            <a:avLst/>
          </a:prstGeom>
        </p:spPr>
        <p:txBody>
          <a:bodyPr vert="horz" wrap="square" lIns="0" tIns="12700" rIns="0" bIns="0" rtlCol="0">
            <a:spAutoFit/>
          </a:bodyPr>
          <a:lstStyle/>
          <a:p>
            <a:pPr marL="12700" marR="5080" indent="59055" algn="just">
              <a:lnSpc>
                <a:spcPct val="100000"/>
              </a:lnSpc>
              <a:spcBef>
                <a:spcPts val="100"/>
              </a:spcBef>
            </a:pPr>
            <a:r>
              <a:rPr sz="2400" spc="-10" dirty="0">
                <a:latin typeface="Calibri"/>
                <a:cs typeface="Calibri"/>
              </a:rPr>
              <a:t>Construction: </a:t>
            </a:r>
            <a:r>
              <a:rPr sz="2400" dirty="0">
                <a:latin typeface="Calibri"/>
                <a:cs typeface="Calibri"/>
              </a:rPr>
              <a:t>A </a:t>
            </a:r>
            <a:r>
              <a:rPr sz="2400" spc="-10" dirty="0">
                <a:latin typeface="Calibri"/>
                <a:cs typeface="Calibri"/>
              </a:rPr>
              <a:t>three-cavity </a:t>
            </a:r>
            <a:r>
              <a:rPr sz="2400" spc="-15" dirty="0">
                <a:latin typeface="Calibri"/>
                <a:cs typeface="Calibri"/>
              </a:rPr>
              <a:t>klystron </a:t>
            </a:r>
            <a:r>
              <a:rPr sz="2400" dirty="0">
                <a:latin typeface="Calibri"/>
                <a:cs typeface="Calibri"/>
              </a:rPr>
              <a:t>is </a:t>
            </a:r>
            <a:r>
              <a:rPr sz="2400" spc="-15" dirty="0">
                <a:latin typeface="Calibri"/>
                <a:cs typeface="Calibri"/>
              </a:rPr>
              <a:t>illustrated </a:t>
            </a:r>
            <a:r>
              <a:rPr sz="2400" dirty="0">
                <a:latin typeface="Calibri"/>
                <a:cs typeface="Calibri"/>
              </a:rPr>
              <a:t>in </a:t>
            </a:r>
            <a:r>
              <a:rPr sz="2400" spc="-10" dirty="0">
                <a:latin typeface="Calibri"/>
                <a:cs typeface="Calibri"/>
              </a:rPr>
              <a:t>figure. </a:t>
            </a:r>
            <a:r>
              <a:rPr sz="2400" spc="-5" dirty="0">
                <a:latin typeface="Calibri"/>
                <a:cs typeface="Calibri"/>
              </a:rPr>
              <a:t>The </a:t>
            </a:r>
            <a:r>
              <a:rPr sz="2400" dirty="0">
                <a:latin typeface="Calibri"/>
                <a:cs typeface="Calibri"/>
              </a:rPr>
              <a:t> </a:t>
            </a:r>
            <a:r>
              <a:rPr sz="2400" spc="-10" dirty="0">
                <a:latin typeface="Calibri"/>
                <a:cs typeface="Calibri"/>
              </a:rPr>
              <a:t>entire </a:t>
            </a:r>
            <a:r>
              <a:rPr sz="2400" spc="-5" dirty="0">
                <a:latin typeface="Calibri"/>
                <a:cs typeface="Calibri"/>
              </a:rPr>
              <a:t>drift-tube </a:t>
            </a:r>
            <a:r>
              <a:rPr sz="2400" spc="-25" dirty="0">
                <a:latin typeface="Calibri"/>
                <a:cs typeface="Calibri"/>
              </a:rPr>
              <a:t>assembly, </a:t>
            </a:r>
            <a:r>
              <a:rPr sz="2400" dirty="0">
                <a:latin typeface="Calibri"/>
                <a:cs typeface="Calibri"/>
              </a:rPr>
              <a:t>the </a:t>
            </a:r>
            <a:r>
              <a:rPr sz="2400" spc="-10" dirty="0">
                <a:latin typeface="Calibri"/>
                <a:cs typeface="Calibri"/>
              </a:rPr>
              <a:t>three cavities, </a:t>
            </a:r>
            <a:r>
              <a:rPr sz="2400" spc="-5" dirty="0">
                <a:latin typeface="Calibri"/>
                <a:cs typeface="Calibri"/>
              </a:rPr>
              <a:t>and </a:t>
            </a:r>
            <a:r>
              <a:rPr sz="2400" dirty="0">
                <a:latin typeface="Calibri"/>
                <a:cs typeface="Calibri"/>
              </a:rPr>
              <a:t>the </a:t>
            </a:r>
            <a:r>
              <a:rPr sz="2400" spc="-10" dirty="0">
                <a:latin typeface="Calibri"/>
                <a:cs typeface="Calibri"/>
              </a:rPr>
              <a:t>collector </a:t>
            </a:r>
            <a:r>
              <a:rPr sz="2400" spc="-5" dirty="0">
                <a:latin typeface="Calibri"/>
                <a:cs typeface="Calibri"/>
              </a:rPr>
              <a:t> </a:t>
            </a:r>
            <a:r>
              <a:rPr sz="2400" spc="-15" dirty="0">
                <a:latin typeface="Calibri"/>
                <a:cs typeface="Calibri"/>
              </a:rPr>
              <a:t>plate</a:t>
            </a:r>
            <a:r>
              <a:rPr sz="2400" spc="-1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spc="-10" dirty="0">
                <a:latin typeface="Calibri"/>
                <a:cs typeface="Calibri"/>
              </a:rPr>
              <a:t>three-cavity</a:t>
            </a:r>
            <a:r>
              <a:rPr sz="2400" spc="-5" dirty="0">
                <a:latin typeface="Calibri"/>
                <a:cs typeface="Calibri"/>
              </a:rPr>
              <a:t> </a:t>
            </a:r>
            <a:r>
              <a:rPr sz="2400" spc="-15" dirty="0">
                <a:latin typeface="Calibri"/>
                <a:cs typeface="Calibri"/>
              </a:rPr>
              <a:t>klystron</a:t>
            </a:r>
            <a:r>
              <a:rPr sz="2400" spc="-10" dirty="0">
                <a:latin typeface="Calibri"/>
                <a:cs typeface="Calibri"/>
              </a:rPr>
              <a:t> </a:t>
            </a:r>
            <a:r>
              <a:rPr sz="2400" spc="-15" dirty="0">
                <a:latin typeface="Calibri"/>
                <a:cs typeface="Calibri"/>
              </a:rPr>
              <a:t>are</a:t>
            </a:r>
            <a:r>
              <a:rPr sz="2400" spc="-10" dirty="0">
                <a:latin typeface="Calibri"/>
                <a:cs typeface="Calibri"/>
              </a:rPr>
              <a:t> </a:t>
            </a:r>
            <a:r>
              <a:rPr sz="2400" spc="-15" dirty="0">
                <a:latin typeface="Calibri"/>
                <a:cs typeface="Calibri"/>
              </a:rPr>
              <a:t>operated</a:t>
            </a:r>
            <a:r>
              <a:rPr sz="2400" spc="-10" dirty="0">
                <a:latin typeface="Calibri"/>
                <a:cs typeface="Calibri"/>
              </a:rPr>
              <a:t> </a:t>
            </a:r>
            <a:r>
              <a:rPr sz="2400" spc="-15" dirty="0">
                <a:latin typeface="Calibri"/>
                <a:cs typeface="Calibri"/>
              </a:rPr>
              <a:t>at</a:t>
            </a:r>
            <a:r>
              <a:rPr sz="2400" spc="-10" dirty="0">
                <a:latin typeface="Calibri"/>
                <a:cs typeface="Calibri"/>
              </a:rPr>
              <a:t> </a:t>
            </a:r>
            <a:r>
              <a:rPr sz="2400" spc="-15" dirty="0">
                <a:latin typeface="Calibri"/>
                <a:cs typeface="Calibri"/>
              </a:rPr>
              <a:t>ground </a:t>
            </a:r>
            <a:r>
              <a:rPr sz="2400" spc="-10" dirty="0">
                <a:latin typeface="Calibri"/>
                <a:cs typeface="Calibri"/>
              </a:rPr>
              <a:t> potential </a:t>
            </a:r>
            <a:r>
              <a:rPr sz="2400" spc="-20" dirty="0">
                <a:latin typeface="Calibri"/>
                <a:cs typeface="Calibri"/>
              </a:rPr>
              <a:t>for </a:t>
            </a:r>
            <a:r>
              <a:rPr sz="2400" spc="-10" dirty="0">
                <a:latin typeface="Calibri"/>
                <a:cs typeface="Calibri"/>
              </a:rPr>
              <a:t>reasons </a:t>
            </a:r>
            <a:r>
              <a:rPr sz="2400" spc="-5" dirty="0">
                <a:latin typeface="Calibri"/>
                <a:cs typeface="Calibri"/>
              </a:rPr>
              <a:t>of </a:t>
            </a:r>
            <a:r>
              <a:rPr sz="2400" spc="-35" dirty="0">
                <a:latin typeface="Calibri"/>
                <a:cs typeface="Calibri"/>
              </a:rPr>
              <a:t>safety. </a:t>
            </a:r>
            <a:r>
              <a:rPr sz="2400" spc="-5" dirty="0">
                <a:latin typeface="Calibri"/>
                <a:cs typeface="Calibri"/>
              </a:rPr>
              <a:t>The electron beam </a:t>
            </a:r>
            <a:r>
              <a:rPr sz="2400" dirty="0">
                <a:latin typeface="Calibri"/>
                <a:cs typeface="Calibri"/>
              </a:rPr>
              <a:t>is </a:t>
            </a:r>
            <a:r>
              <a:rPr sz="2400" spc="-15" dirty="0">
                <a:latin typeface="Calibri"/>
                <a:cs typeface="Calibri"/>
              </a:rPr>
              <a:t>formed </a:t>
            </a:r>
            <a:r>
              <a:rPr sz="2400" dirty="0">
                <a:latin typeface="Calibri"/>
                <a:cs typeface="Calibri"/>
              </a:rPr>
              <a:t>and </a:t>
            </a:r>
            <a:r>
              <a:rPr sz="2400" spc="-530" dirty="0">
                <a:latin typeface="Calibri"/>
                <a:cs typeface="Calibri"/>
              </a:rPr>
              <a:t> </a:t>
            </a:r>
            <a:r>
              <a:rPr sz="2400" spc="-10" dirty="0">
                <a:latin typeface="Calibri"/>
                <a:cs typeface="Calibri"/>
              </a:rPr>
              <a:t>accelerated</a:t>
            </a:r>
            <a:r>
              <a:rPr sz="2400" spc="-5" dirty="0">
                <a:latin typeface="Calibri"/>
                <a:cs typeface="Calibri"/>
              </a:rPr>
              <a:t> </a:t>
            </a:r>
            <a:r>
              <a:rPr sz="2400" spc="-20" dirty="0">
                <a:latin typeface="Calibri"/>
                <a:cs typeface="Calibri"/>
              </a:rPr>
              <a:t>toward</a:t>
            </a:r>
            <a:r>
              <a:rPr sz="2400" spc="-1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drift</a:t>
            </a:r>
            <a:r>
              <a:rPr sz="2400" dirty="0">
                <a:latin typeface="Calibri"/>
                <a:cs typeface="Calibri"/>
              </a:rPr>
              <a:t> tube</a:t>
            </a:r>
            <a:r>
              <a:rPr sz="2400" spc="5"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a</a:t>
            </a:r>
            <a:r>
              <a:rPr sz="2400" spc="5" dirty="0">
                <a:latin typeface="Calibri"/>
                <a:cs typeface="Calibri"/>
              </a:rPr>
              <a:t> </a:t>
            </a:r>
            <a:r>
              <a:rPr sz="2400" spc="-15" dirty="0">
                <a:latin typeface="Calibri"/>
                <a:cs typeface="Calibri"/>
              </a:rPr>
              <a:t>large</a:t>
            </a:r>
            <a:r>
              <a:rPr sz="2400" spc="-10" dirty="0">
                <a:latin typeface="Calibri"/>
                <a:cs typeface="Calibri"/>
              </a:rPr>
              <a:t> </a:t>
            </a:r>
            <a:r>
              <a:rPr sz="2400" spc="-15" dirty="0">
                <a:latin typeface="Calibri"/>
                <a:cs typeface="Calibri"/>
              </a:rPr>
              <a:t>negative</a:t>
            </a:r>
            <a:r>
              <a:rPr sz="2400" spc="-10" dirty="0">
                <a:latin typeface="Calibri"/>
                <a:cs typeface="Calibri"/>
              </a:rPr>
              <a:t> </a:t>
            </a:r>
            <a:r>
              <a:rPr sz="2400" spc="-5" dirty="0">
                <a:latin typeface="Calibri"/>
                <a:cs typeface="Calibri"/>
              </a:rPr>
              <a:t>pulse </a:t>
            </a:r>
            <a:r>
              <a:rPr sz="2400" dirty="0">
                <a:latin typeface="Calibri"/>
                <a:cs typeface="Calibri"/>
              </a:rPr>
              <a:t> applied </a:t>
            </a:r>
            <a:r>
              <a:rPr sz="2400" spc="-15" dirty="0">
                <a:latin typeface="Calibri"/>
                <a:cs typeface="Calibri"/>
              </a:rPr>
              <a:t>to </a:t>
            </a:r>
            <a:r>
              <a:rPr sz="2400" spc="-10" dirty="0">
                <a:latin typeface="Calibri"/>
                <a:cs typeface="Calibri"/>
              </a:rPr>
              <a:t>the cathode. </a:t>
            </a:r>
            <a:r>
              <a:rPr sz="2400" spc="-5" dirty="0">
                <a:latin typeface="Calibri"/>
                <a:cs typeface="Calibri"/>
              </a:rPr>
              <a:t>Magnetic </a:t>
            </a:r>
            <a:r>
              <a:rPr sz="2400" spc="-20" dirty="0">
                <a:latin typeface="Calibri"/>
                <a:cs typeface="Calibri"/>
              </a:rPr>
              <a:t>focus </a:t>
            </a:r>
            <a:r>
              <a:rPr sz="2400" spc="-10" dirty="0">
                <a:latin typeface="Calibri"/>
                <a:cs typeface="Calibri"/>
              </a:rPr>
              <a:t>coils </a:t>
            </a:r>
            <a:r>
              <a:rPr sz="2400" spc="-15" dirty="0">
                <a:latin typeface="Calibri"/>
                <a:cs typeface="Calibri"/>
              </a:rPr>
              <a:t>are </a:t>
            </a:r>
            <a:r>
              <a:rPr sz="2400" spc="-5" dirty="0">
                <a:latin typeface="Calibri"/>
                <a:cs typeface="Calibri"/>
              </a:rPr>
              <a:t>placed </a:t>
            </a:r>
            <a:r>
              <a:rPr sz="2400" spc="-15" dirty="0">
                <a:latin typeface="Calibri"/>
                <a:cs typeface="Calibri"/>
              </a:rPr>
              <a:t>around </a:t>
            </a:r>
            <a:r>
              <a:rPr sz="2400" spc="-10" dirty="0">
                <a:latin typeface="Calibri"/>
                <a:cs typeface="Calibri"/>
              </a:rPr>
              <a:t> </a:t>
            </a:r>
            <a:r>
              <a:rPr sz="2400" dirty="0">
                <a:latin typeface="Calibri"/>
                <a:cs typeface="Calibri"/>
              </a:rPr>
              <a:t>the </a:t>
            </a:r>
            <a:r>
              <a:rPr sz="2400" spc="-5" dirty="0">
                <a:latin typeface="Calibri"/>
                <a:cs typeface="Calibri"/>
              </a:rPr>
              <a:t>drift </a:t>
            </a:r>
            <a:r>
              <a:rPr sz="2400" dirty="0">
                <a:latin typeface="Calibri"/>
                <a:cs typeface="Calibri"/>
              </a:rPr>
              <a:t>tube </a:t>
            </a:r>
            <a:r>
              <a:rPr sz="2400" spc="-15" dirty="0">
                <a:latin typeface="Calibri"/>
                <a:cs typeface="Calibri"/>
              </a:rPr>
              <a:t>to </a:t>
            </a:r>
            <a:r>
              <a:rPr sz="2400" spc="-20" dirty="0">
                <a:latin typeface="Calibri"/>
                <a:cs typeface="Calibri"/>
              </a:rPr>
              <a:t>keep </a:t>
            </a:r>
            <a:r>
              <a:rPr sz="2400" dirty="0">
                <a:latin typeface="Calibri"/>
                <a:cs typeface="Calibri"/>
              </a:rPr>
              <a:t>the </a:t>
            </a:r>
            <a:r>
              <a:rPr sz="2400" spc="-10" dirty="0">
                <a:latin typeface="Calibri"/>
                <a:cs typeface="Calibri"/>
              </a:rPr>
              <a:t>electrons </a:t>
            </a:r>
            <a:r>
              <a:rPr sz="2400" dirty="0">
                <a:latin typeface="Calibri"/>
                <a:cs typeface="Calibri"/>
              </a:rPr>
              <a:t>in a </a:t>
            </a:r>
            <a:r>
              <a:rPr sz="2400" spc="-10" dirty="0">
                <a:latin typeface="Calibri"/>
                <a:cs typeface="Calibri"/>
              </a:rPr>
              <a:t>tight </a:t>
            </a:r>
            <a:r>
              <a:rPr sz="2400" spc="-5" dirty="0">
                <a:latin typeface="Calibri"/>
                <a:cs typeface="Calibri"/>
              </a:rPr>
              <a:t>beam </a:t>
            </a:r>
            <a:r>
              <a:rPr sz="2400" dirty="0">
                <a:latin typeface="Calibri"/>
                <a:cs typeface="Calibri"/>
              </a:rPr>
              <a:t>and </a:t>
            </a:r>
            <a:r>
              <a:rPr sz="2400" spc="-25" dirty="0">
                <a:latin typeface="Calibri"/>
                <a:cs typeface="Calibri"/>
              </a:rPr>
              <a:t>away </a:t>
            </a:r>
            <a:r>
              <a:rPr sz="2400" spc="-20" dirty="0">
                <a:latin typeface="Calibri"/>
                <a:cs typeface="Calibri"/>
              </a:rPr>
              <a:t> </a:t>
            </a:r>
            <a:r>
              <a:rPr sz="2400" spc="-15" dirty="0">
                <a:latin typeface="Calibri"/>
                <a:cs typeface="Calibri"/>
              </a:rPr>
              <a:t>from </a:t>
            </a:r>
            <a:r>
              <a:rPr sz="2400" dirty="0">
                <a:latin typeface="Calibri"/>
                <a:cs typeface="Calibri"/>
              </a:rPr>
              <a:t>the </a:t>
            </a:r>
            <a:r>
              <a:rPr sz="2400" spc="-10" dirty="0">
                <a:latin typeface="Calibri"/>
                <a:cs typeface="Calibri"/>
              </a:rPr>
              <a:t>side </a:t>
            </a:r>
            <a:r>
              <a:rPr sz="2400" spc="-5" dirty="0">
                <a:latin typeface="Calibri"/>
                <a:cs typeface="Calibri"/>
              </a:rPr>
              <a:t>walls of </a:t>
            </a:r>
            <a:r>
              <a:rPr sz="2400" dirty="0">
                <a:latin typeface="Calibri"/>
                <a:cs typeface="Calibri"/>
              </a:rPr>
              <a:t>the tube. </a:t>
            </a:r>
            <a:r>
              <a:rPr sz="2400" spc="-5" dirty="0">
                <a:latin typeface="Calibri"/>
                <a:cs typeface="Calibri"/>
              </a:rPr>
              <a:t>The </a:t>
            </a:r>
            <a:r>
              <a:rPr sz="2400" spc="-15" dirty="0">
                <a:latin typeface="Calibri"/>
                <a:cs typeface="Calibri"/>
              </a:rPr>
              <a:t>focus </a:t>
            </a:r>
            <a:r>
              <a:rPr sz="2400" spc="-5" dirty="0">
                <a:latin typeface="Calibri"/>
                <a:cs typeface="Calibri"/>
              </a:rPr>
              <a:t>of </a:t>
            </a:r>
            <a:r>
              <a:rPr sz="2400" dirty="0">
                <a:latin typeface="Calibri"/>
                <a:cs typeface="Calibri"/>
              </a:rPr>
              <a:t>the </a:t>
            </a:r>
            <a:r>
              <a:rPr sz="2400" spc="-5" dirty="0">
                <a:latin typeface="Calibri"/>
                <a:cs typeface="Calibri"/>
              </a:rPr>
              <a:t>beam </a:t>
            </a:r>
            <a:r>
              <a:rPr sz="2400" dirty="0">
                <a:latin typeface="Calibri"/>
                <a:cs typeface="Calibri"/>
              </a:rPr>
              <a:t>is also </a:t>
            </a:r>
            <a:r>
              <a:rPr sz="2400" spc="5" dirty="0">
                <a:latin typeface="Calibri"/>
                <a:cs typeface="Calibri"/>
              </a:rPr>
              <a:t> </a:t>
            </a:r>
            <a:r>
              <a:rPr sz="2400" dirty="0">
                <a:latin typeface="Calibri"/>
                <a:cs typeface="Calibri"/>
              </a:rPr>
              <a:t>aided</a:t>
            </a:r>
            <a:r>
              <a:rPr sz="2400" spc="5" dirty="0">
                <a:latin typeface="Calibri"/>
                <a:cs typeface="Calibri"/>
              </a:rPr>
              <a:t> </a:t>
            </a:r>
            <a:r>
              <a:rPr sz="2400" spc="-10" dirty="0">
                <a:latin typeface="Calibri"/>
                <a:cs typeface="Calibri"/>
              </a:rPr>
              <a:t>by</a:t>
            </a:r>
            <a:r>
              <a:rPr sz="2400" spc="-5" dirty="0">
                <a:latin typeface="Calibri"/>
                <a:cs typeface="Calibri"/>
              </a:rPr>
              <a:t> the</a:t>
            </a:r>
            <a:r>
              <a:rPr sz="2400" dirty="0">
                <a:latin typeface="Calibri"/>
                <a:cs typeface="Calibri"/>
              </a:rPr>
              <a:t> </a:t>
            </a:r>
            <a:r>
              <a:rPr sz="2400" spc="-20" dirty="0">
                <a:latin typeface="Calibri"/>
                <a:cs typeface="Calibri"/>
              </a:rPr>
              <a:t>concave</a:t>
            </a:r>
            <a:r>
              <a:rPr sz="2400" spc="-15" dirty="0">
                <a:latin typeface="Calibri"/>
                <a:cs typeface="Calibri"/>
              </a:rPr>
              <a:t> </a:t>
            </a:r>
            <a:r>
              <a:rPr sz="2400" spc="-10" dirty="0">
                <a:latin typeface="Calibri"/>
                <a:cs typeface="Calibri"/>
              </a:rPr>
              <a:t>shape</a:t>
            </a:r>
            <a:r>
              <a:rPr sz="2400" spc="-5" dirty="0">
                <a:latin typeface="Calibri"/>
                <a:cs typeface="Calibri"/>
              </a:rPr>
              <a:t> of</a:t>
            </a:r>
            <a:r>
              <a:rPr sz="2400" dirty="0">
                <a:latin typeface="Calibri"/>
                <a:cs typeface="Calibri"/>
              </a:rPr>
              <a:t> the</a:t>
            </a:r>
            <a:r>
              <a:rPr sz="2400" spc="5" dirty="0">
                <a:latin typeface="Calibri"/>
                <a:cs typeface="Calibri"/>
              </a:rPr>
              <a:t> </a:t>
            </a:r>
            <a:r>
              <a:rPr sz="2400" spc="-10" dirty="0">
                <a:latin typeface="Calibri"/>
                <a:cs typeface="Calibri"/>
              </a:rPr>
              <a:t>cathode</a:t>
            </a:r>
            <a:r>
              <a:rPr sz="2400" spc="-5" dirty="0">
                <a:latin typeface="Calibri"/>
                <a:cs typeface="Calibri"/>
              </a:rPr>
              <a:t> </a:t>
            </a:r>
            <a:r>
              <a:rPr sz="2400" spc="-10" dirty="0">
                <a:latin typeface="Calibri"/>
                <a:cs typeface="Calibri"/>
              </a:rPr>
              <a:t>is</a:t>
            </a:r>
            <a:r>
              <a:rPr sz="2400" spc="-5" dirty="0">
                <a:latin typeface="Calibri"/>
                <a:cs typeface="Calibri"/>
              </a:rPr>
              <a:t> </a:t>
            </a:r>
            <a:r>
              <a:rPr sz="2400" spc="-10" dirty="0">
                <a:latin typeface="Calibri"/>
                <a:cs typeface="Calibri"/>
              </a:rPr>
              <a:t>high-powered </a:t>
            </a:r>
            <a:r>
              <a:rPr sz="2400" spc="-530" dirty="0">
                <a:latin typeface="Calibri"/>
                <a:cs typeface="Calibri"/>
              </a:rPr>
              <a:t> </a:t>
            </a:r>
            <a:r>
              <a:rPr sz="2400" spc="-15" dirty="0">
                <a:latin typeface="Calibri"/>
                <a:cs typeface="Calibri"/>
              </a:rPr>
              <a:t>klystrons.</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55</a:t>
            </a:fld>
            <a:endParaRPr spc="-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0419" y="307593"/>
            <a:ext cx="934719" cy="452120"/>
          </a:xfrm>
          <a:prstGeom prst="rect">
            <a:avLst/>
          </a:prstGeom>
        </p:spPr>
        <p:txBody>
          <a:bodyPr vert="horz" wrap="square" lIns="0" tIns="12065" rIns="0" bIns="0" rtlCol="0">
            <a:spAutoFit/>
          </a:bodyPr>
          <a:lstStyle/>
          <a:p>
            <a:pPr marL="12700">
              <a:lnSpc>
                <a:spcPct val="100000"/>
              </a:lnSpc>
              <a:spcBef>
                <a:spcPts val="95"/>
              </a:spcBef>
            </a:pPr>
            <a:r>
              <a:rPr spc="-5" dirty="0"/>
              <a:t>Fi</a:t>
            </a:r>
            <a:r>
              <a:rPr spc="-15" dirty="0"/>
              <a:t>g</a:t>
            </a:r>
            <a:r>
              <a:rPr spc="-5" dirty="0"/>
              <a:t>u</a:t>
            </a:r>
            <a:r>
              <a:rPr spc="-40" dirty="0"/>
              <a:t>r</a:t>
            </a:r>
            <a:r>
              <a:rPr spc="-5" dirty="0"/>
              <a:t>e</a:t>
            </a:r>
          </a:p>
        </p:txBody>
      </p:sp>
      <p:pic>
        <p:nvPicPr>
          <p:cNvPr id="4" name="object 4"/>
          <p:cNvPicPr/>
          <p:nvPr/>
        </p:nvPicPr>
        <p:blipFill>
          <a:blip r:embed="rId2" cstate="print"/>
          <a:stretch>
            <a:fillRect/>
          </a:stretch>
        </p:blipFill>
        <p:spPr>
          <a:xfrm>
            <a:off x="500037" y="1143025"/>
            <a:ext cx="8215376" cy="5000625"/>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56</a:t>
            </a:fld>
            <a:endParaRPr spc="-5"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3073" y="307593"/>
            <a:ext cx="4869815" cy="452120"/>
          </a:xfrm>
          <a:prstGeom prst="rect">
            <a:avLst/>
          </a:prstGeom>
        </p:spPr>
        <p:txBody>
          <a:bodyPr vert="horz" wrap="square" lIns="0" tIns="12065" rIns="0" bIns="0" rtlCol="0">
            <a:spAutoFit/>
          </a:bodyPr>
          <a:lstStyle/>
          <a:p>
            <a:pPr marL="12700">
              <a:lnSpc>
                <a:spcPct val="100000"/>
              </a:lnSpc>
              <a:spcBef>
                <a:spcPts val="95"/>
              </a:spcBef>
            </a:pPr>
            <a:r>
              <a:rPr b="0" spc="-15" dirty="0">
                <a:latin typeface="Calibri"/>
                <a:cs typeface="Calibri"/>
              </a:rPr>
              <a:t>Operation</a:t>
            </a:r>
            <a:r>
              <a:rPr b="0" spc="-20" dirty="0">
                <a:latin typeface="Calibri"/>
                <a:cs typeface="Calibri"/>
              </a:rPr>
              <a:t> </a:t>
            </a:r>
            <a:r>
              <a:rPr b="0" spc="-5" dirty="0">
                <a:latin typeface="Calibri"/>
                <a:cs typeface="Calibri"/>
              </a:rPr>
              <a:t>of</a:t>
            </a:r>
            <a:r>
              <a:rPr b="0" spc="-25" dirty="0">
                <a:latin typeface="Calibri"/>
                <a:cs typeface="Calibri"/>
              </a:rPr>
              <a:t> </a:t>
            </a:r>
            <a:r>
              <a:rPr b="0" spc="-5" dirty="0">
                <a:latin typeface="Calibri"/>
                <a:cs typeface="Calibri"/>
              </a:rPr>
              <a:t>Multi</a:t>
            </a:r>
            <a:r>
              <a:rPr b="0" dirty="0">
                <a:latin typeface="Calibri"/>
                <a:cs typeface="Calibri"/>
              </a:rPr>
              <a:t> </a:t>
            </a:r>
            <a:r>
              <a:rPr b="0" spc="-15" dirty="0">
                <a:latin typeface="Calibri"/>
                <a:cs typeface="Calibri"/>
              </a:rPr>
              <a:t>cavity</a:t>
            </a:r>
            <a:r>
              <a:rPr b="0" spc="-25" dirty="0">
                <a:latin typeface="Calibri"/>
                <a:cs typeface="Calibri"/>
              </a:rPr>
              <a:t> </a:t>
            </a:r>
            <a:r>
              <a:rPr b="0" spc="-20" dirty="0">
                <a:latin typeface="Calibri"/>
                <a:cs typeface="Calibri"/>
              </a:rPr>
              <a:t>Klystron</a:t>
            </a:r>
          </a:p>
        </p:txBody>
      </p:sp>
      <p:sp>
        <p:nvSpPr>
          <p:cNvPr id="3" name="object 3"/>
          <p:cNvSpPr txBox="1"/>
          <p:nvPr/>
        </p:nvSpPr>
        <p:spPr>
          <a:xfrm>
            <a:off x="578916" y="1004061"/>
            <a:ext cx="7988934" cy="551307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The output of </a:t>
            </a:r>
            <a:r>
              <a:rPr sz="2400" spc="-20" dirty="0">
                <a:latin typeface="Calibri"/>
                <a:cs typeface="Calibri"/>
              </a:rPr>
              <a:t>any </a:t>
            </a:r>
            <a:r>
              <a:rPr sz="2400" spc="-15" dirty="0">
                <a:latin typeface="Calibri"/>
                <a:cs typeface="Calibri"/>
              </a:rPr>
              <a:t>klystron (regardless </a:t>
            </a:r>
            <a:r>
              <a:rPr sz="2400" spc="-5" dirty="0">
                <a:latin typeface="Calibri"/>
                <a:cs typeface="Calibri"/>
              </a:rPr>
              <a:t>of </a:t>
            </a:r>
            <a:r>
              <a:rPr sz="2400" dirty="0">
                <a:latin typeface="Calibri"/>
                <a:cs typeface="Calibri"/>
              </a:rPr>
              <a:t>the </a:t>
            </a:r>
            <a:r>
              <a:rPr sz="2400" spc="-5" dirty="0">
                <a:latin typeface="Calibri"/>
                <a:cs typeface="Calibri"/>
              </a:rPr>
              <a:t>number of </a:t>
            </a:r>
            <a:r>
              <a:rPr sz="2400" spc="-10" dirty="0">
                <a:latin typeface="Calibri"/>
                <a:cs typeface="Calibri"/>
              </a:rPr>
              <a:t>cavities </a:t>
            </a:r>
            <a:r>
              <a:rPr sz="2400" spc="-5" dirty="0">
                <a:latin typeface="Calibri"/>
                <a:cs typeface="Calibri"/>
              </a:rPr>
              <a:t> used) </a:t>
            </a:r>
            <a:r>
              <a:rPr sz="2400" dirty="0">
                <a:latin typeface="Calibri"/>
                <a:cs typeface="Calibri"/>
              </a:rPr>
              <a:t>is </a:t>
            </a:r>
            <a:r>
              <a:rPr sz="2400" spc="-5" dirty="0">
                <a:latin typeface="Calibri"/>
                <a:cs typeface="Calibri"/>
              </a:rPr>
              <a:t>developed </a:t>
            </a:r>
            <a:r>
              <a:rPr sz="2400" spc="-10" dirty="0">
                <a:latin typeface="Calibri"/>
                <a:cs typeface="Calibri"/>
              </a:rPr>
              <a:t>by </a:t>
            </a:r>
            <a:r>
              <a:rPr sz="2400" spc="-5" dirty="0">
                <a:latin typeface="Calibri"/>
                <a:cs typeface="Calibri"/>
              </a:rPr>
              <a:t>velocity modulation of </a:t>
            </a:r>
            <a:r>
              <a:rPr sz="2400" dirty="0">
                <a:latin typeface="Calibri"/>
                <a:cs typeface="Calibri"/>
              </a:rPr>
              <a:t>the </a:t>
            </a:r>
            <a:r>
              <a:rPr sz="2400" spc="-10" dirty="0">
                <a:latin typeface="Calibri"/>
                <a:cs typeface="Calibri"/>
              </a:rPr>
              <a:t>electron </a:t>
            </a:r>
            <a:r>
              <a:rPr sz="2400" spc="-5" dirty="0">
                <a:latin typeface="Calibri"/>
                <a:cs typeface="Calibri"/>
              </a:rPr>
              <a:t>beam. </a:t>
            </a:r>
            <a:r>
              <a:rPr sz="2400" spc="-53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electrons</a:t>
            </a:r>
            <a:r>
              <a:rPr sz="2400" dirty="0">
                <a:latin typeface="Calibri"/>
                <a:cs typeface="Calibri"/>
              </a:rPr>
              <a:t> </a:t>
            </a:r>
            <a:r>
              <a:rPr sz="2400" spc="-10" dirty="0">
                <a:latin typeface="Calibri"/>
                <a:cs typeface="Calibri"/>
              </a:rPr>
              <a:t>that</a:t>
            </a:r>
            <a:r>
              <a:rPr sz="2400" spc="-5" dirty="0">
                <a:latin typeface="Calibri"/>
                <a:cs typeface="Calibri"/>
              </a:rPr>
              <a:t> </a:t>
            </a:r>
            <a:r>
              <a:rPr sz="2400" spc="-15" dirty="0">
                <a:latin typeface="Calibri"/>
                <a:cs typeface="Calibri"/>
              </a:rPr>
              <a:t>are</a:t>
            </a:r>
            <a:r>
              <a:rPr sz="2400" spc="-10" dirty="0">
                <a:latin typeface="Calibri"/>
                <a:cs typeface="Calibri"/>
              </a:rPr>
              <a:t> accelerated</a:t>
            </a:r>
            <a:r>
              <a:rPr sz="2400" spc="-5"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cathode</a:t>
            </a:r>
            <a:r>
              <a:rPr sz="2400" spc="-5" dirty="0">
                <a:latin typeface="Calibri"/>
                <a:cs typeface="Calibri"/>
              </a:rPr>
              <a:t> pulse</a:t>
            </a:r>
            <a:r>
              <a:rPr sz="2400" dirty="0">
                <a:latin typeface="Calibri"/>
                <a:cs typeface="Calibri"/>
              </a:rPr>
              <a:t> </a:t>
            </a:r>
            <a:r>
              <a:rPr sz="2400" spc="-15" dirty="0">
                <a:latin typeface="Calibri"/>
                <a:cs typeface="Calibri"/>
              </a:rPr>
              <a:t>are </a:t>
            </a:r>
            <a:r>
              <a:rPr sz="2400" spc="-530" dirty="0">
                <a:latin typeface="Calibri"/>
                <a:cs typeface="Calibri"/>
              </a:rPr>
              <a:t> </a:t>
            </a:r>
            <a:r>
              <a:rPr sz="2400" spc="-5" dirty="0">
                <a:latin typeface="Calibri"/>
                <a:cs typeface="Calibri"/>
              </a:rPr>
              <a:t>acted upon </a:t>
            </a:r>
            <a:r>
              <a:rPr sz="2400" spc="-10" dirty="0">
                <a:latin typeface="Calibri"/>
                <a:cs typeface="Calibri"/>
              </a:rPr>
              <a:t>by </a:t>
            </a:r>
            <a:r>
              <a:rPr sz="2400" dirty="0">
                <a:latin typeface="Calibri"/>
                <a:cs typeface="Calibri"/>
              </a:rPr>
              <a:t>RF </a:t>
            </a:r>
            <a:r>
              <a:rPr sz="2400" spc="-5" dirty="0">
                <a:latin typeface="Calibri"/>
                <a:cs typeface="Calibri"/>
              </a:rPr>
              <a:t>fields developed </a:t>
            </a:r>
            <a:r>
              <a:rPr sz="2400" spc="-10" dirty="0">
                <a:latin typeface="Calibri"/>
                <a:cs typeface="Calibri"/>
              </a:rPr>
              <a:t>across </a:t>
            </a:r>
            <a:r>
              <a:rPr sz="2400" spc="-5" dirty="0">
                <a:latin typeface="Calibri"/>
                <a:cs typeface="Calibri"/>
              </a:rPr>
              <a:t>the input </a:t>
            </a:r>
            <a:r>
              <a:rPr sz="2400" dirty="0">
                <a:latin typeface="Calibri"/>
                <a:cs typeface="Calibri"/>
              </a:rPr>
              <a:t>and middle </a:t>
            </a:r>
            <a:r>
              <a:rPr sz="2400" spc="5" dirty="0">
                <a:latin typeface="Calibri"/>
                <a:cs typeface="Calibri"/>
              </a:rPr>
              <a:t> </a:t>
            </a:r>
            <a:r>
              <a:rPr sz="2400" spc="-10" dirty="0">
                <a:latin typeface="Calibri"/>
                <a:cs typeface="Calibri"/>
              </a:rPr>
              <a:t>cavities. Some electrons </a:t>
            </a:r>
            <a:r>
              <a:rPr sz="2400" spc="-15" dirty="0">
                <a:latin typeface="Calibri"/>
                <a:cs typeface="Calibri"/>
              </a:rPr>
              <a:t>are </a:t>
            </a:r>
            <a:r>
              <a:rPr sz="2400" spc="-10" dirty="0">
                <a:latin typeface="Calibri"/>
                <a:cs typeface="Calibri"/>
              </a:rPr>
              <a:t>accelerated, </a:t>
            </a:r>
            <a:r>
              <a:rPr sz="2400" spc="-5" dirty="0">
                <a:latin typeface="Calibri"/>
                <a:cs typeface="Calibri"/>
              </a:rPr>
              <a:t>some </a:t>
            </a:r>
            <a:r>
              <a:rPr sz="2400" spc="-15" dirty="0">
                <a:latin typeface="Calibri"/>
                <a:cs typeface="Calibri"/>
              </a:rPr>
              <a:t>are </a:t>
            </a:r>
            <a:r>
              <a:rPr sz="2400" spc="-10" dirty="0">
                <a:latin typeface="Calibri"/>
                <a:cs typeface="Calibri"/>
              </a:rPr>
              <a:t>decelerated, </a:t>
            </a:r>
            <a:r>
              <a:rPr sz="2400" spc="-5"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some</a:t>
            </a:r>
            <a:r>
              <a:rPr sz="2400" dirty="0">
                <a:latin typeface="Calibri"/>
                <a:cs typeface="Calibri"/>
              </a:rPr>
              <a:t> </a:t>
            </a:r>
            <a:r>
              <a:rPr sz="2400" spc="-15" dirty="0">
                <a:latin typeface="Calibri"/>
                <a:cs typeface="Calibri"/>
              </a:rPr>
              <a:t>are</a:t>
            </a:r>
            <a:r>
              <a:rPr sz="2400" spc="-10" dirty="0">
                <a:latin typeface="Calibri"/>
                <a:cs typeface="Calibri"/>
              </a:rPr>
              <a:t> </a:t>
            </a:r>
            <a:r>
              <a:rPr sz="2400" spc="-15" dirty="0">
                <a:latin typeface="Calibri"/>
                <a:cs typeface="Calibri"/>
              </a:rPr>
              <a:t>unaffected.</a:t>
            </a:r>
            <a:r>
              <a:rPr sz="2400" spc="-10" dirty="0">
                <a:latin typeface="Calibri"/>
                <a:cs typeface="Calibri"/>
              </a:rPr>
              <a:t> Electron</a:t>
            </a:r>
            <a:r>
              <a:rPr sz="2400" spc="-5" dirty="0">
                <a:latin typeface="Calibri"/>
                <a:cs typeface="Calibri"/>
              </a:rPr>
              <a:t> reaction</a:t>
            </a:r>
            <a:r>
              <a:rPr sz="2400" dirty="0">
                <a:latin typeface="Calibri"/>
                <a:cs typeface="Calibri"/>
              </a:rPr>
              <a:t> </a:t>
            </a:r>
            <a:r>
              <a:rPr sz="2400" spc="-5" dirty="0">
                <a:latin typeface="Calibri"/>
                <a:cs typeface="Calibri"/>
              </a:rPr>
              <a:t>depends</a:t>
            </a:r>
            <a:r>
              <a:rPr sz="2400" dirty="0">
                <a:latin typeface="Calibri"/>
                <a:cs typeface="Calibri"/>
              </a:rPr>
              <a:t> </a:t>
            </a:r>
            <a:r>
              <a:rPr sz="2400" spc="-5" dirty="0">
                <a:latin typeface="Calibri"/>
                <a:cs typeface="Calibri"/>
              </a:rPr>
              <a:t>on</a:t>
            </a:r>
            <a:r>
              <a:rPr sz="2400" dirty="0">
                <a:latin typeface="Calibri"/>
                <a:cs typeface="Calibri"/>
              </a:rPr>
              <a:t> </a:t>
            </a:r>
            <a:r>
              <a:rPr sz="2400" spc="-5" dirty="0">
                <a:latin typeface="Calibri"/>
                <a:cs typeface="Calibri"/>
              </a:rPr>
              <a:t>the </a:t>
            </a:r>
            <a:r>
              <a:rPr sz="2400" dirty="0">
                <a:latin typeface="Calibri"/>
                <a:cs typeface="Calibri"/>
              </a:rPr>
              <a:t> amplitude </a:t>
            </a:r>
            <a:r>
              <a:rPr sz="2400" spc="-5" dirty="0">
                <a:latin typeface="Calibri"/>
                <a:cs typeface="Calibri"/>
              </a:rPr>
              <a:t>and polarity of </a:t>
            </a:r>
            <a:r>
              <a:rPr sz="2400" dirty="0">
                <a:latin typeface="Calibri"/>
                <a:cs typeface="Calibri"/>
              </a:rPr>
              <a:t>the </a:t>
            </a:r>
            <a:r>
              <a:rPr sz="2400" spc="-5" dirty="0">
                <a:latin typeface="Calibri"/>
                <a:cs typeface="Calibri"/>
              </a:rPr>
              <a:t>fields </a:t>
            </a:r>
            <a:r>
              <a:rPr sz="2400" spc="-10" dirty="0">
                <a:latin typeface="Calibri"/>
                <a:cs typeface="Calibri"/>
              </a:rPr>
              <a:t>across </a:t>
            </a:r>
            <a:r>
              <a:rPr sz="2400" dirty="0">
                <a:latin typeface="Calibri"/>
                <a:cs typeface="Calibri"/>
              </a:rPr>
              <a:t>the </a:t>
            </a:r>
            <a:r>
              <a:rPr sz="2400" spc="-10" dirty="0">
                <a:latin typeface="Calibri"/>
                <a:cs typeface="Calibri"/>
              </a:rPr>
              <a:t>cavities </a:t>
            </a:r>
            <a:r>
              <a:rPr sz="2400" dirty="0">
                <a:latin typeface="Calibri"/>
                <a:cs typeface="Calibri"/>
              </a:rPr>
              <a:t>when the </a:t>
            </a:r>
            <a:r>
              <a:rPr sz="2400" spc="-530" dirty="0">
                <a:latin typeface="Calibri"/>
                <a:cs typeface="Calibri"/>
              </a:rPr>
              <a:t> </a:t>
            </a:r>
            <a:r>
              <a:rPr sz="2400" spc="-10" dirty="0">
                <a:latin typeface="Calibri"/>
                <a:cs typeface="Calibri"/>
              </a:rPr>
              <a:t>electrons </a:t>
            </a:r>
            <a:r>
              <a:rPr sz="2400" spc="-5" dirty="0">
                <a:latin typeface="Calibri"/>
                <a:cs typeface="Calibri"/>
              </a:rPr>
              <a:t>pass the </a:t>
            </a:r>
            <a:r>
              <a:rPr sz="2400" spc="-10" dirty="0">
                <a:latin typeface="Calibri"/>
                <a:cs typeface="Calibri"/>
              </a:rPr>
              <a:t>cavity </a:t>
            </a:r>
            <a:r>
              <a:rPr sz="2400" spc="-15" dirty="0">
                <a:latin typeface="Calibri"/>
                <a:cs typeface="Calibri"/>
              </a:rPr>
              <a:t>gaps. </a:t>
            </a:r>
            <a:r>
              <a:rPr sz="2400" spc="-5" dirty="0">
                <a:latin typeface="Calibri"/>
                <a:cs typeface="Calibri"/>
              </a:rPr>
              <a:t>During the </a:t>
            </a:r>
            <a:r>
              <a:rPr sz="2400" dirty="0">
                <a:latin typeface="Calibri"/>
                <a:cs typeface="Calibri"/>
              </a:rPr>
              <a:t>time </a:t>
            </a:r>
            <a:r>
              <a:rPr sz="2400" spc="-10" dirty="0">
                <a:latin typeface="Calibri"/>
                <a:cs typeface="Calibri"/>
              </a:rPr>
              <a:t>the </a:t>
            </a:r>
            <a:r>
              <a:rPr sz="2400" spc="-5" dirty="0">
                <a:latin typeface="Calibri"/>
                <a:cs typeface="Calibri"/>
              </a:rPr>
              <a:t>electrons </a:t>
            </a:r>
            <a:r>
              <a:rPr sz="2400" spc="-15" dirty="0">
                <a:latin typeface="Calibri"/>
                <a:cs typeface="Calibri"/>
              </a:rPr>
              <a:t>are </a:t>
            </a:r>
            <a:r>
              <a:rPr sz="2400" spc="-10" dirty="0">
                <a:latin typeface="Calibri"/>
                <a:cs typeface="Calibri"/>
              </a:rPr>
              <a:t> </a:t>
            </a:r>
            <a:r>
              <a:rPr sz="2400" spc="-15" dirty="0">
                <a:latin typeface="Calibri"/>
                <a:cs typeface="Calibri"/>
              </a:rPr>
              <a:t>travelling</a:t>
            </a:r>
            <a:r>
              <a:rPr sz="2400" spc="-10" dirty="0">
                <a:latin typeface="Calibri"/>
                <a:cs typeface="Calibri"/>
              </a:rPr>
              <a:t> through</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drift</a:t>
            </a:r>
            <a:r>
              <a:rPr sz="2400" dirty="0">
                <a:latin typeface="Calibri"/>
                <a:cs typeface="Calibri"/>
              </a:rPr>
              <a:t> </a:t>
            </a:r>
            <a:r>
              <a:rPr sz="2400" spc="-5" dirty="0">
                <a:latin typeface="Calibri"/>
                <a:cs typeface="Calibri"/>
              </a:rPr>
              <a:t>space</a:t>
            </a:r>
            <a:r>
              <a:rPr sz="2400" dirty="0">
                <a:latin typeface="Calibri"/>
                <a:cs typeface="Calibri"/>
              </a:rPr>
              <a:t> </a:t>
            </a:r>
            <a:r>
              <a:rPr sz="2400" spc="-5" dirty="0">
                <a:latin typeface="Calibri"/>
                <a:cs typeface="Calibri"/>
              </a:rPr>
              <a:t>between</a:t>
            </a:r>
            <a:r>
              <a:rPr sz="2400" dirty="0">
                <a:latin typeface="Calibri"/>
                <a:cs typeface="Calibri"/>
              </a:rPr>
              <a:t> </a:t>
            </a:r>
            <a:r>
              <a:rPr sz="2400" spc="-10" dirty="0">
                <a:latin typeface="Calibri"/>
                <a:cs typeface="Calibri"/>
              </a:rPr>
              <a:t>the</a:t>
            </a:r>
            <a:r>
              <a:rPr sz="2400" spc="-5" dirty="0">
                <a:latin typeface="Calibri"/>
                <a:cs typeface="Calibri"/>
              </a:rPr>
              <a:t> </a:t>
            </a:r>
            <a:r>
              <a:rPr sz="2400" spc="-10" dirty="0">
                <a:latin typeface="Calibri"/>
                <a:cs typeface="Calibri"/>
              </a:rPr>
              <a:t>cavities,</a:t>
            </a:r>
            <a:r>
              <a:rPr sz="2400" spc="-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accelerated</a:t>
            </a:r>
            <a:r>
              <a:rPr sz="2400" spc="-5" dirty="0">
                <a:latin typeface="Calibri"/>
                <a:cs typeface="Calibri"/>
              </a:rPr>
              <a:t> </a:t>
            </a:r>
            <a:r>
              <a:rPr sz="2400" spc="-10" dirty="0">
                <a:latin typeface="Calibri"/>
                <a:cs typeface="Calibri"/>
              </a:rPr>
              <a:t>electrons</a:t>
            </a:r>
            <a:r>
              <a:rPr sz="2400" spc="-5" dirty="0">
                <a:latin typeface="Calibri"/>
                <a:cs typeface="Calibri"/>
              </a:rPr>
              <a:t> </a:t>
            </a:r>
            <a:r>
              <a:rPr sz="2400" spc="-20" dirty="0">
                <a:latin typeface="Calibri"/>
                <a:cs typeface="Calibri"/>
              </a:rPr>
              <a:t>overtake</a:t>
            </a:r>
            <a:r>
              <a:rPr sz="2400" spc="-15" dirty="0">
                <a:latin typeface="Calibri"/>
                <a:cs typeface="Calibri"/>
              </a:rPr>
              <a:t> </a:t>
            </a:r>
            <a:r>
              <a:rPr sz="2400" spc="-5" dirty="0">
                <a:latin typeface="Calibri"/>
                <a:cs typeface="Calibri"/>
              </a:rPr>
              <a:t>the</a:t>
            </a:r>
            <a:r>
              <a:rPr sz="2400" dirty="0">
                <a:latin typeface="Calibri"/>
                <a:cs typeface="Calibri"/>
              </a:rPr>
              <a:t> </a:t>
            </a:r>
            <a:r>
              <a:rPr sz="2400" spc="-15" dirty="0">
                <a:latin typeface="Calibri"/>
                <a:cs typeface="Calibri"/>
              </a:rPr>
              <a:t>decelerated</a:t>
            </a:r>
            <a:r>
              <a:rPr sz="2400" spc="-10" dirty="0">
                <a:latin typeface="Calibri"/>
                <a:cs typeface="Calibri"/>
              </a:rPr>
              <a:t> electrons</a:t>
            </a:r>
            <a:r>
              <a:rPr sz="2400" spc="520" dirty="0">
                <a:latin typeface="Calibri"/>
                <a:cs typeface="Calibri"/>
              </a:rPr>
              <a:t> </a:t>
            </a:r>
            <a:r>
              <a:rPr sz="2400" spc="-25" dirty="0">
                <a:latin typeface="Calibri"/>
                <a:cs typeface="Calibri"/>
              </a:rPr>
              <a:t>to </a:t>
            </a:r>
            <a:r>
              <a:rPr sz="2400" spc="-20" dirty="0">
                <a:latin typeface="Calibri"/>
                <a:cs typeface="Calibri"/>
              </a:rPr>
              <a:t> </a:t>
            </a:r>
            <a:r>
              <a:rPr sz="2400" spc="-15" dirty="0">
                <a:latin typeface="Calibri"/>
                <a:cs typeface="Calibri"/>
              </a:rPr>
              <a:t>form </a:t>
            </a:r>
            <a:r>
              <a:rPr sz="2400" spc="-5" dirty="0">
                <a:latin typeface="Calibri"/>
                <a:cs typeface="Calibri"/>
              </a:rPr>
              <a:t>bunches. </a:t>
            </a:r>
            <a:r>
              <a:rPr sz="2400" dirty="0">
                <a:latin typeface="Calibri"/>
                <a:cs typeface="Calibri"/>
              </a:rPr>
              <a:t>As a </a:t>
            </a:r>
            <a:r>
              <a:rPr sz="2400" spc="-5" dirty="0">
                <a:latin typeface="Calibri"/>
                <a:cs typeface="Calibri"/>
              </a:rPr>
              <a:t>result, bunches of electrons arrive </a:t>
            </a:r>
            <a:r>
              <a:rPr sz="2400" spc="-15" dirty="0">
                <a:latin typeface="Calibri"/>
                <a:cs typeface="Calibri"/>
              </a:rPr>
              <a:t>at </a:t>
            </a:r>
            <a:r>
              <a:rPr sz="2400" dirty="0">
                <a:latin typeface="Calibri"/>
                <a:cs typeface="Calibri"/>
              </a:rPr>
              <a:t>the </a:t>
            </a:r>
            <a:r>
              <a:rPr sz="2400" spc="5" dirty="0">
                <a:latin typeface="Calibri"/>
                <a:cs typeface="Calibri"/>
              </a:rPr>
              <a:t> </a:t>
            </a:r>
            <a:r>
              <a:rPr sz="2400" spc="-5" dirty="0">
                <a:latin typeface="Calibri"/>
                <a:cs typeface="Calibri"/>
              </a:rPr>
              <a:t>output </a:t>
            </a:r>
            <a:r>
              <a:rPr sz="2400" spc="-10" dirty="0">
                <a:latin typeface="Calibri"/>
                <a:cs typeface="Calibri"/>
              </a:rPr>
              <a:t>cavity </a:t>
            </a:r>
            <a:r>
              <a:rPr sz="2400" spc="-15" dirty="0">
                <a:latin typeface="Calibri"/>
                <a:cs typeface="Calibri"/>
              </a:rPr>
              <a:t>at </a:t>
            </a:r>
            <a:r>
              <a:rPr sz="2400" spc="-5" dirty="0">
                <a:latin typeface="Calibri"/>
                <a:cs typeface="Calibri"/>
              </a:rPr>
              <a:t>the </a:t>
            </a:r>
            <a:r>
              <a:rPr sz="2400" spc="-10" dirty="0">
                <a:latin typeface="Calibri"/>
                <a:cs typeface="Calibri"/>
              </a:rPr>
              <a:t>proper </a:t>
            </a:r>
            <a:r>
              <a:rPr sz="2400" spc="-15" dirty="0">
                <a:latin typeface="Calibri"/>
                <a:cs typeface="Calibri"/>
              </a:rPr>
              <a:t>instant </a:t>
            </a:r>
            <a:r>
              <a:rPr sz="2400" spc="-5" dirty="0">
                <a:latin typeface="Calibri"/>
                <a:cs typeface="Calibri"/>
              </a:rPr>
              <a:t>during </a:t>
            </a:r>
            <a:r>
              <a:rPr sz="2400" dirty="0">
                <a:latin typeface="Calibri"/>
                <a:cs typeface="Calibri"/>
              </a:rPr>
              <a:t>each </a:t>
            </a:r>
            <a:r>
              <a:rPr sz="2400" spc="-5" dirty="0">
                <a:latin typeface="Calibri"/>
                <a:cs typeface="Calibri"/>
              </a:rPr>
              <a:t>cycle of the </a:t>
            </a:r>
            <a:r>
              <a:rPr sz="2400" dirty="0">
                <a:latin typeface="Calibri"/>
                <a:cs typeface="Calibri"/>
              </a:rPr>
              <a:t>RF </a:t>
            </a:r>
            <a:r>
              <a:rPr sz="2400" spc="5" dirty="0">
                <a:latin typeface="Calibri"/>
                <a:cs typeface="Calibri"/>
              </a:rPr>
              <a:t> </a:t>
            </a:r>
            <a:r>
              <a:rPr sz="2400" spc="-5" dirty="0">
                <a:latin typeface="Calibri"/>
                <a:cs typeface="Calibri"/>
              </a:rPr>
              <a:t>field</a:t>
            </a:r>
            <a:r>
              <a:rPr sz="2400" dirty="0">
                <a:latin typeface="Calibri"/>
                <a:cs typeface="Calibri"/>
              </a:rPr>
              <a:t> and</a:t>
            </a:r>
            <a:r>
              <a:rPr sz="2400" spc="5" dirty="0">
                <a:latin typeface="Calibri"/>
                <a:cs typeface="Calibri"/>
              </a:rPr>
              <a:t> </a:t>
            </a:r>
            <a:r>
              <a:rPr sz="2400" spc="-5" dirty="0">
                <a:latin typeface="Calibri"/>
                <a:cs typeface="Calibri"/>
              </a:rPr>
              <a:t>deliver</a:t>
            </a:r>
            <a:r>
              <a:rPr sz="2400" dirty="0">
                <a:latin typeface="Calibri"/>
                <a:cs typeface="Calibri"/>
              </a:rPr>
              <a:t> </a:t>
            </a:r>
            <a:r>
              <a:rPr sz="2400" spc="-5" dirty="0">
                <a:latin typeface="Calibri"/>
                <a:cs typeface="Calibri"/>
              </a:rPr>
              <a:t>energy</a:t>
            </a:r>
            <a:r>
              <a:rPr sz="240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output</a:t>
            </a:r>
            <a:r>
              <a:rPr sz="2400" dirty="0">
                <a:latin typeface="Calibri"/>
                <a:cs typeface="Calibri"/>
              </a:rPr>
              <a:t> </a:t>
            </a:r>
            <a:r>
              <a:rPr sz="2400" spc="-35" dirty="0">
                <a:latin typeface="Calibri"/>
                <a:cs typeface="Calibri"/>
              </a:rPr>
              <a:t>cavity.</a:t>
            </a:r>
            <a:r>
              <a:rPr sz="2400" spc="-30" dirty="0">
                <a:latin typeface="Calibri"/>
                <a:cs typeface="Calibri"/>
              </a:rPr>
              <a:t> </a:t>
            </a:r>
            <a:r>
              <a:rPr sz="2400" spc="-5" dirty="0">
                <a:latin typeface="Calibri"/>
                <a:cs typeface="Calibri"/>
              </a:rPr>
              <a:t>Only</a:t>
            </a:r>
            <a:r>
              <a:rPr sz="2400" spc="530" dirty="0">
                <a:latin typeface="Calibri"/>
                <a:cs typeface="Calibri"/>
              </a:rPr>
              <a:t> </a:t>
            </a:r>
            <a:r>
              <a:rPr sz="2400" dirty="0">
                <a:latin typeface="Calibri"/>
                <a:cs typeface="Calibri"/>
              </a:rPr>
              <a:t>a</a:t>
            </a:r>
            <a:r>
              <a:rPr sz="2400" spc="545" dirty="0">
                <a:latin typeface="Calibri"/>
                <a:cs typeface="Calibri"/>
              </a:rPr>
              <a:t> </a:t>
            </a:r>
            <a:r>
              <a:rPr sz="2400" spc="-5" dirty="0">
                <a:latin typeface="Calibri"/>
                <a:cs typeface="Calibri"/>
              </a:rPr>
              <a:t>small </a:t>
            </a:r>
            <a:r>
              <a:rPr sz="2400" dirty="0">
                <a:latin typeface="Calibri"/>
                <a:cs typeface="Calibri"/>
              </a:rPr>
              <a:t> </a:t>
            </a:r>
            <a:r>
              <a:rPr sz="2400" spc="-10" dirty="0">
                <a:latin typeface="Calibri"/>
                <a:cs typeface="Calibri"/>
              </a:rPr>
              <a:t>degree </a:t>
            </a:r>
            <a:r>
              <a:rPr sz="2400" spc="-5" dirty="0">
                <a:latin typeface="Calibri"/>
                <a:cs typeface="Calibri"/>
              </a:rPr>
              <a:t>of bunching </a:t>
            </a:r>
            <a:r>
              <a:rPr sz="2400" spc="-25" dirty="0">
                <a:latin typeface="Calibri"/>
                <a:cs typeface="Calibri"/>
              </a:rPr>
              <a:t>takes </a:t>
            </a:r>
            <a:r>
              <a:rPr sz="2400" spc="-5" dirty="0">
                <a:latin typeface="Calibri"/>
                <a:cs typeface="Calibri"/>
              </a:rPr>
              <a:t>place </a:t>
            </a:r>
            <a:r>
              <a:rPr sz="2400" spc="-10" dirty="0">
                <a:latin typeface="Calibri"/>
                <a:cs typeface="Calibri"/>
              </a:rPr>
              <a:t>within </a:t>
            </a:r>
            <a:r>
              <a:rPr sz="2400" dirty="0">
                <a:latin typeface="Calibri"/>
                <a:cs typeface="Calibri"/>
              </a:rPr>
              <a:t>the </a:t>
            </a:r>
            <a:r>
              <a:rPr sz="2400" spc="-10" dirty="0">
                <a:latin typeface="Calibri"/>
                <a:cs typeface="Calibri"/>
              </a:rPr>
              <a:t>electron </a:t>
            </a:r>
            <a:r>
              <a:rPr sz="2400" spc="-5" dirty="0">
                <a:latin typeface="Calibri"/>
                <a:cs typeface="Calibri"/>
              </a:rPr>
              <a:t>beam </a:t>
            </a:r>
            <a:r>
              <a:rPr sz="2400" spc="-10" dirty="0">
                <a:latin typeface="Calibri"/>
                <a:cs typeface="Calibri"/>
              </a:rPr>
              <a:t>during </a:t>
            </a:r>
            <a:r>
              <a:rPr sz="2400" spc="-5" dirty="0">
                <a:latin typeface="Calibri"/>
                <a:cs typeface="Calibri"/>
              </a:rPr>
              <a:t> </a:t>
            </a:r>
            <a:r>
              <a:rPr sz="2400" dirty="0">
                <a:latin typeface="Calibri"/>
                <a:cs typeface="Calibri"/>
              </a:rPr>
              <a:t>the</a:t>
            </a:r>
            <a:r>
              <a:rPr sz="2400" spc="-15" dirty="0">
                <a:latin typeface="Calibri"/>
                <a:cs typeface="Calibri"/>
              </a:rPr>
              <a:t> </a:t>
            </a:r>
            <a:r>
              <a:rPr sz="2400" spc="-10" dirty="0">
                <a:latin typeface="Calibri"/>
                <a:cs typeface="Calibri"/>
              </a:rPr>
              <a:t>interval </a:t>
            </a:r>
            <a:r>
              <a:rPr sz="2400" spc="-5" dirty="0">
                <a:latin typeface="Calibri"/>
                <a:cs typeface="Calibri"/>
              </a:rPr>
              <a:t>of</a:t>
            </a:r>
            <a:r>
              <a:rPr sz="2400" dirty="0">
                <a:latin typeface="Calibri"/>
                <a:cs typeface="Calibri"/>
              </a:rPr>
              <a:t> </a:t>
            </a:r>
            <a:r>
              <a:rPr sz="2400" spc="-20" dirty="0">
                <a:latin typeface="Calibri"/>
                <a:cs typeface="Calibri"/>
              </a:rPr>
              <a:t>travel</a:t>
            </a:r>
            <a:r>
              <a:rPr sz="2400" spc="-10" dirty="0">
                <a:latin typeface="Calibri"/>
                <a:cs typeface="Calibri"/>
              </a:rPr>
              <a:t> </a:t>
            </a:r>
            <a:r>
              <a:rPr sz="2400" spc="-15" dirty="0">
                <a:latin typeface="Calibri"/>
                <a:cs typeface="Calibri"/>
              </a:rPr>
              <a:t>from </a:t>
            </a:r>
            <a:r>
              <a:rPr sz="2400" dirty="0">
                <a:latin typeface="Calibri"/>
                <a:cs typeface="Calibri"/>
              </a:rPr>
              <a:t>the</a:t>
            </a:r>
            <a:r>
              <a:rPr sz="2400" spc="-5" dirty="0">
                <a:latin typeface="Calibri"/>
                <a:cs typeface="Calibri"/>
              </a:rPr>
              <a:t> </a:t>
            </a:r>
            <a:r>
              <a:rPr sz="2400" dirty="0">
                <a:latin typeface="Calibri"/>
                <a:cs typeface="Calibri"/>
              </a:rPr>
              <a:t>input</a:t>
            </a:r>
            <a:r>
              <a:rPr sz="2400" spc="-10" dirty="0">
                <a:latin typeface="Calibri"/>
                <a:cs typeface="Calibri"/>
              </a:rPr>
              <a:t> cavity</a:t>
            </a:r>
            <a:r>
              <a:rPr sz="2400" spc="-15" dirty="0">
                <a:latin typeface="Calibri"/>
                <a:cs typeface="Calibri"/>
              </a:rPr>
              <a:t> to</a:t>
            </a:r>
            <a:r>
              <a:rPr sz="2400" spc="-30" dirty="0">
                <a:latin typeface="Calibri"/>
                <a:cs typeface="Calibri"/>
              </a:rPr>
              <a:t> </a:t>
            </a:r>
            <a:r>
              <a:rPr sz="2400" dirty="0">
                <a:latin typeface="Calibri"/>
                <a:cs typeface="Calibri"/>
              </a:rPr>
              <a:t>the middle</a:t>
            </a:r>
            <a:r>
              <a:rPr sz="2400" spc="-10" dirty="0">
                <a:latin typeface="Calibri"/>
                <a:cs typeface="Calibri"/>
              </a:rPr>
              <a:t> </a:t>
            </a:r>
            <a:r>
              <a:rPr sz="2400" spc="-35" dirty="0">
                <a:latin typeface="Calibri"/>
                <a:cs typeface="Calibri"/>
              </a:rPr>
              <a:t>cavity.</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57</a:t>
            </a:fld>
            <a:endParaRPr spc="-5"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56461"/>
            <a:ext cx="7988934" cy="331787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The amount of bunching </a:t>
            </a:r>
            <a:r>
              <a:rPr sz="2400" dirty="0">
                <a:latin typeface="Calibri"/>
                <a:cs typeface="Calibri"/>
              </a:rPr>
              <a:t>is </a:t>
            </a:r>
            <a:r>
              <a:rPr sz="2400" spc="-10" dirty="0">
                <a:latin typeface="Calibri"/>
                <a:cs typeface="Calibri"/>
              </a:rPr>
              <a:t>sufficient, </a:t>
            </a:r>
            <a:r>
              <a:rPr sz="2400" spc="-40" dirty="0">
                <a:latin typeface="Calibri"/>
                <a:cs typeface="Calibri"/>
              </a:rPr>
              <a:t>however, </a:t>
            </a:r>
            <a:r>
              <a:rPr sz="2400" spc="-15" dirty="0">
                <a:latin typeface="Calibri"/>
                <a:cs typeface="Calibri"/>
              </a:rPr>
              <a:t>to </a:t>
            </a:r>
            <a:r>
              <a:rPr sz="2400" spc="-5" dirty="0">
                <a:latin typeface="Calibri"/>
                <a:cs typeface="Calibri"/>
              </a:rPr>
              <a:t>cause </a:t>
            </a:r>
            <a:r>
              <a:rPr sz="2400" dirty="0">
                <a:latin typeface="Calibri"/>
                <a:cs typeface="Calibri"/>
              </a:rPr>
              <a:t> </a:t>
            </a:r>
            <a:r>
              <a:rPr sz="2400" spc="-5" dirty="0">
                <a:latin typeface="Calibri"/>
                <a:cs typeface="Calibri"/>
              </a:rPr>
              <a:t>oscillations</a:t>
            </a:r>
            <a:r>
              <a:rPr sz="2400" dirty="0">
                <a:latin typeface="Calibri"/>
                <a:cs typeface="Calibri"/>
              </a:rPr>
              <a:t> within</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middle</a:t>
            </a:r>
            <a:r>
              <a:rPr sz="2400" spc="5" dirty="0">
                <a:latin typeface="Calibri"/>
                <a:cs typeface="Calibri"/>
              </a:rPr>
              <a:t> </a:t>
            </a:r>
            <a:r>
              <a:rPr sz="2400" spc="-15" dirty="0">
                <a:latin typeface="Calibri"/>
                <a:cs typeface="Calibri"/>
              </a:rPr>
              <a:t>cavity</a:t>
            </a:r>
            <a:r>
              <a:rPr sz="2400" spc="-10"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to</a:t>
            </a:r>
            <a:r>
              <a:rPr sz="2400" spc="-10" dirty="0">
                <a:latin typeface="Calibri"/>
                <a:cs typeface="Calibri"/>
              </a:rPr>
              <a:t> maintain</a:t>
            </a:r>
            <a:r>
              <a:rPr sz="2400" spc="-5" dirty="0">
                <a:latin typeface="Calibri"/>
                <a:cs typeface="Calibri"/>
              </a:rPr>
              <a:t> </a:t>
            </a:r>
            <a:r>
              <a:rPr sz="2400" dirty="0">
                <a:latin typeface="Calibri"/>
                <a:cs typeface="Calibri"/>
              </a:rPr>
              <a:t>a</a:t>
            </a:r>
            <a:r>
              <a:rPr sz="2400" spc="5" dirty="0">
                <a:latin typeface="Calibri"/>
                <a:cs typeface="Calibri"/>
              </a:rPr>
              <a:t> </a:t>
            </a:r>
            <a:r>
              <a:rPr sz="2400" spc="-15" dirty="0">
                <a:latin typeface="Calibri"/>
                <a:cs typeface="Calibri"/>
              </a:rPr>
              <a:t>large </a:t>
            </a:r>
            <a:r>
              <a:rPr sz="2400" spc="-530" dirty="0">
                <a:latin typeface="Calibri"/>
                <a:cs typeface="Calibri"/>
              </a:rPr>
              <a:t> </a:t>
            </a:r>
            <a:r>
              <a:rPr sz="2400" spc="-5" dirty="0">
                <a:latin typeface="Calibri"/>
                <a:cs typeface="Calibri"/>
              </a:rPr>
              <a:t>oscillating</a:t>
            </a:r>
            <a:r>
              <a:rPr sz="2400" dirty="0">
                <a:latin typeface="Calibri"/>
                <a:cs typeface="Calibri"/>
              </a:rPr>
              <a:t> </a:t>
            </a:r>
            <a:r>
              <a:rPr sz="2400" spc="-15" dirty="0">
                <a:latin typeface="Calibri"/>
                <a:cs typeface="Calibri"/>
              </a:rPr>
              <a:t>voltage</a:t>
            </a:r>
            <a:r>
              <a:rPr sz="2400" spc="-10" dirty="0">
                <a:latin typeface="Calibri"/>
                <a:cs typeface="Calibri"/>
              </a:rPr>
              <a:t> </a:t>
            </a:r>
            <a:r>
              <a:rPr sz="2400" spc="-15" dirty="0">
                <a:latin typeface="Calibri"/>
                <a:cs typeface="Calibri"/>
              </a:rPr>
              <a:t>across</a:t>
            </a:r>
            <a:r>
              <a:rPr sz="2400" spc="-10"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middle</a:t>
            </a:r>
            <a:r>
              <a:rPr sz="2400" spc="5" dirty="0">
                <a:latin typeface="Calibri"/>
                <a:cs typeface="Calibri"/>
              </a:rPr>
              <a:t> </a:t>
            </a:r>
            <a:r>
              <a:rPr sz="2400" spc="-10" dirty="0">
                <a:latin typeface="Calibri"/>
                <a:cs typeface="Calibri"/>
              </a:rPr>
              <a:t>cavity</a:t>
            </a:r>
            <a:r>
              <a:rPr sz="2400" spc="-5" dirty="0">
                <a:latin typeface="Calibri"/>
                <a:cs typeface="Calibri"/>
              </a:rPr>
              <a:t> </a:t>
            </a:r>
            <a:r>
              <a:rPr sz="2400" spc="-20" dirty="0">
                <a:latin typeface="Calibri"/>
                <a:cs typeface="Calibri"/>
              </a:rPr>
              <a:t>gap.</a:t>
            </a:r>
            <a:r>
              <a:rPr sz="2400" spc="-15" dirty="0">
                <a:latin typeface="Calibri"/>
                <a:cs typeface="Calibri"/>
              </a:rPr>
              <a:t> </a:t>
            </a:r>
            <a:r>
              <a:rPr sz="2400" spc="-10" dirty="0">
                <a:latin typeface="Calibri"/>
                <a:cs typeface="Calibri"/>
              </a:rPr>
              <a:t>Most</a:t>
            </a:r>
            <a:r>
              <a:rPr sz="2400" spc="-5" dirty="0">
                <a:latin typeface="Calibri"/>
                <a:cs typeface="Calibri"/>
              </a:rPr>
              <a:t> of</a:t>
            </a:r>
            <a:r>
              <a:rPr sz="2400" dirty="0">
                <a:latin typeface="Calibri"/>
                <a:cs typeface="Calibri"/>
              </a:rPr>
              <a:t> the </a:t>
            </a:r>
            <a:r>
              <a:rPr sz="2400" spc="-530" dirty="0">
                <a:latin typeface="Calibri"/>
                <a:cs typeface="Calibri"/>
              </a:rPr>
              <a:t> </a:t>
            </a:r>
            <a:r>
              <a:rPr sz="2400" spc="-5" dirty="0">
                <a:latin typeface="Calibri"/>
                <a:cs typeface="Calibri"/>
              </a:rPr>
              <a:t>velocity</a:t>
            </a:r>
            <a:r>
              <a:rPr sz="2400" dirty="0">
                <a:latin typeface="Calibri"/>
                <a:cs typeface="Calibri"/>
              </a:rPr>
              <a:t> </a:t>
            </a:r>
            <a:r>
              <a:rPr sz="2400" spc="-5" dirty="0">
                <a:latin typeface="Calibri"/>
                <a:cs typeface="Calibri"/>
              </a:rPr>
              <a:t>modulation</a:t>
            </a:r>
            <a:r>
              <a:rPr sz="2400" dirty="0">
                <a:latin typeface="Calibri"/>
                <a:cs typeface="Calibri"/>
              </a:rPr>
              <a:t> </a:t>
            </a:r>
            <a:r>
              <a:rPr sz="2400" spc="-10" dirty="0">
                <a:latin typeface="Calibri"/>
                <a:cs typeface="Calibri"/>
              </a:rPr>
              <a:t>produced</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three-cavity</a:t>
            </a:r>
            <a:r>
              <a:rPr sz="2400" spc="-5" dirty="0">
                <a:latin typeface="Calibri"/>
                <a:cs typeface="Calibri"/>
              </a:rPr>
              <a:t> </a:t>
            </a:r>
            <a:r>
              <a:rPr sz="2400" spc="-20" dirty="0">
                <a:latin typeface="Calibri"/>
                <a:cs typeface="Calibri"/>
              </a:rPr>
              <a:t>klystron</a:t>
            </a:r>
            <a:r>
              <a:rPr sz="2400" spc="-15" dirty="0">
                <a:latin typeface="Calibri"/>
                <a:cs typeface="Calibri"/>
              </a:rPr>
              <a:t> </a:t>
            </a:r>
            <a:r>
              <a:rPr sz="2400" dirty="0">
                <a:latin typeface="Calibri"/>
                <a:cs typeface="Calibri"/>
              </a:rPr>
              <a:t>is </a:t>
            </a:r>
            <a:r>
              <a:rPr sz="2400" spc="5" dirty="0">
                <a:latin typeface="Calibri"/>
                <a:cs typeface="Calibri"/>
              </a:rPr>
              <a:t> </a:t>
            </a:r>
            <a:r>
              <a:rPr sz="2400" spc="-5" dirty="0">
                <a:latin typeface="Calibri"/>
                <a:cs typeface="Calibri"/>
              </a:rPr>
              <a:t>caused </a:t>
            </a:r>
            <a:r>
              <a:rPr sz="2400" spc="-10" dirty="0">
                <a:latin typeface="Calibri"/>
                <a:cs typeface="Calibri"/>
              </a:rPr>
              <a:t>by the </a:t>
            </a:r>
            <a:r>
              <a:rPr sz="2400" spc="-15" dirty="0">
                <a:latin typeface="Calibri"/>
                <a:cs typeface="Calibri"/>
              </a:rPr>
              <a:t>voltage </a:t>
            </a:r>
            <a:r>
              <a:rPr sz="2400" spc="-10" dirty="0">
                <a:latin typeface="Calibri"/>
                <a:cs typeface="Calibri"/>
              </a:rPr>
              <a:t>across </a:t>
            </a:r>
            <a:r>
              <a:rPr sz="2400" dirty="0">
                <a:latin typeface="Calibri"/>
                <a:cs typeface="Calibri"/>
              </a:rPr>
              <a:t>the </a:t>
            </a:r>
            <a:r>
              <a:rPr sz="2400" spc="-5" dirty="0">
                <a:latin typeface="Calibri"/>
                <a:cs typeface="Calibri"/>
              </a:rPr>
              <a:t>input </a:t>
            </a:r>
            <a:r>
              <a:rPr sz="2400" spc="-20" dirty="0">
                <a:latin typeface="Calibri"/>
                <a:cs typeface="Calibri"/>
              </a:rPr>
              <a:t>gap </a:t>
            </a:r>
            <a:r>
              <a:rPr sz="2400" spc="-5" dirty="0">
                <a:latin typeface="Calibri"/>
                <a:cs typeface="Calibri"/>
              </a:rPr>
              <a:t>of </a:t>
            </a:r>
            <a:r>
              <a:rPr sz="2400" dirty="0">
                <a:latin typeface="Calibri"/>
                <a:cs typeface="Calibri"/>
              </a:rPr>
              <a:t>the middle </a:t>
            </a:r>
            <a:r>
              <a:rPr sz="2400" spc="-35" dirty="0">
                <a:latin typeface="Calibri"/>
                <a:cs typeface="Calibri"/>
              </a:rPr>
              <a:t>cavity. </a:t>
            </a:r>
            <a:r>
              <a:rPr sz="2400" spc="-30" dirty="0">
                <a:latin typeface="Calibri"/>
                <a:cs typeface="Calibri"/>
              </a:rPr>
              <a:t> </a:t>
            </a:r>
            <a:r>
              <a:rPr sz="2400" spc="-5" dirty="0">
                <a:latin typeface="Calibri"/>
                <a:cs typeface="Calibri"/>
              </a:rPr>
              <a:t>The high </a:t>
            </a:r>
            <a:r>
              <a:rPr sz="2400" spc="-15" dirty="0">
                <a:latin typeface="Calibri"/>
                <a:cs typeface="Calibri"/>
              </a:rPr>
              <a:t>voltage </a:t>
            </a:r>
            <a:r>
              <a:rPr sz="2400" spc="-10" dirty="0">
                <a:latin typeface="Calibri"/>
                <a:cs typeface="Calibri"/>
              </a:rPr>
              <a:t>across </a:t>
            </a:r>
            <a:r>
              <a:rPr sz="2400" dirty="0">
                <a:latin typeface="Calibri"/>
                <a:cs typeface="Calibri"/>
              </a:rPr>
              <a:t>the </a:t>
            </a:r>
            <a:r>
              <a:rPr sz="2400" spc="-20" dirty="0">
                <a:latin typeface="Calibri"/>
                <a:cs typeface="Calibri"/>
              </a:rPr>
              <a:t>gap </a:t>
            </a:r>
            <a:r>
              <a:rPr sz="2400" spc="-10" dirty="0">
                <a:latin typeface="Calibri"/>
                <a:cs typeface="Calibri"/>
              </a:rPr>
              <a:t>causes </a:t>
            </a:r>
            <a:r>
              <a:rPr sz="2400" dirty="0">
                <a:latin typeface="Calibri"/>
                <a:cs typeface="Calibri"/>
              </a:rPr>
              <a:t>the </a:t>
            </a:r>
            <a:r>
              <a:rPr sz="2400" spc="-5" dirty="0">
                <a:latin typeface="Calibri"/>
                <a:cs typeface="Calibri"/>
              </a:rPr>
              <a:t>bunching </a:t>
            </a:r>
            <a:r>
              <a:rPr sz="2400" spc="-10" dirty="0">
                <a:latin typeface="Calibri"/>
                <a:cs typeface="Calibri"/>
              </a:rPr>
              <a:t>process </a:t>
            </a:r>
            <a:r>
              <a:rPr sz="2400" spc="-25" dirty="0">
                <a:latin typeface="Calibri"/>
                <a:cs typeface="Calibri"/>
              </a:rPr>
              <a:t>to </a:t>
            </a:r>
            <a:r>
              <a:rPr sz="2400" spc="-20" dirty="0">
                <a:latin typeface="Calibri"/>
                <a:cs typeface="Calibri"/>
              </a:rPr>
              <a:t> </a:t>
            </a:r>
            <a:r>
              <a:rPr sz="2400" spc="-10" dirty="0">
                <a:latin typeface="Calibri"/>
                <a:cs typeface="Calibri"/>
              </a:rPr>
              <a:t>proceed</a:t>
            </a:r>
            <a:r>
              <a:rPr sz="2400" spc="-5" dirty="0">
                <a:latin typeface="Calibri"/>
                <a:cs typeface="Calibri"/>
              </a:rPr>
              <a:t> </a:t>
            </a:r>
            <a:r>
              <a:rPr sz="2400" spc="-10" dirty="0">
                <a:latin typeface="Calibri"/>
                <a:cs typeface="Calibri"/>
              </a:rPr>
              <a:t>rapidly</a:t>
            </a:r>
            <a:r>
              <a:rPr sz="2400" spc="520" dirty="0">
                <a:latin typeface="Calibri"/>
                <a:cs typeface="Calibri"/>
              </a:rPr>
              <a:t> </a:t>
            </a:r>
            <a:r>
              <a:rPr sz="2400" dirty="0">
                <a:latin typeface="Calibri"/>
                <a:cs typeface="Calibri"/>
              </a:rPr>
              <a:t>in the </a:t>
            </a:r>
            <a:r>
              <a:rPr sz="2400" spc="-5" dirty="0">
                <a:latin typeface="Calibri"/>
                <a:cs typeface="Calibri"/>
              </a:rPr>
              <a:t>drift space</a:t>
            </a:r>
            <a:r>
              <a:rPr sz="2400" spc="535" dirty="0">
                <a:latin typeface="Calibri"/>
                <a:cs typeface="Calibri"/>
              </a:rPr>
              <a:t> </a:t>
            </a:r>
            <a:r>
              <a:rPr sz="2400" spc="-5" dirty="0">
                <a:latin typeface="Calibri"/>
                <a:cs typeface="Calibri"/>
              </a:rPr>
              <a:t>between </a:t>
            </a:r>
            <a:r>
              <a:rPr sz="2400" dirty="0">
                <a:latin typeface="Calibri"/>
                <a:cs typeface="Calibri"/>
              </a:rPr>
              <a:t>the middle </a:t>
            </a:r>
            <a:r>
              <a:rPr sz="2400" spc="-15" dirty="0">
                <a:latin typeface="Calibri"/>
                <a:cs typeface="Calibri"/>
              </a:rPr>
              <a:t>cavity </a:t>
            </a:r>
            <a:r>
              <a:rPr sz="2400" spc="-10" dirty="0">
                <a:latin typeface="Calibri"/>
                <a:cs typeface="Calibri"/>
              </a:rPr>
              <a:t> </a:t>
            </a:r>
            <a:r>
              <a:rPr sz="2400" dirty="0">
                <a:latin typeface="Calibri"/>
                <a:cs typeface="Calibri"/>
              </a:rPr>
              <a:t>and </a:t>
            </a:r>
            <a:r>
              <a:rPr sz="2400" spc="-5" dirty="0">
                <a:latin typeface="Calibri"/>
                <a:cs typeface="Calibri"/>
              </a:rPr>
              <a:t>the </a:t>
            </a:r>
            <a:r>
              <a:rPr sz="2400" spc="-10" dirty="0">
                <a:latin typeface="Calibri"/>
                <a:cs typeface="Calibri"/>
              </a:rPr>
              <a:t>output </a:t>
            </a:r>
            <a:r>
              <a:rPr sz="2400" spc="-35" dirty="0">
                <a:latin typeface="Calibri"/>
                <a:cs typeface="Calibri"/>
              </a:rPr>
              <a:t>cavity. </a:t>
            </a:r>
            <a:r>
              <a:rPr sz="2400" spc="-5" dirty="0">
                <a:latin typeface="Calibri"/>
                <a:cs typeface="Calibri"/>
              </a:rPr>
              <a:t>The electron bunches </a:t>
            </a:r>
            <a:r>
              <a:rPr sz="2400" spc="-15" dirty="0">
                <a:latin typeface="Calibri"/>
                <a:cs typeface="Calibri"/>
              </a:rPr>
              <a:t>cross </a:t>
            </a:r>
            <a:r>
              <a:rPr sz="2400" spc="-5" dirty="0">
                <a:latin typeface="Calibri"/>
                <a:cs typeface="Calibri"/>
              </a:rPr>
              <a:t>the </a:t>
            </a:r>
            <a:r>
              <a:rPr sz="2400" spc="-20" dirty="0">
                <a:latin typeface="Calibri"/>
                <a:cs typeface="Calibri"/>
              </a:rPr>
              <a:t>gap </a:t>
            </a:r>
            <a:r>
              <a:rPr sz="2400" spc="-5" dirty="0">
                <a:latin typeface="Calibri"/>
                <a:cs typeface="Calibri"/>
              </a:rPr>
              <a:t>of the </a:t>
            </a:r>
            <a:r>
              <a:rPr sz="2400" spc="-530" dirty="0">
                <a:latin typeface="Calibri"/>
                <a:cs typeface="Calibri"/>
              </a:rPr>
              <a:t> </a:t>
            </a:r>
            <a:r>
              <a:rPr sz="2400" spc="-5" dirty="0">
                <a:latin typeface="Calibri"/>
                <a:cs typeface="Calibri"/>
              </a:rPr>
              <a:t>output</a:t>
            </a:r>
            <a:r>
              <a:rPr sz="2400" spc="-25" dirty="0">
                <a:latin typeface="Calibri"/>
                <a:cs typeface="Calibri"/>
              </a:rPr>
              <a:t> </a:t>
            </a:r>
            <a:r>
              <a:rPr sz="2400" spc="-10" dirty="0">
                <a:latin typeface="Calibri"/>
                <a:cs typeface="Calibri"/>
              </a:rPr>
              <a:t>cavity</a:t>
            </a:r>
            <a:r>
              <a:rPr sz="2400" spc="-15" dirty="0">
                <a:latin typeface="Calibri"/>
                <a:cs typeface="Calibri"/>
              </a:rPr>
              <a:t> </a:t>
            </a:r>
            <a:r>
              <a:rPr sz="2400" dirty="0">
                <a:latin typeface="Calibri"/>
                <a:cs typeface="Calibri"/>
              </a:rPr>
              <a:t>when</a:t>
            </a:r>
            <a:r>
              <a:rPr sz="2400" spc="-5" dirty="0">
                <a:latin typeface="Calibri"/>
                <a:cs typeface="Calibri"/>
              </a:rPr>
              <a:t> </a:t>
            </a:r>
            <a:r>
              <a:rPr sz="2400" dirty="0">
                <a:latin typeface="Calibri"/>
                <a:cs typeface="Calibri"/>
              </a:rPr>
              <a:t>the</a:t>
            </a:r>
            <a:r>
              <a:rPr sz="2400" spc="-10" dirty="0">
                <a:latin typeface="Calibri"/>
                <a:cs typeface="Calibri"/>
              </a:rPr>
              <a:t> </a:t>
            </a:r>
            <a:r>
              <a:rPr sz="2400" spc="-20" dirty="0">
                <a:latin typeface="Calibri"/>
                <a:cs typeface="Calibri"/>
              </a:rPr>
              <a:t>gap</a:t>
            </a:r>
            <a:r>
              <a:rPr sz="2400" spc="-5" dirty="0">
                <a:latin typeface="Calibri"/>
                <a:cs typeface="Calibri"/>
              </a:rPr>
              <a:t> </a:t>
            </a:r>
            <a:r>
              <a:rPr sz="2400" spc="-15" dirty="0">
                <a:latin typeface="Calibri"/>
                <a:cs typeface="Calibri"/>
              </a:rPr>
              <a:t>voltage</a:t>
            </a:r>
            <a:r>
              <a:rPr sz="2400" spc="5" dirty="0">
                <a:latin typeface="Calibri"/>
                <a:cs typeface="Calibri"/>
              </a:rPr>
              <a:t> </a:t>
            </a:r>
            <a:r>
              <a:rPr sz="2400" dirty="0">
                <a:latin typeface="Calibri"/>
                <a:cs typeface="Calibri"/>
              </a:rPr>
              <a:t>is</a:t>
            </a:r>
            <a:r>
              <a:rPr sz="2400" spc="-10" dirty="0">
                <a:latin typeface="Calibri"/>
                <a:cs typeface="Calibri"/>
              </a:rPr>
              <a:t> </a:t>
            </a:r>
            <a:r>
              <a:rPr sz="2400" spc="-15" dirty="0">
                <a:latin typeface="Calibri"/>
                <a:cs typeface="Calibri"/>
              </a:rPr>
              <a:t>at</a:t>
            </a:r>
            <a:r>
              <a:rPr sz="2400" spc="-20" dirty="0">
                <a:latin typeface="Calibri"/>
                <a:cs typeface="Calibri"/>
              </a:rPr>
              <a:t> </a:t>
            </a:r>
            <a:r>
              <a:rPr sz="2400" spc="-5" dirty="0">
                <a:latin typeface="Calibri"/>
                <a:cs typeface="Calibri"/>
              </a:rPr>
              <a:t>maximum</a:t>
            </a:r>
            <a:r>
              <a:rPr sz="2400" spc="-35" dirty="0">
                <a:latin typeface="Calibri"/>
                <a:cs typeface="Calibri"/>
              </a:rPr>
              <a:t> </a:t>
            </a:r>
            <a:r>
              <a:rPr sz="2400" spc="-15" dirty="0">
                <a:latin typeface="Calibri"/>
                <a:cs typeface="Calibri"/>
              </a:rPr>
              <a:t>negative.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58</a:t>
            </a:fld>
            <a:endParaRPr spc="-5"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56461"/>
            <a:ext cx="7988300" cy="3317875"/>
          </a:xfrm>
          <a:prstGeom prst="rect">
            <a:avLst/>
          </a:prstGeom>
        </p:spPr>
        <p:txBody>
          <a:bodyPr vert="horz" wrap="square" lIns="0" tIns="12700" rIns="0" bIns="0" rtlCol="0">
            <a:spAutoFit/>
          </a:bodyPr>
          <a:lstStyle/>
          <a:p>
            <a:pPr marL="12700" marR="5080" indent="972185" algn="just">
              <a:lnSpc>
                <a:spcPct val="100000"/>
              </a:lnSpc>
              <a:spcBef>
                <a:spcPts val="100"/>
              </a:spcBef>
            </a:pPr>
            <a:r>
              <a:rPr sz="2400" spc="-10" dirty="0">
                <a:latin typeface="Calibri"/>
                <a:cs typeface="Calibri"/>
              </a:rPr>
              <a:t>Maximum </a:t>
            </a:r>
            <a:r>
              <a:rPr sz="2400" spc="-5" dirty="0">
                <a:latin typeface="Calibri"/>
                <a:cs typeface="Calibri"/>
              </a:rPr>
              <a:t>energy </a:t>
            </a:r>
            <a:r>
              <a:rPr sz="2400" spc="-20" dirty="0">
                <a:latin typeface="Calibri"/>
                <a:cs typeface="Calibri"/>
              </a:rPr>
              <a:t>transfer</a:t>
            </a:r>
            <a:r>
              <a:rPr sz="2400" spc="-15" dirty="0">
                <a:latin typeface="Calibri"/>
                <a:cs typeface="Calibri"/>
              </a:rPr>
              <a:t> from</a:t>
            </a:r>
            <a:r>
              <a:rPr sz="2400" spc="509" dirty="0">
                <a:latin typeface="Calibri"/>
                <a:cs typeface="Calibri"/>
              </a:rPr>
              <a:t> </a:t>
            </a:r>
            <a:r>
              <a:rPr sz="2400" dirty="0">
                <a:latin typeface="Calibri"/>
                <a:cs typeface="Calibri"/>
              </a:rPr>
              <a:t>the </a:t>
            </a:r>
            <a:r>
              <a:rPr sz="2400" spc="-5" dirty="0">
                <a:latin typeface="Calibri"/>
                <a:cs typeface="Calibri"/>
              </a:rPr>
              <a:t>electron beam </a:t>
            </a:r>
            <a:r>
              <a:rPr sz="2400" spc="-25" dirty="0">
                <a:latin typeface="Calibri"/>
                <a:cs typeface="Calibri"/>
              </a:rPr>
              <a:t>to </a:t>
            </a:r>
            <a:r>
              <a:rPr sz="2400" spc="-2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output</a:t>
            </a:r>
            <a:r>
              <a:rPr sz="2400" dirty="0">
                <a:latin typeface="Calibri"/>
                <a:cs typeface="Calibri"/>
              </a:rPr>
              <a:t> </a:t>
            </a:r>
            <a:r>
              <a:rPr sz="2400" spc="-10" dirty="0">
                <a:latin typeface="Calibri"/>
                <a:cs typeface="Calibri"/>
              </a:rPr>
              <a:t>cavity</a:t>
            </a:r>
            <a:r>
              <a:rPr sz="2400" spc="-5" dirty="0">
                <a:latin typeface="Calibri"/>
                <a:cs typeface="Calibri"/>
              </a:rPr>
              <a:t> </a:t>
            </a:r>
            <a:r>
              <a:rPr sz="2400" spc="-15" dirty="0">
                <a:latin typeface="Calibri"/>
                <a:cs typeface="Calibri"/>
              </a:rPr>
              <a:t>occurs</a:t>
            </a:r>
            <a:r>
              <a:rPr sz="2400" spc="-10" dirty="0">
                <a:latin typeface="Calibri"/>
                <a:cs typeface="Calibri"/>
              </a:rPr>
              <a:t> </a:t>
            </a:r>
            <a:r>
              <a:rPr sz="2400" spc="-5" dirty="0">
                <a:latin typeface="Calibri"/>
                <a:cs typeface="Calibri"/>
              </a:rPr>
              <a:t>under</a:t>
            </a:r>
            <a:r>
              <a:rPr sz="2400" dirty="0">
                <a:latin typeface="Calibri"/>
                <a:cs typeface="Calibri"/>
              </a:rPr>
              <a:t> these</a:t>
            </a:r>
            <a:r>
              <a:rPr sz="2400" spc="5" dirty="0">
                <a:latin typeface="Calibri"/>
                <a:cs typeface="Calibri"/>
              </a:rPr>
              <a:t> </a:t>
            </a:r>
            <a:r>
              <a:rPr sz="2400" spc="-10" dirty="0">
                <a:latin typeface="Calibri"/>
                <a:cs typeface="Calibri"/>
              </a:rPr>
              <a:t>conditions.</a:t>
            </a:r>
            <a:r>
              <a:rPr sz="2400" spc="-5" dirty="0">
                <a:latin typeface="Calibri"/>
                <a:cs typeface="Calibri"/>
              </a:rPr>
              <a:t> The</a:t>
            </a:r>
            <a:r>
              <a:rPr sz="2400" dirty="0">
                <a:latin typeface="Calibri"/>
                <a:cs typeface="Calibri"/>
              </a:rPr>
              <a:t> </a:t>
            </a:r>
            <a:r>
              <a:rPr sz="2400" spc="-5" dirty="0">
                <a:latin typeface="Calibri"/>
                <a:cs typeface="Calibri"/>
              </a:rPr>
              <a:t>energy </a:t>
            </a:r>
            <a:r>
              <a:rPr sz="2400" spc="-530" dirty="0">
                <a:latin typeface="Calibri"/>
                <a:cs typeface="Calibri"/>
              </a:rPr>
              <a:t> </a:t>
            </a:r>
            <a:r>
              <a:rPr sz="2400" spc="-10" dirty="0">
                <a:latin typeface="Calibri"/>
                <a:cs typeface="Calibri"/>
              </a:rPr>
              <a:t>given</a:t>
            </a:r>
            <a:r>
              <a:rPr sz="2400" spc="-5" dirty="0">
                <a:latin typeface="Calibri"/>
                <a:cs typeface="Calibri"/>
              </a:rPr>
              <a:t> up</a:t>
            </a:r>
            <a:r>
              <a:rPr sz="2400"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electrons</a:t>
            </a:r>
            <a:r>
              <a:rPr sz="2400" spc="-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kinetic</a:t>
            </a:r>
            <a:r>
              <a:rPr sz="2400" dirty="0">
                <a:latin typeface="Calibri"/>
                <a:cs typeface="Calibri"/>
              </a:rPr>
              <a:t> </a:t>
            </a:r>
            <a:r>
              <a:rPr sz="2400" spc="-10" dirty="0">
                <a:latin typeface="Calibri"/>
                <a:cs typeface="Calibri"/>
              </a:rPr>
              <a:t>energy</a:t>
            </a:r>
            <a:r>
              <a:rPr sz="2400" spc="520" dirty="0">
                <a:latin typeface="Calibri"/>
                <a:cs typeface="Calibri"/>
              </a:rPr>
              <a:t> </a:t>
            </a:r>
            <a:r>
              <a:rPr sz="2400" spc="-10" dirty="0">
                <a:latin typeface="Calibri"/>
                <a:cs typeface="Calibri"/>
              </a:rPr>
              <a:t>that</a:t>
            </a:r>
            <a:r>
              <a:rPr sz="2400" spc="525" dirty="0">
                <a:latin typeface="Calibri"/>
                <a:cs typeface="Calibri"/>
              </a:rPr>
              <a:t> </a:t>
            </a:r>
            <a:r>
              <a:rPr sz="2400" spc="-10" dirty="0">
                <a:latin typeface="Calibri"/>
                <a:cs typeface="Calibri"/>
              </a:rPr>
              <a:t>was </a:t>
            </a:r>
            <a:r>
              <a:rPr sz="2400" spc="-5" dirty="0">
                <a:latin typeface="Calibri"/>
                <a:cs typeface="Calibri"/>
              </a:rPr>
              <a:t> originally </a:t>
            </a:r>
            <a:r>
              <a:rPr sz="2400" spc="-10" dirty="0">
                <a:latin typeface="Calibri"/>
                <a:cs typeface="Calibri"/>
              </a:rPr>
              <a:t>absorbed </a:t>
            </a:r>
            <a:r>
              <a:rPr sz="2400" spc="-15" dirty="0">
                <a:latin typeface="Calibri"/>
                <a:cs typeface="Calibri"/>
              </a:rPr>
              <a:t>from </a:t>
            </a:r>
            <a:r>
              <a:rPr sz="2400" dirty="0">
                <a:latin typeface="Calibri"/>
                <a:cs typeface="Calibri"/>
              </a:rPr>
              <a:t>the </a:t>
            </a:r>
            <a:r>
              <a:rPr sz="2400" spc="-10" dirty="0">
                <a:latin typeface="Calibri"/>
                <a:cs typeface="Calibri"/>
              </a:rPr>
              <a:t>cathode </a:t>
            </a:r>
            <a:r>
              <a:rPr sz="2400" spc="-5" dirty="0">
                <a:latin typeface="Calibri"/>
                <a:cs typeface="Calibri"/>
              </a:rPr>
              <a:t>pulse. </a:t>
            </a:r>
            <a:r>
              <a:rPr sz="2400" spc="-15" dirty="0">
                <a:latin typeface="Calibri"/>
                <a:cs typeface="Calibri"/>
              </a:rPr>
              <a:t>Klystron </a:t>
            </a:r>
            <a:r>
              <a:rPr sz="2400" spc="-5" dirty="0">
                <a:latin typeface="Calibri"/>
                <a:cs typeface="Calibri"/>
              </a:rPr>
              <a:t>amplifiers </a:t>
            </a:r>
            <a:r>
              <a:rPr sz="2400" dirty="0">
                <a:latin typeface="Calibri"/>
                <a:cs typeface="Calibri"/>
              </a:rPr>
              <a:t> </a:t>
            </a:r>
            <a:r>
              <a:rPr sz="2400" spc="-20" dirty="0">
                <a:latin typeface="Calibri"/>
                <a:cs typeface="Calibri"/>
              </a:rPr>
              <a:t>have </a:t>
            </a:r>
            <a:r>
              <a:rPr sz="2400" spc="-5" dirty="0">
                <a:latin typeface="Calibri"/>
                <a:cs typeface="Calibri"/>
              </a:rPr>
              <a:t>been built </a:t>
            </a:r>
            <a:r>
              <a:rPr sz="2400" dirty="0">
                <a:latin typeface="Calibri"/>
                <a:cs typeface="Calibri"/>
              </a:rPr>
              <a:t>with </a:t>
            </a:r>
            <a:r>
              <a:rPr sz="2400" spc="-5" dirty="0">
                <a:latin typeface="Calibri"/>
                <a:cs typeface="Calibri"/>
              </a:rPr>
              <a:t>as </a:t>
            </a:r>
            <a:r>
              <a:rPr sz="2400" spc="-15" dirty="0">
                <a:latin typeface="Calibri"/>
                <a:cs typeface="Calibri"/>
              </a:rPr>
              <a:t>many </a:t>
            </a:r>
            <a:r>
              <a:rPr sz="2400" dirty="0">
                <a:latin typeface="Calibri"/>
                <a:cs typeface="Calibri"/>
              </a:rPr>
              <a:t>as </a:t>
            </a:r>
            <a:r>
              <a:rPr sz="2400" spc="-10" dirty="0">
                <a:latin typeface="Calibri"/>
                <a:cs typeface="Calibri"/>
              </a:rPr>
              <a:t>five intermediate cavities </a:t>
            </a:r>
            <a:r>
              <a:rPr sz="2400" dirty="0">
                <a:latin typeface="Calibri"/>
                <a:cs typeface="Calibri"/>
              </a:rPr>
              <a:t>in </a:t>
            </a:r>
            <a:r>
              <a:rPr sz="2400" spc="5" dirty="0">
                <a:latin typeface="Calibri"/>
                <a:cs typeface="Calibri"/>
              </a:rPr>
              <a:t> </a:t>
            </a:r>
            <a:r>
              <a:rPr sz="2400" dirty="0">
                <a:latin typeface="Calibri"/>
                <a:cs typeface="Calibri"/>
              </a:rPr>
              <a:t>addition</a:t>
            </a:r>
            <a:r>
              <a:rPr sz="2400" spc="5"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input</a:t>
            </a:r>
            <a:r>
              <a:rPr sz="2400" spc="5"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output</a:t>
            </a:r>
            <a:r>
              <a:rPr sz="2400" dirty="0">
                <a:latin typeface="Calibri"/>
                <a:cs typeface="Calibri"/>
              </a:rPr>
              <a:t> </a:t>
            </a:r>
            <a:r>
              <a:rPr sz="2400" spc="-10" dirty="0">
                <a:latin typeface="Calibri"/>
                <a:cs typeface="Calibri"/>
              </a:rPr>
              <a:t>cavities.</a:t>
            </a:r>
            <a:r>
              <a:rPr sz="2400" spc="-5" dirty="0">
                <a:latin typeface="Calibri"/>
                <a:cs typeface="Calibri"/>
              </a:rPr>
              <a:t> The</a:t>
            </a:r>
            <a:r>
              <a:rPr sz="2400" dirty="0">
                <a:latin typeface="Calibri"/>
                <a:cs typeface="Calibri"/>
              </a:rPr>
              <a:t> </a:t>
            </a:r>
            <a:r>
              <a:rPr sz="2400" spc="-20" dirty="0">
                <a:latin typeface="Calibri"/>
                <a:cs typeface="Calibri"/>
              </a:rPr>
              <a:t>effect</a:t>
            </a:r>
            <a:r>
              <a:rPr sz="2400" spc="-15" dirty="0">
                <a:latin typeface="Calibri"/>
                <a:cs typeface="Calibri"/>
              </a:rPr>
              <a:t> </a:t>
            </a:r>
            <a:r>
              <a:rPr sz="2400" spc="-5" dirty="0">
                <a:latin typeface="Calibri"/>
                <a:cs typeface="Calibri"/>
              </a:rPr>
              <a:t>of</a:t>
            </a:r>
            <a:r>
              <a:rPr sz="2400" dirty="0">
                <a:latin typeface="Calibri"/>
                <a:cs typeface="Calibri"/>
              </a:rPr>
              <a:t> the </a:t>
            </a:r>
            <a:r>
              <a:rPr sz="2400" spc="5" dirty="0">
                <a:latin typeface="Calibri"/>
                <a:cs typeface="Calibri"/>
              </a:rPr>
              <a:t> </a:t>
            </a:r>
            <a:r>
              <a:rPr sz="2400" spc="-10" dirty="0">
                <a:latin typeface="Calibri"/>
                <a:cs typeface="Calibri"/>
              </a:rPr>
              <a:t>intermediate</a:t>
            </a:r>
            <a:r>
              <a:rPr sz="2400" spc="-5" dirty="0">
                <a:latin typeface="Calibri"/>
                <a:cs typeface="Calibri"/>
              </a:rPr>
              <a:t> </a:t>
            </a:r>
            <a:r>
              <a:rPr sz="2400" spc="-10" dirty="0">
                <a:latin typeface="Calibri"/>
                <a:cs typeface="Calibri"/>
              </a:rPr>
              <a:t>cavities</a:t>
            </a:r>
            <a:r>
              <a:rPr sz="2400" spc="-5" dirty="0">
                <a:latin typeface="Calibri"/>
                <a:cs typeface="Calibri"/>
              </a:rPr>
              <a:t> </a:t>
            </a:r>
            <a:r>
              <a:rPr sz="2400" spc="-10" dirty="0">
                <a:latin typeface="Calibri"/>
                <a:cs typeface="Calibri"/>
              </a:rPr>
              <a:t>is</a:t>
            </a:r>
            <a:r>
              <a:rPr sz="2400" spc="-5" dirty="0">
                <a:latin typeface="Calibri"/>
                <a:cs typeface="Calibri"/>
              </a:rPr>
              <a:t> </a:t>
            </a:r>
            <a:r>
              <a:rPr sz="2400" spc="-15" dirty="0">
                <a:latin typeface="Calibri"/>
                <a:cs typeface="Calibri"/>
              </a:rPr>
              <a:t>to</a:t>
            </a:r>
            <a:r>
              <a:rPr sz="2400" spc="-10" dirty="0">
                <a:latin typeface="Calibri"/>
                <a:cs typeface="Calibri"/>
              </a:rPr>
              <a:t> </a:t>
            </a:r>
            <a:r>
              <a:rPr sz="2400" spc="-15" dirty="0">
                <a:latin typeface="Calibri"/>
                <a:cs typeface="Calibri"/>
              </a:rPr>
              <a:t>improve</a:t>
            </a:r>
            <a:r>
              <a:rPr sz="2400" spc="-10"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electron</a:t>
            </a:r>
            <a:r>
              <a:rPr sz="2400" dirty="0">
                <a:latin typeface="Calibri"/>
                <a:cs typeface="Calibri"/>
              </a:rPr>
              <a:t> </a:t>
            </a:r>
            <a:r>
              <a:rPr sz="2400" spc="-5" dirty="0">
                <a:latin typeface="Calibri"/>
                <a:cs typeface="Calibri"/>
              </a:rPr>
              <a:t>bunching </a:t>
            </a:r>
            <a:r>
              <a:rPr sz="2400" dirty="0">
                <a:latin typeface="Calibri"/>
                <a:cs typeface="Calibri"/>
              </a:rPr>
              <a:t> </a:t>
            </a:r>
            <a:r>
              <a:rPr sz="2400" spc="-10" dirty="0">
                <a:latin typeface="Calibri"/>
                <a:cs typeface="Calibri"/>
              </a:rPr>
              <a:t>process </a:t>
            </a:r>
            <a:r>
              <a:rPr sz="2400" dirty="0">
                <a:latin typeface="Calibri"/>
                <a:cs typeface="Calibri"/>
              </a:rPr>
              <a:t>which </a:t>
            </a:r>
            <a:r>
              <a:rPr sz="2400" spc="-10" dirty="0">
                <a:latin typeface="Calibri"/>
                <a:cs typeface="Calibri"/>
              </a:rPr>
              <a:t>improves </a:t>
            </a:r>
            <a:r>
              <a:rPr sz="2400" dirty="0">
                <a:latin typeface="Calibri"/>
                <a:cs typeface="Calibri"/>
              </a:rPr>
              <a:t>amplifier </a:t>
            </a:r>
            <a:r>
              <a:rPr sz="2400" spc="-15" dirty="0">
                <a:latin typeface="Calibri"/>
                <a:cs typeface="Calibri"/>
              </a:rPr>
              <a:t>gain. </a:t>
            </a:r>
            <a:r>
              <a:rPr sz="2400" spc="-5" dirty="0">
                <a:latin typeface="Calibri"/>
                <a:cs typeface="Calibri"/>
              </a:rPr>
              <a:t>The </a:t>
            </a:r>
            <a:r>
              <a:rPr sz="2400" spc="-15" dirty="0">
                <a:latin typeface="Calibri"/>
                <a:cs typeface="Calibri"/>
              </a:rPr>
              <a:t>overall </a:t>
            </a:r>
            <a:r>
              <a:rPr sz="2400" spc="-10" dirty="0">
                <a:latin typeface="Calibri"/>
                <a:cs typeface="Calibri"/>
              </a:rPr>
              <a:t>efficiency of </a:t>
            </a:r>
            <a:r>
              <a:rPr sz="2400" spc="-5" dirty="0">
                <a:latin typeface="Calibri"/>
                <a:cs typeface="Calibri"/>
              </a:rPr>
              <a:t> </a:t>
            </a:r>
            <a:r>
              <a:rPr sz="2400" dirty="0">
                <a:latin typeface="Calibri"/>
                <a:cs typeface="Calibri"/>
              </a:rPr>
              <a:t>the</a:t>
            </a:r>
            <a:r>
              <a:rPr sz="2400" spc="-15" dirty="0">
                <a:latin typeface="Calibri"/>
                <a:cs typeface="Calibri"/>
              </a:rPr>
              <a:t> </a:t>
            </a:r>
            <a:r>
              <a:rPr sz="2400" dirty="0">
                <a:latin typeface="Calibri"/>
                <a:cs typeface="Calibri"/>
              </a:rPr>
              <a:t>tube is</a:t>
            </a:r>
            <a:r>
              <a:rPr sz="2400" spc="-20" dirty="0">
                <a:latin typeface="Calibri"/>
                <a:cs typeface="Calibri"/>
              </a:rPr>
              <a:t> </a:t>
            </a:r>
            <a:r>
              <a:rPr sz="2400" dirty="0">
                <a:latin typeface="Calibri"/>
                <a:cs typeface="Calibri"/>
              </a:rPr>
              <a:t>also</a:t>
            </a:r>
            <a:r>
              <a:rPr sz="2400" spc="-10" dirty="0">
                <a:latin typeface="Calibri"/>
                <a:cs typeface="Calibri"/>
              </a:rPr>
              <a:t> improved</a:t>
            </a:r>
            <a:r>
              <a:rPr sz="2400" spc="-5"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a</a:t>
            </a:r>
            <a:r>
              <a:rPr sz="2400" spc="-15" dirty="0">
                <a:latin typeface="Calibri"/>
                <a:cs typeface="Calibri"/>
              </a:rPr>
              <a:t> </a:t>
            </a:r>
            <a:r>
              <a:rPr sz="2400" dirty="0">
                <a:latin typeface="Calibri"/>
                <a:cs typeface="Calibri"/>
              </a:rPr>
              <a:t>lesser</a:t>
            </a:r>
            <a:r>
              <a:rPr sz="2400" spc="-5" dirty="0">
                <a:latin typeface="Calibri"/>
                <a:cs typeface="Calibri"/>
              </a:rPr>
              <a:t> </a:t>
            </a:r>
            <a:r>
              <a:rPr sz="2400" spc="-10" dirty="0">
                <a:latin typeface="Calibri"/>
                <a:cs typeface="Calibri"/>
              </a:rPr>
              <a:t>extent.</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59</a:t>
            </a:fld>
            <a:endParaRPr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12850" y="1289050"/>
          <a:ext cx="7010400" cy="5105398"/>
        </p:xfrm>
        <a:graphic>
          <a:graphicData uri="http://schemas.openxmlformats.org/drawingml/2006/table">
            <a:tbl>
              <a:tblPr firstRow="1" bandRow="1">
                <a:tableStyleId>{2D5ABB26-0587-4C30-8999-92F81FD0307C}</a:tableStyleId>
              </a:tblPr>
              <a:tblGrid>
                <a:gridCol w="12954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3505200">
                  <a:extLst>
                    <a:ext uri="{9D8B030D-6E8A-4147-A177-3AD203B41FA5}">
                      <a16:colId xmlns="" xmlns:a16="http://schemas.microsoft.com/office/drawing/2014/main" val="20002"/>
                    </a:ext>
                  </a:extLst>
                </a:gridCol>
              </a:tblGrid>
              <a:tr h="1021079">
                <a:tc>
                  <a:txBody>
                    <a:bodyPr/>
                    <a:lstStyle/>
                    <a:p>
                      <a:pPr marL="60960">
                        <a:lnSpc>
                          <a:spcPct val="100000"/>
                        </a:lnSpc>
                        <a:spcBef>
                          <a:spcPts val="2450"/>
                        </a:spcBef>
                      </a:pPr>
                      <a:r>
                        <a:rPr sz="2400" spc="-20" dirty="0">
                          <a:solidFill>
                            <a:srgbClr val="7E7E7E"/>
                          </a:solidFill>
                          <a:latin typeface="Calibri"/>
                          <a:cs typeface="Calibri"/>
                        </a:rPr>
                        <a:t>K</a:t>
                      </a:r>
                      <a:r>
                        <a:rPr sz="2400" spc="-30" baseline="-20833" dirty="0">
                          <a:solidFill>
                            <a:srgbClr val="7E7E7E"/>
                          </a:solidFill>
                          <a:latin typeface="Calibri"/>
                          <a:cs typeface="Calibri"/>
                        </a:rPr>
                        <a:t>u</a:t>
                      </a:r>
                      <a:r>
                        <a:rPr sz="2400" spc="187" baseline="-20833"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31115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35"/>
                        </a:spcBef>
                      </a:pPr>
                      <a:endParaRPr sz="2100">
                        <a:latin typeface="Times New Roman"/>
                        <a:cs typeface="Times New Roman"/>
                      </a:endParaRPr>
                    </a:p>
                    <a:p>
                      <a:pPr marL="60960">
                        <a:lnSpc>
                          <a:spcPct val="100000"/>
                        </a:lnSpc>
                      </a:pPr>
                      <a:r>
                        <a:rPr sz="2400" dirty="0">
                          <a:solidFill>
                            <a:srgbClr val="212121"/>
                          </a:solidFill>
                          <a:latin typeface="Calibri"/>
                          <a:cs typeface="Calibri"/>
                        </a:rPr>
                        <a:t>12</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spc="-10" dirty="0">
                          <a:solidFill>
                            <a:srgbClr val="212121"/>
                          </a:solidFill>
                          <a:latin typeface="Calibri"/>
                          <a:cs typeface="Calibri"/>
                        </a:rPr>
                        <a:t>18</a:t>
                      </a:r>
                      <a:r>
                        <a:rPr sz="2400" spc="-40"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444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35"/>
                        </a:spcBef>
                      </a:pPr>
                      <a:endParaRPr sz="2100">
                        <a:latin typeface="Times New Roman"/>
                        <a:cs typeface="Times New Roman"/>
                      </a:endParaRPr>
                    </a:p>
                    <a:p>
                      <a:pPr marL="61594">
                        <a:lnSpc>
                          <a:spcPct val="100000"/>
                        </a:lnSpc>
                      </a:pPr>
                      <a:r>
                        <a:rPr sz="2400" spc="-5" dirty="0">
                          <a:solidFill>
                            <a:srgbClr val="212121"/>
                          </a:solidFill>
                          <a:latin typeface="Calibri"/>
                          <a:cs typeface="Calibri"/>
                        </a:rPr>
                        <a:t>16.7</a:t>
                      </a:r>
                      <a:r>
                        <a:rPr sz="2400" spc="-45"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25</a:t>
                      </a:r>
                      <a:r>
                        <a:rPr sz="2400" spc="-20"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444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0"/>
                  </a:ext>
                </a:extLst>
              </a:tr>
              <a:tr h="1021080">
                <a:tc>
                  <a:txBody>
                    <a:bodyPr/>
                    <a:lstStyle/>
                    <a:p>
                      <a:pPr>
                        <a:lnSpc>
                          <a:spcPct val="100000"/>
                        </a:lnSpc>
                        <a:spcBef>
                          <a:spcPts val="35"/>
                        </a:spcBef>
                      </a:pPr>
                      <a:endParaRPr sz="2100">
                        <a:latin typeface="Times New Roman"/>
                        <a:cs typeface="Times New Roman"/>
                      </a:endParaRPr>
                    </a:p>
                    <a:p>
                      <a:pPr marL="60960">
                        <a:lnSpc>
                          <a:spcPct val="100000"/>
                        </a:lnSpc>
                      </a:pPr>
                      <a:r>
                        <a:rPr sz="2400" dirty="0">
                          <a:solidFill>
                            <a:srgbClr val="7E7E7E"/>
                          </a:solidFill>
                          <a:latin typeface="Calibri"/>
                          <a:cs typeface="Calibri"/>
                        </a:rPr>
                        <a:t>K</a:t>
                      </a:r>
                      <a:r>
                        <a:rPr sz="2400" spc="-55"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444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35"/>
                        </a:spcBef>
                      </a:pPr>
                      <a:endParaRPr sz="2100">
                        <a:latin typeface="Times New Roman"/>
                        <a:cs typeface="Times New Roman"/>
                      </a:endParaRPr>
                    </a:p>
                    <a:p>
                      <a:pPr marL="60960">
                        <a:lnSpc>
                          <a:spcPct val="100000"/>
                        </a:lnSpc>
                      </a:pPr>
                      <a:r>
                        <a:rPr sz="2400" dirty="0">
                          <a:solidFill>
                            <a:srgbClr val="212121"/>
                          </a:solidFill>
                          <a:latin typeface="Calibri"/>
                          <a:cs typeface="Calibri"/>
                        </a:rPr>
                        <a:t>18</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spc="-10" dirty="0">
                          <a:solidFill>
                            <a:srgbClr val="212121"/>
                          </a:solidFill>
                          <a:latin typeface="Calibri"/>
                          <a:cs typeface="Calibri"/>
                        </a:rPr>
                        <a:t>26.5</a:t>
                      </a:r>
                      <a:r>
                        <a:rPr sz="2400" spc="-35"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444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35"/>
                        </a:spcBef>
                      </a:pPr>
                      <a:endParaRPr sz="2100">
                        <a:latin typeface="Times New Roman"/>
                        <a:cs typeface="Times New Roman"/>
                      </a:endParaRPr>
                    </a:p>
                    <a:p>
                      <a:pPr marL="61594">
                        <a:lnSpc>
                          <a:spcPct val="100000"/>
                        </a:lnSpc>
                      </a:pPr>
                      <a:r>
                        <a:rPr sz="2400" spc="-5" dirty="0">
                          <a:solidFill>
                            <a:srgbClr val="212121"/>
                          </a:solidFill>
                          <a:latin typeface="Calibri"/>
                          <a:cs typeface="Calibri"/>
                        </a:rPr>
                        <a:t>11.3</a:t>
                      </a:r>
                      <a:r>
                        <a:rPr sz="2400" spc="-40"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16.7</a:t>
                      </a:r>
                      <a:r>
                        <a:rPr sz="2400" spc="-20"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444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1"/>
                  </a:ext>
                </a:extLst>
              </a:tr>
              <a:tr h="1021079">
                <a:tc>
                  <a:txBody>
                    <a:bodyPr/>
                    <a:lstStyle/>
                    <a:p>
                      <a:pPr marL="60960">
                        <a:lnSpc>
                          <a:spcPct val="100000"/>
                        </a:lnSpc>
                        <a:spcBef>
                          <a:spcPts val="2455"/>
                        </a:spcBef>
                      </a:pPr>
                      <a:r>
                        <a:rPr sz="2400" spc="-20" dirty="0">
                          <a:solidFill>
                            <a:srgbClr val="7E7E7E"/>
                          </a:solidFill>
                          <a:latin typeface="Calibri"/>
                          <a:cs typeface="Calibri"/>
                        </a:rPr>
                        <a:t>K</a:t>
                      </a:r>
                      <a:r>
                        <a:rPr sz="2400" spc="-30" baseline="-20833" dirty="0">
                          <a:solidFill>
                            <a:srgbClr val="7E7E7E"/>
                          </a:solidFill>
                          <a:latin typeface="Calibri"/>
                          <a:cs typeface="Calibri"/>
                        </a:rPr>
                        <a:t>a</a:t>
                      </a:r>
                      <a:r>
                        <a:rPr sz="2400" spc="172" baseline="-20833"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311785"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0960">
                        <a:lnSpc>
                          <a:spcPct val="100000"/>
                        </a:lnSpc>
                      </a:pPr>
                      <a:r>
                        <a:rPr sz="2400" spc="-5" dirty="0">
                          <a:solidFill>
                            <a:srgbClr val="212121"/>
                          </a:solidFill>
                          <a:latin typeface="Calibri"/>
                          <a:cs typeface="Calibri"/>
                        </a:rPr>
                        <a:t>26.5</a:t>
                      </a:r>
                      <a:r>
                        <a:rPr sz="2400" spc="-50" dirty="0">
                          <a:solidFill>
                            <a:srgbClr val="212121"/>
                          </a:solidFill>
                          <a:latin typeface="Calibri"/>
                          <a:cs typeface="Calibri"/>
                        </a:rPr>
                        <a:t> </a:t>
                      </a:r>
                      <a:r>
                        <a:rPr sz="2400" spc="-15" dirty="0">
                          <a:solidFill>
                            <a:srgbClr val="212121"/>
                          </a:solidFill>
                          <a:latin typeface="Calibri"/>
                          <a:cs typeface="Calibri"/>
                        </a:rPr>
                        <a:t>to</a:t>
                      </a:r>
                      <a:r>
                        <a:rPr sz="2400" spc="-35" dirty="0">
                          <a:solidFill>
                            <a:srgbClr val="212121"/>
                          </a:solidFill>
                          <a:latin typeface="Calibri"/>
                          <a:cs typeface="Calibri"/>
                        </a:rPr>
                        <a:t> </a:t>
                      </a:r>
                      <a:r>
                        <a:rPr sz="2400" dirty="0">
                          <a:solidFill>
                            <a:srgbClr val="212121"/>
                          </a:solidFill>
                          <a:latin typeface="Calibri"/>
                          <a:cs typeface="Calibri"/>
                        </a:rPr>
                        <a:t>40</a:t>
                      </a:r>
                      <a:r>
                        <a:rPr sz="2400" spc="-40"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1594">
                        <a:lnSpc>
                          <a:spcPct val="100000"/>
                        </a:lnSpc>
                      </a:pPr>
                      <a:r>
                        <a:rPr sz="2400" spc="-10" dirty="0">
                          <a:solidFill>
                            <a:srgbClr val="212121"/>
                          </a:solidFill>
                          <a:latin typeface="Calibri"/>
                          <a:cs typeface="Calibri"/>
                        </a:rPr>
                        <a:t>5.0</a:t>
                      </a:r>
                      <a:r>
                        <a:rPr sz="2400" spc="-40"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30" dirty="0">
                          <a:solidFill>
                            <a:srgbClr val="212121"/>
                          </a:solidFill>
                          <a:latin typeface="Calibri"/>
                          <a:cs typeface="Calibri"/>
                        </a:rPr>
                        <a:t> </a:t>
                      </a:r>
                      <a:r>
                        <a:rPr sz="2400" spc="-5" dirty="0">
                          <a:solidFill>
                            <a:srgbClr val="212121"/>
                          </a:solidFill>
                          <a:latin typeface="Calibri"/>
                          <a:cs typeface="Calibri"/>
                        </a:rPr>
                        <a:t>11.3</a:t>
                      </a:r>
                      <a:r>
                        <a:rPr sz="2400" spc="-25"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2"/>
                  </a:ext>
                </a:extLst>
              </a:tr>
              <a:tr h="1021080">
                <a:tc>
                  <a:txBody>
                    <a:bodyPr/>
                    <a:lstStyle/>
                    <a:p>
                      <a:pPr>
                        <a:lnSpc>
                          <a:spcPct val="100000"/>
                        </a:lnSpc>
                        <a:spcBef>
                          <a:spcPts val="40"/>
                        </a:spcBef>
                      </a:pPr>
                      <a:endParaRPr sz="2100">
                        <a:latin typeface="Times New Roman"/>
                        <a:cs typeface="Times New Roman"/>
                      </a:endParaRPr>
                    </a:p>
                    <a:p>
                      <a:pPr marL="60960">
                        <a:lnSpc>
                          <a:spcPct val="100000"/>
                        </a:lnSpc>
                      </a:pPr>
                      <a:r>
                        <a:rPr sz="2400" dirty="0">
                          <a:solidFill>
                            <a:srgbClr val="7E7E7E"/>
                          </a:solidFill>
                          <a:latin typeface="Calibri"/>
                          <a:cs typeface="Calibri"/>
                        </a:rPr>
                        <a:t>Q</a:t>
                      </a:r>
                      <a:r>
                        <a:rPr sz="2400" spc="-65"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0960">
                        <a:lnSpc>
                          <a:spcPct val="100000"/>
                        </a:lnSpc>
                      </a:pPr>
                      <a:r>
                        <a:rPr sz="2400" dirty="0">
                          <a:solidFill>
                            <a:srgbClr val="212121"/>
                          </a:solidFill>
                          <a:latin typeface="Calibri"/>
                          <a:cs typeface="Calibri"/>
                        </a:rPr>
                        <a:t>33</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spc="-10" dirty="0">
                          <a:solidFill>
                            <a:srgbClr val="212121"/>
                          </a:solidFill>
                          <a:latin typeface="Calibri"/>
                          <a:cs typeface="Calibri"/>
                        </a:rPr>
                        <a:t>50</a:t>
                      </a:r>
                      <a:r>
                        <a:rPr sz="2400" spc="-40"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1594">
                        <a:lnSpc>
                          <a:spcPct val="100000"/>
                        </a:lnSpc>
                      </a:pPr>
                      <a:r>
                        <a:rPr sz="2400" spc="-5" dirty="0">
                          <a:solidFill>
                            <a:srgbClr val="212121"/>
                          </a:solidFill>
                          <a:latin typeface="Calibri"/>
                          <a:cs typeface="Calibri"/>
                        </a:rPr>
                        <a:t>6.0</a:t>
                      </a:r>
                      <a:r>
                        <a:rPr sz="2400" spc="-40"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9.0</a:t>
                      </a:r>
                      <a:r>
                        <a:rPr sz="2400" spc="-25"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3"/>
                  </a:ext>
                </a:extLst>
              </a:tr>
              <a:tr h="1021080">
                <a:tc>
                  <a:txBody>
                    <a:bodyPr/>
                    <a:lstStyle/>
                    <a:p>
                      <a:pPr>
                        <a:lnSpc>
                          <a:spcPct val="100000"/>
                        </a:lnSpc>
                        <a:spcBef>
                          <a:spcPts val="40"/>
                        </a:spcBef>
                      </a:pPr>
                      <a:endParaRPr sz="2100">
                        <a:latin typeface="Times New Roman"/>
                        <a:cs typeface="Times New Roman"/>
                      </a:endParaRPr>
                    </a:p>
                    <a:p>
                      <a:pPr marL="60960">
                        <a:lnSpc>
                          <a:spcPct val="100000"/>
                        </a:lnSpc>
                      </a:pPr>
                      <a:r>
                        <a:rPr sz="2400" dirty="0">
                          <a:solidFill>
                            <a:srgbClr val="7E7E7E"/>
                          </a:solidFill>
                          <a:latin typeface="Calibri"/>
                          <a:cs typeface="Calibri"/>
                        </a:rPr>
                        <a:t>U</a:t>
                      </a:r>
                      <a:r>
                        <a:rPr sz="2400" spc="-60" dirty="0">
                          <a:solidFill>
                            <a:srgbClr val="7E7E7E"/>
                          </a:solidFill>
                          <a:latin typeface="Calibri"/>
                          <a:cs typeface="Calibri"/>
                        </a:rPr>
                        <a:t> </a:t>
                      </a:r>
                      <a:r>
                        <a:rPr sz="2400" spc="-5" dirty="0">
                          <a:solidFill>
                            <a:srgbClr val="7E7E7E"/>
                          </a:solidFill>
                          <a:latin typeface="Calibri"/>
                          <a:cs typeface="Calibri"/>
                        </a:rPr>
                        <a:t>band</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0960">
                        <a:lnSpc>
                          <a:spcPct val="100000"/>
                        </a:lnSpc>
                      </a:pPr>
                      <a:r>
                        <a:rPr sz="2400" dirty="0">
                          <a:solidFill>
                            <a:srgbClr val="212121"/>
                          </a:solidFill>
                          <a:latin typeface="Calibri"/>
                          <a:cs typeface="Calibri"/>
                        </a:rPr>
                        <a:t>40</a:t>
                      </a:r>
                      <a:r>
                        <a:rPr sz="2400" spc="-45" dirty="0">
                          <a:solidFill>
                            <a:srgbClr val="212121"/>
                          </a:solidFill>
                          <a:latin typeface="Calibri"/>
                          <a:cs typeface="Calibri"/>
                        </a:rPr>
                        <a:t> </a:t>
                      </a:r>
                      <a:r>
                        <a:rPr sz="2400" spc="-15" dirty="0">
                          <a:solidFill>
                            <a:srgbClr val="212121"/>
                          </a:solidFill>
                          <a:latin typeface="Calibri"/>
                          <a:cs typeface="Calibri"/>
                        </a:rPr>
                        <a:t>to</a:t>
                      </a:r>
                      <a:r>
                        <a:rPr sz="2400" spc="-25" dirty="0">
                          <a:solidFill>
                            <a:srgbClr val="212121"/>
                          </a:solidFill>
                          <a:latin typeface="Calibri"/>
                          <a:cs typeface="Calibri"/>
                        </a:rPr>
                        <a:t> </a:t>
                      </a:r>
                      <a:r>
                        <a:rPr sz="2400" spc="-10" dirty="0">
                          <a:solidFill>
                            <a:srgbClr val="212121"/>
                          </a:solidFill>
                          <a:latin typeface="Calibri"/>
                          <a:cs typeface="Calibri"/>
                        </a:rPr>
                        <a:t>60</a:t>
                      </a:r>
                      <a:r>
                        <a:rPr sz="2400" spc="-40" dirty="0">
                          <a:solidFill>
                            <a:srgbClr val="212121"/>
                          </a:solidFill>
                          <a:latin typeface="Calibri"/>
                          <a:cs typeface="Calibri"/>
                        </a:rPr>
                        <a:t> </a:t>
                      </a:r>
                      <a:r>
                        <a:rPr sz="2400" dirty="0">
                          <a:solidFill>
                            <a:srgbClr val="212121"/>
                          </a:solidFill>
                          <a:latin typeface="Calibri"/>
                          <a:cs typeface="Calibri"/>
                        </a:rPr>
                        <a:t>GHz</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tc>
                  <a:txBody>
                    <a:bodyPr/>
                    <a:lstStyle/>
                    <a:p>
                      <a:pPr>
                        <a:lnSpc>
                          <a:spcPct val="100000"/>
                        </a:lnSpc>
                        <a:spcBef>
                          <a:spcPts val="40"/>
                        </a:spcBef>
                      </a:pPr>
                      <a:endParaRPr sz="2100">
                        <a:latin typeface="Times New Roman"/>
                        <a:cs typeface="Times New Roman"/>
                      </a:endParaRPr>
                    </a:p>
                    <a:p>
                      <a:pPr marL="61594">
                        <a:lnSpc>
                          <a:spcPct val="100000"/>
                        </a:lnSpc>
                      </a:pPr>
                      <a:r>
                        <a:rPr sz="2400" spc="-5" dirty="0">
                          <a:solidFill>
                            <a:srgbClr val="212121"/>
                          </a:solidFill>
                          <a:latin typeface="Calibri"/>
                          <a:cs typeface="Calibri"/>
                        </a:rPr>
                        <a:t>5.0</a:t>
                      </a:r>
                      <a:r>
                        <a:rPr sz="2400" spc="-40" dirty="0">
                          <a:solidFill>
                            <a:srgbClr val="212121"/>
                          </a:solidFill>
                          <a:latin typeface="Calibri"/>
                          <a:cs typeface="Calibri"/>
                        </a:rPr>
                        <a:t> </a:t>
                      </a:r>
                      <a:r>
                        <a:rPr sz="2400" dirty="0">
                          <a:solidFill>
                            <a:srgbClr val="212121"/>
                          </a:solidFill>
                          <a:latin typeface="Calibri"/>
                          <a:cs typeface="Calibri"/>
                        </a:rPr>
                        <a:t>mm</a:t>
                      </a:r>
                      <a:r>
                        <a:rPr sz="2400" spc="-40" dirty="0">
                          <a:solidFill>
                            <a:srgbClr val="212121"/>
                          </a:solidFill>
                          <a:latin typeface="Calibri"/>
                          <a:cs typeface="Calibri"/>
                        </a:rPr>
                        <a:t> </a:t>
                      </a:r>
                      <a:r>
                        <a:rPr sz="2400" spc="-15" dirty="0">
                          <a:solidFill>
                            <a:srgbClr val="212121"/>
                          </a:solidFill>
                          <a:latin typeface="Calibri"/>
                          <a:cs typeface="Calibri"/>
                        </a:rPr>
                        <a:t>to</a:t>
                      </a:r>
                      <a:r>
                        <a:rPr sz="2400" spc="-20" dirty="0">
                          <a:solidFill>
                            <a:srgbClr val="212121"/>
                          </a:solidFill>
                          <a:latin typeface="Calibri"/>
                          <a:cs typeface="Calibri"/>
                        </a:rPr>
                        <a:t> </a:t>
                      </a:r>
                      <a:r>
                        <a:rPr sz="2400" spc="-10" dirty="0">
                          <a:solidFill>
                            <a:srgbClr val="212121"/>
                          </a:solidFill>
                          <a:latin typeface="Calibri"/>
                          <a:cs typeface="Calibri"/>
                        </a:rPr>
                        <a:t>7.5</a:t>
                      </a:r>
                      <a:r>
                        <a:rPr sz="2400" spc="-25" dirty="0">
                          <a:solidFill>
                            <a:srgbClr val="212121"/>
                          </a:solidFill>
                          <a:latin typeface="Calibri"/>
                          <a:cs typeface="Calibri"/>
                        </a:rPr>
                        <a:t> </a:t>
                      </a:r>
                      <a:r>
                        <a:rPr sz="2400" dirty="0">
                          <a:solidFill>
                            <a:srgbClr val="212121"/>
                          </a:solidFill>
                          <a:latin typeface="Calibri"/>
                          <a:cs typeface="Calibri"/>
                        </a:rPr>
                        <a:t>mm</a:t>
                      </a:r>
                      <a:endParaRPr sz="2400">
                        <a:latin typeface="Calibri"/>
                        <a:cs typeface="Calibri"/>
                      </a:endParaRPr>
                    </a:p>
                  </a:txBody>
                  <a:tcPr marL="0" marR="0" marT="5080" marB="0">
                    <a:lnL w="12700">
                      <a:solidFill>
                        <a:srgbClr val="A1A9B0"/>
                      </a:solidFill>
                      <a:prstDash val="solid"/>
                    </a:lnL>
                    <a:lnR w="12700">
                      <a:solidFill>
                        <a:srgbClr val="A1A9B0"/>
                      </a:solidFill>
                      <a:prstDash val="solid"/>
                    </a:lnR>
                    <a:lnT w="12700">
                      <a:solidFill>
                        <a:srgbClr val="A1A9B0"/>
                      </a:solidFill>
                      <a:prstDash val="solid"/>
                    </a:lnT>
                    <a:lnB w="12700">
                      <a:solidFill>
                        <a:srgbClr val="A1A9B0"/>
                      </a:solidFill>
                      <a:prstDash val="solid"/>
                    </a:lnB>
                    <a:solidFill>
                      <a:srgbClr val="F8F8F9"/>
                    </a:solidFill>
                  </a:tcPr>
                </a:tc>
                <a:extLst>
                  <a:ext uri="{0D108BD9-81ED-4DB2-BD59-A6C34878D82A}">
                    <a16:rowId xmlns="" xmlns:a16="http://schemas.microsoft.com/office/drawing/2014/main" val="10004"/>
                  </a:ext>
                </a:extLst>
              </a:tr>
            </a:tbl>
          </a:graphicData>
        </a:graphic>
      </p:graphicFrame>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6</a:t>
            </a:fld>
            <a:endParaRPr sz="10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4075" y="383793"/>
            <a:ext cx="2226945" cy="452120"/>
          </a:xfrm>
          <a:prstGeom prst="rect">
            <a:avLst/>
          </a:prstGeom>
        </p:spPr>
        <p:txBody>
          <a:bodyPr vert="horz" wrap="square" lIns="0" tIns="12065" rIns="0" bIns="0" rtlCol="0">
            <a:spAutoFit/>
          </a:bodyPr>
          <a:lstStyle/>
          <a:p>
            <a:pPr marL="12700">
              <a:lnSpc>
                <a:spcPct val="100000"/>
              </a:lnSpc>
              <a:spcBef>
                <a:spcPts val="95"/>
              </a:spcBef>
            </a:pPr>
            <a:r>
              <a:rPr spc="-25" dirty="0"/>
              <a:t>Reflex</a:t>
            </a:r>
            <a:r>
              <a:rPr spc="-40" dirty="0"/>
              <a:t> </a:t>
            </a:r>
            <a:r>
              <a:rPr spc="-15" dirty="0"/>
              <a:t>Klystron</a:t>
            </a:r>
          </a:p>
        </p:txBody>
      </p:sp>
      <p:sp>
        <p:nvSpPr>
          <p:cNvPr id="3" name="object 3"/>
          <p:cNvSpPr txBox="1"/>
          <p:nvPr/>
        </p:nvSpPr>
        <p:spPr>
          <a:xfrm>
            <a:off x="578916" y="1156461"/>
            <a:ext cx="7987030" cy="331787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20" dirty="0">
                <a:latin typeface="Calibri"/>
                <a:cs typeface="Calibri"/>
              </a:rPr>
              <a:t>Reflex </a:t>
            </a:r>
            <a:r>
              <a:rPr sz="2400" spc="-15" dirty="0">
                <a:latin typeface="Calibri"/>
                <a:cs typeface="Calibri"/>
              </a:rPr>
              <a:t>klystron </a:t>
            </a:r>
            <a:r>
              <a:rPr sz="2400" dirty="0">
                <a:latin typeface="Calibri"/>
                <a:cs typeface="Calibri"/>
              </a:rPr>
              <a:t>is </a:t>
            </a:r>
            <a:r>
              <a:rPr sz="2400" spc="-10" dirty="0">
                <a:latin typeface="Calibri"/>
                <a:cs typeface="Calibri"/>
              </a:rPr>
              <a:t>low </a:t>
            </a:r>
            <a:r>
              <a:rPr sz="2400" spc="-45" dirty="0">
                <a:latin typeface="Calibri"/>
                <a:cs typeface="Calibri"/>
              </a:rPr>
              <a:t>power,</a:t>
            </a:r>
            <a:r>
              <a:rPr sz="2400" spc="-40" dirty="0">
                <a:latin typeface="Calibri"/>
                <a:cs typeface="Calibri"/>
              </a:rPr>
              <a:t> </a:t>
            </a:r>
            <a:r>
              <a:rPr sz="2400" spc="-10" dirty="0">
                <a:latin typeface="Calibri"/>
                <a:cs typeface="Calibri"/>
              </a:rPr>
              <a:t>low efficiency </a:t>
            </a:r>
            <a:r>
              <a:rPr sz="2400" spc="-20" dirty="0">
                <a:latin typeface="Calibri"/>
                <a:cs typeface="Calibri"/>
              </a:rPr>
              <a:t>microwave </a:t>
            </a:r>
            <a:r>
              <a:rPr sz="2400" spc="-15" dirty="0">
                <a:latin typeface="Calibri"/>
                <a:cs typeface="Calibri"/>
              </a:rPr>
              <a:t> </a:t>
            </a:r>
            <a:r>
              <a:rPr sz="2400" spc="-30" dirty="0">
                <a:latin typeface="Calibri"/>
                <a:cs typeface="Calibri"/>
              </a:rPr>
              <a:t>oscillator.</a:t>
            </a:r>
            <a:r>
              <a:rPr sz="2400" spc="-25" dirty="0">
                <a:latin typeface="Calibri"/>
                <a:cs typeface="Calibri"/>
              </a:rPr>
              <a:t> </a:t>
            </a:r>
            <a:r>
              <a:rPr sz="2400" spc="-20" dirty="0">
                <a:latin typeface="Calibri"/>
                <a:cs typeface="Calibri"/>
              </a:rPr>
              <a:t>Reflex</a:t>
            </a:r>
            <a:r>
              <a:rPr sz="2400" spc="-15" dirty="0">
                <a:latin typeface="Calibri"/>
                <a:cs typeface="Calibri"/>
              </a:rPr>
              <a:t> klystron</a:t>
            </a:r>
            <a:r>
              <a:rPr sz="2400" spc="-10" dirty="0">
                <a:latin typeface="Calibri"/>
                <a:cs typeface="Calibri"/>
              </a:rPr>
              <a:t> </a:t>
            </a:r>
            <a:r>
              <a:rPr sz="2400" dirty="0">
                <a:latin typeface="Calibri"/>
                <a:cs typeface="Calibri"/>
              </a:rPr>
              <a:t>is a</a:t>
            </a:r>
            <a:r>
              <a:rPr sz="2400" spc="5" dirty="0">
                <a:latin typeface="Calibri"/>
                <a:cs typeface="Calibri"/>
              </a:rPr>
              <a:t> </a:t>
            </a:r>
            <a:r>
              <a:rPr sz="2400" spc="-10" dirty="0">
                <a:latin typeface="Calibri"/>
                <a:cs typeface="Calibri"/>
              </a:rPr>
              <a:t>single</a:t>
            </a:r>
            <a:r>
              <a:rPr sz="2400" spc="-5" dirty="0">
                <a:latin typeface="Calibri"/>
                <a:cs typeface="Calibri"/>
              </a:rPr>
              <a:t> </a:t>
            </a:r>
            <a:r>
              <a:rPr sz="2400" spc="-10" dirty="0">
                <a:latin typeface="Calibri"/>
                <a:cs typeface="Calibri"/>
              </a:rPr>
              <a:t>cavity</a:t>
            </a:r>
            <a:r>
              <a:rPr sz="2400" spc="-5" dirty="0">
                <a:latin typeface="Calibri"/>
                <a:cs typeface="Calibri"/>
              </a:rPr>
              <a:t> </a:t>
            </a:r>
            <a:r>
              <a:rPr sz="2400" spc="-10" dirty="0">
                <a:latin typeface="Calibri"/>
                <a:cs typeface="Calibri"/>
              </a:rPr>
              <a:t>variable</a:t>
            </a:r>
            <a:r>
              <a:rPr sz="2400" spc="-5" dirty="0">
                <a:latin typeface="Calibri"/>
                <a:cs typeface="Calibri"/>
              </a:rPr>
              <a:t> </a:t>
            </a:r>
            <a:r>
              <a:rPr sz="2400" spc="-10" dirty="0">
                <a:latin typeface="Calibri"/>
                <a:cs typeface="Calibri"/>
              </a:rPr>
              <a:t>frequency </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spc="-40" dirty="0">
                <a:latin typeface="Calibri"/>
                <a:cs typeface="Calibri"/>
              </a:rPr>
              <a:t>generator.</a:t>
            </a:r>
            <a:r>
              <a:rPr sz="2400" spc="-35" dirty="0">
                <a:latin typeface="Calibri"/>
                <a:cs typeface="Calibri"/>
              </a:rPr>
              <a:t> </a:t>
            </a:r>
            <a:r>
              <a:rPr sz="2400" spc="-5" dirty="0">
                <a:latin typeface="Calibri"/>
                <a:cs typeface="Calibri"/>
              </a:rPr>
              <a:t>This</a:t>
            </a:r>
            <a:r>
              <a:rPr sz="2400" dirty="0">
                <a:latin typeface="Calibri"/>
                <a:cs typeface="Calibri"/>
              </a:rPr>
              <a:t> is </a:t>
            </a:r>
            <a:r>
              <a:rPr sz="2400" spc="-10" dirty="0">
                <a:latin typeface="Calibri"/>
                <a:cs typeface="Calibri"/>
              </a:rPr>
              <a:t>most </a:t>
            </a:r>
            <a:r>
              <a:rPr sz="2400" dirty="0">
                <a:latin typeface="Calibri"/>
                <a:cs typeface="Calibri"/>
              </a:rPr>
              <a:t>widely</a:t>
            </a:r>
            <a:r>
              <a:rPr sz="2400" spc="5" dirty="0">
                <a:latin typeface="Calibri"/>
                <a:cs typeface="Calibri"/>
              </a:rPr>
              <a:t> </a:t>
            </a:r>
            <a:r>
              <a:rPr sz="2400" spc="-5" dirty="0">
                <a:latin typeface="Calibri"/>
                <a:cs typeface="Calibri"/>
              </a:rPr>
              <a:t>used</a:t>
            </a:r>
            <a:r>
              <a:rPr sz="2400" dirty="0">
                <a:latin typeface="Calibri"/>
                <a:cs typeface="Calibri"/>
              </a:rPr>
              <a:t> in </a:t>
            </a:r>
            <a:r>
              <a:rPr sz="2400" spc="-10" dirty="0">
                <a:latin typeface="Calibri"/>
                <a:cs typeface="Calibri"/>
              </a:rPr>
              <a:t>application </a:t>
            </a:r>
            <a:r>
              <a:rPr sz="2400" spc="-5" dirty="0">
                <a:latin typeface="Calibri"/>
                <a:cs typeface="Calibri"/>
              </a:rPr>
              <a:t> </a:t>
            </a:r>
            <a:r>
              <a:rPr sz="2400" spc="-10" dirty="0">
                <a:latin typeface="Calibri"/>
                <a:cs typeface="Calibri"/>
              </a:rPr>
              <a:t>where</a:t>
            </a:r>
            <a:r>
              <a:rPr sz="2400" spc="-5" dirty="0">
                <a:latin typeface="Calibri"/>
                <a:cs typeface="Calibri"/>
              </a:rPr>
              <a:t> </a:t>
            </a:r>
            <a:r>
              <a:rPr sz="2400" spc="-10" dirty="0">
                <a:latin typeface="Calibri"/>
                <a:cs typeface="Calibri"/>
              </a:rPr>
              <a:t>variable</a:t>
            </a:r>
            <a:r>
              <a:rPr sz="2400" spc="-5" dirty="0">
                <a:latin typeface="Calibri"/>
                <a:cs typeface="Calibri"/>
              </a:rPr>
              <a:t> frequency</a:t>
            </a:r>
            <a:r>
              <a:rPr sz="2400" dirty="0">
                <a:latin typeface="Calibri"/>
                <a:cs typeface="Calibri"/>
              </a:rPr>
              <a:t> is</a:t>
            </a:r>
            <a:r>
              <a:rPr sz="2400" spc="5" dirty="0">
                <a:latin typeface="Calibri"/>
                <a:cs typeface="Calibri"/>
              </a:rPr>
              <a:t> </a:t>
            </a:r>
            <a:r>
              <a:rPr sz="2400" spc="-10" dirty="0">
                <a:latin typeface="Calibri"/>
                <a:cs typeface="Calibri"/>
              </a:rPr>
              <a:t>desired</a:t>
            </a:r>
            <a:r>
              <a:rPr sz="2400" spc="-5" dirty="0">
                <a:latin typeface="Calibri"/>
                <a:cs typeface="Calibri"/>
              </a:rPr>
              <a:t> </a:t>
            </a:r>
            <a:r>
              <a:rPr sz="2400" spc="-20" dirty="0">
                <a:latin typeface="Calibri"/>
                <a:cs typeface="Calibri"/>
              </a:rPr>
              <a:t>like</a:t>
            </a:r>
            <a:r>
              <a:rPr sz="2400" spc="-15" dirty="0">
                <a:latin typeface="Calibri"/>
                <a:cs typeface="Calibri"/>
              </a:rPr>
              <a:t> </a:t>
            </a:r>
            <a:r>
              <a:rPr sz="2400" spc="-10" dirty="0">
                <a:latin typeface="Calibri"/>
                <a:cs typeface="Calibri"/>
              </a:rPr>
              <a:t>radar</a:t>
            </a:r>
            <a:r>
              <a:rPr sz="2400" spc="-5" dirty="0">
                <a:latin typeface="Calibri"/>
                <a:cs typeface="Calibri"/>
              </a:rPr>
              <a:t> </a:t>
            </a:r>
            <a:r>
              <a:rPr sz="2400" spc="-10" dirty="0">
                <a:latin typeface="Calibri"/>
                <a:cs typeface="Calibri"/>
              </a:rPr>
              <a:t>receiver</a:t>
            </a:r>
            <a:r>
              <a:rPr sz="2400" spc="-5" dirty="0">
                <a:latin typeface="Calibri"/>
                <a:cs typeface="Calibri"/>
              </a:rPr>
              <a:t> </a:t>
            </a:r>
            <a:r>
              <a:rPr sz="2400" dirty="0">
                <a:latin typeface="Calibri"/>
                <a:cs typeface="Calibri"/>
              </a:rPr>
              <a:t>and </a:t>
            </a:r>
            <a:r>
              <a:rPr sz="2400" spc="5" dirty="0">
                <a:latin typeface="Calibri"/>
                <a:cs typeface="Calibri"/>
              </a:rPr>
              <a:t> </a:t>
            </a:r>
            <a:r>
              <a:rPr sz="2400" spc="-20" dirty="0">
                <a:latin typeface="Calibri"/>
                <a:cs typeface="Calibri"/>
              </a:rPr>
              <a:t>microwave </a:t>
            </a:r>
            <a:r>
              <a:rPr sz="2400" spc="-10" dirty="0">
                <a:latin typeface="Calibri"/>
                <a:cs typeface="Calibri"/>
              </a:rPr>
              <a:t>receivers. Construction: </a:t>
            </a:r>
            <a:r>
              <a:rPr sz="2400" spc="-20" dirty="0">
                <a:latin typeface="Calibri"/>
                <a:cs typeface="Calibri"/>
              </a:rPr>
              <a:t>Reflex </a:t>
            </a:r>
            <a:r>
              <a:rPr sz="2400" spc="-15" dirty="0">
                <a:latin typeface="Calibri"/>
                <a:cs typeface="Calibri"/>
              </a:rPr>
              <a:t>klystron </a:t>
            </a:r>
            <a:r>
              <a:rPr sz="2400" spc="-10" dirty="0">
                <a:latin typeface="Calibri"/>
                <a:cs typeface="Calibri"/>
              </a:rPr>
              <a:t>consists </a:t>
            </a:r>
            <a:r>
              <a:rPr sz="2400" spc="-5" dirty="0">
                <a:latin typeface="Calibri"/>
                <a:cs typeface="Calibri"/>
              </a:rPr>
              <a:t>of </a:t>
            </a:r>
            <a:r>
              <a:rPr sz="2400" dirty="0">
                <a:latin typeface="Calibri"/>
                <a:cs typeface="Calibri"/>
              </a:rPr>
              <a:t>an </a:t>
            </a:r>
            <a:r>
              <a:rPr sz="2400" spc="-530" dirty="0">
                <a:latin typeface="Calibri"/>
                <a:cs typeface="Calibri"/>
              </a:rPr>
              <a:t> </a:t>
            </a:r>
            <a:r>
              <a:rPr sz="2400" spc="-10" dirty="0">
                <a:latin typeface="Calibri"/>
                <a:cs typeface="Calibri"/>
              </a:rPr>
              <a:t>electron </a:t>
            </a:r>
            <a:r>
              <a:rPr sz="2400" spc="-5" dirty="0">
                <a:latin typeface="Calibri"/>
                <a:cs typeface="Calibri"/>
              </a:rPr>
              <a:t>gun similar </a:t>
            </a:r>
            <a:r>
              <a:rPr sz="2400" spc="-15" dirty="0">
                <a:latin typeface="Calibri"/>
                <a:cs typeface="Calibri"/>
              </a:rPr>
              <a:t>to </a:t>
            </a:r>
            <a:r>
              <a:rPr sz="2400" spc="-10" dirty="0">
                <a:latin typeface="Calibri"/>
                <a:cs typeface="Calibri"/>
              </a:rPr>
              <a:t>that </a:t>
            </a:r>
            <a:r>
              <a:rPr sz="2400" spc="-5" dirty="0">
                <a:latin typeface="Calibri"/>
                <a:cs typeface="Calibri"/>
              </a:rPr>
              <a:t>of multi </a:t>
            </a:r>
            <a:r>
              <a:rPr sz="2400" spc="-15" dirty="0">
                <a:latin typeface="Calibri"/>
                <a:cs typeface="Calibri"/>
              </a:rPr>
              <a:t>cavity klystron, </a:t>
            </a:r>
            <a:r>
              <a:rPr sz="2400" dirty="0">
                <a:latin typeface="Calibri"/>
                <a:cs typeface="Calibri"/>
              </a:rPr>
              <a:t>a </a:t>
            </a:r>
            <a:r>
              <a:rPr sz="2400" spc="-10" dirty="0">
                <a:latin typeface="Calibri"/>
                <a:cs typeface="Calibri"/>
              </a:rPr>
              <a:t>filament </a:t>
            </a:r>
            <a:r>
              <a:rPr sz="2400" spc="-5" dirty="0">
                <a:latin typeface="Calibri"/>
                <a:cs typeface="Calibri"/>
              </a:rPr>
              <a:t> </a:t>
            </a:r>
            <a:r>
              <a:rPr sz="2400" spc="-10" dirty="0">
                <a:latin typeface="Calibri"/>
                <a:cs typeface="Calibri"/>
              </a:rPr>
              <a:t>surrounded</a:t>
            </a:r>
            <a:r>
              <a:rPr sz="2400" spc="-5"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cathode</a:t>
            </a:r>
            <a:r>
              <a:rPr sz="2400" spc="-5" dirty="0">
                <a:latin typeface="Calibri"/>
                <a:cs typeface="Calibri"/>
              </a:rPr>
              <a:t> </a:t>
            </a:r>
            <a:r>
              <a:rPr sz="2400" dirty="0">
                <a:latin typeface="Calibri"/>
                <a:cs typeface="Calibri"/>
              </a:rPr>
              <a:t>and</a:t>
            </a:r>
            <a:r>
              <a:rPr sz="2400" spc="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focussing</a:t>
            </a:r>
            <a:r>
              <a:rPr sz="2400" spc="-5" dirty="0">
                <a:latin typeface="Calibri"/>
                <a:cs typeface="Calibri"/>
              </a:rPr>
              <a:t> </a:t>
            </a:r>
            <a:r>
              <a:rPr sz="2400" spc="-10" dirty="0">
                <a:latin typeface="Calibri"/>
                <a:cs typeface="Calibri"/>
              </a:rPr>
              <a:t>electrode</a:t>
            </a:r>
            <a:r>
              <a:rPr sz="2400" spc="-5" dirty="0">
                <a:latin typeface="Calibri"/>
                <a:cs typeface="Calibri"/>
              </a:rPr>
              <a:t> </a:t>
            </a:r>
            <a:r>
              <a:rPr sz="2400" spc="-20" dirty="0">
                <a:latin typeface="Calibri"/>
                <a:cs typeface="Calibri"/>
              </a:rPr>
              <a:t>at</a:t>
            </a:r>
            <a:r>
              <a:rPr sz="2400" spc="-1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cathode</a:t>
            </a:r>
            <a:r>
              <a:rPr sz="2400" spc="-5" dirty="0">
                <a:latin typeface="Calibri"/>
                <a:cs typeface="Calibri"/>
              </a:rPr>
              <a:t> </a:t>
            </a:r>
            <a:r>
              <a:rPr sz="2400" dirty="0">
                <a:latin typeface="Calibri"/>
                <a:cs typeface="Calibri"/>
              </a:rPr>
              <a:t>as</a:t>
            </a:r>
            <a:r>
              <a:rPr sz="2400" spc="5" dirty="0">
                <a:latin typeface="Calibri"/>
                <a:cs typeface="Calibri"/>
              </a:rPr>
              <a:t> </a:t>
            </a:r>
            <a:r>
              <a:rPr sz="2400" spc="-10" dirty="0">
                <a:latin typeface="Calibri"/>
                <a:cs typeface="Calibri"/>
              </a:rPr>
              <a:t>shown</a:t>
            </a:r>
            <a:r>
              <a:rPr sz="2400" spc="-5"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figure.</a:t>
            </a:r>
            <a:r>
              <a:rPr sz="2400" spc="-5" dirty="0">
                <a:latin typeface="Calibri"/>
                <a:cs typeface="Calibri"/>
              </a:rPr>
              <a:t> The</a:t>
            </a:r>
            <a:r>
              <a:rPr sz="2400" dirty="0">
                <a:latin typeface="Calibri"/>
                <a:cs typeface="Calibri"/>
              </a:rPr>
              <a:t> </a:t>
            </a:r>
            <a:r>
              <a:rPr sz="2400" spc="-20" dirty="0">
                <a:latin typeface="Calibri"/>
                <a:cs typeface="Calibri"/>
              </a:rPr>
              <a:t>reflex</a:t>
            </a:r>
            <a:r>
              <a:rPr sz="2400" spc="-15" dirty="0">
                <a:latin typeface="Calibri"/>
                <a:cs typeface="Calibri"/>
              </a:rPr>
              <a:t> klystron</a:t>
            </a:r>
            <a:r>
              <a:rPr sz="2400" spc="-10" dirty="0">
                <a:latin typeface="Calibri"/>
                <a:cs typeface="Calibri"/>
              </a:rPr>
              <a:t> </a:t>
            </a:r>
            <a:r>
              <a:rPr sz="2400" spc="-15" dirty="0">
                <a:latin typeface="Calibri"/>
                <a:cs typeface="Calibri"/>
              </a:rPr>
              <a:t>contains</a:t>
            </a:r>
            <a:r>
              <a:rPr sz="2400" spc="-10" dirty="0">
                <a:latin typeface="Calibri"/>
                <a:cs typeface="Calibri"/>
              </a:rPr>
              <a:t> </a:t>
            </a:r>
            <a:r>
              <a:rPr sz="2400" dirty="0">
                <a:latin typeface="Calibri"/>
                <a:cs typeface="Calibri"/>
              </a:rPr>
              <a:t>a </a:t>
            </a:r>
            <a:r>
              <a:rPr sz="2400" spc="5" dirty="0">
                <a:latin typeface="Calibri"/>
                <a:cs typeface="Calibri"/>
              </a:rPr>
              <a:t> </a:t>
            </a:r>
            <a:r>
              <a:rPr sz="2400" spc="-5" dirty="0">
                <a:latin typeface="Calibri"/>
                <a:cs typeface="Calibri"/>
              </a:rPr>
              <a:t>repeller</a:t>
            </a:r>
            <a:r>
              <a:rPr sz="2400" spc="-15" dirty="0">
                <a:latin typeface="Calibri"/>
                <a:cs typeface="Calibri"/>
              </a:rPr>
              <a:t> </a:t>
            </a:r>
            <a:r>
              <a:rPr sz="2400" dirty="0">
                <a:latin typeface="Calibri"/>
                <a:cs typeface="Calibri"/>
              </a:rPr>
              <a:t>which</a:t>
            </a:r>
            <a:r>
              <a:rPr sz="2400" spc="-10" dirty="0">
                <a:latin typeface="Calibri"/>
                <a:cs typeface="Calibri"/>
              </a:rPr>
              <a:t> </a:t>
            </a:r>
            <a:r>
              <a:rPr sz="2400" dirty="0">
                <a:latin typeface="Calibri"/>
                <a:cs typeface="Calibri"/>
              </a:rPr>
              <a:t>is</a:t>
            </a:r>
            <a:r>
              <a:rPr sz="2400" spc="-10" dirty="0">
                <a:latin typeface="Calibri"/>
                <a:cs typeface="Calibri"/>
              </a:rPr>
              <a:t> </a:t>
            </a:r>
            <a:r>
              <a:rPr sz="2400" spc="-15" dirty="0">
                <a:latin typeface="Calibri"/>
                <a:cs typeface="Calibri"/>
              </a:rPr>
              <a:t>at </a:t>
            </a:r>
            <a:r>
              <a:rPr sz="2400" dirty="0">
                <a:latin typeface="Calibri"/>
                <a:cs typeface="Calibri"/>
              </a:rPr>
              <a:t>a</a:t>
            </a:r>
            <a:r>
              <a:rPr sz="2400" spc="-5" dirty="0">
                <a:latin typeface="Calibri"/>
                <a:cs typeface="Calibri"/>
              </a:rPr>
              <a:t> high</a:t>
            </a:r>
            <a:r>
              <a:rPr sz="2400" spc="-15" dirty="0">
                <a:latin typeface="Calibri"/>
                <a:cs typeface="Calibri"/>
              </a:rPr>
              <a:t> negative</a:t>
            </a:r>
            <a:r>
              <a:rPr sz="2400" spc="20" dirty="0">
                <a:latin typeface="Calibri"/>
                <a:cs typeface="Calibri"/>
              </a:rPr>
              <a:t> </a:t>
            </a:r>
            <a:r>
              <a:rPr sz="2400" spc="-10" dirty="0">
                <a:latin typeface="Calibri"/>
                <a:cs typeface="Calibri"/>
              </a:rPr>
              <a:t>potential.</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60</a:t>
            </a:fld>
            <a:endParaRPr spc="-5"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7019" y="307593"/>
            <a:ext cx="2226945" cy="452120"/>
          </a:xfrm>
          <a:prstGeom prst="rect">
            <a:avLst/>
          </a:prstGeom>
        </p:spPr>
        <p:txBody>
          <a:bodyPr vert="horz" wrap="square" lIns="0" tIns="12065" rIns="0" bIns="0" rtlCol="0">
            <a:spAutoFit/>
          </a:bodyPr>
          <a:lstStyle/>
          <a:p>
            <a:pPr marL="12700">
              <a:lnSpc>
                <a:spcPct val="100000"/>
              </a:lnSpc>
              <a:spcBef>
                <a:spcPts val="95"/>
              </a:spcBef>
            </a:pPr>
            <a:r>
              <a:rPr spc="-25" dirty="0"/>
              <a:t>Reflex</a:t>
            </a:r>
            <a:r>
              <a:rPr spc="-40" dirty="0"/>
              <a:t> </a:t>
            </a:r>
            <a:r>
              <a:rPr spc="-15" dirty="0"/>
              <a:t>Klystron</a:t>
            </a:r>
          </a:p>
        </p:txBody>
      </p:sp>
      <p:sp>
        <p:nvSpPr>
          <p:cNvPr id="3" name="object 3"/>
          <p:cNvSpPr txBox="1"/>
          <p:nvPr/>
        </p:nvSpPr>
        <p:spPr>
          <a:xfrm>
            <a:off x="578916" y="1156461"/>
            <a:ext cx="7987665" cy="331787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The</a:t>
            </a:r>
            <a:r>
              <a:rPr sz="2400" dirty="0">
                <a:latin typeface="Calibri"/>
                <a:cs typeface="Calibri"/>
              </a:rPr>
              <a:t> </a:t>
            </a:r>
            <a:r>
              <a:rPr sz="2400" spc="-10" dirty="0">
                <a:latin typeface="Calibri"/>
                <a:cs typeface="Calibri"/>
              </a:rPr>
              <a:t>suitable</a:t>
            </a:r>
            <a:r>
              <a:rPr sz="2400" spc="-5" dirty="0">
                <a:latin typeface="Calibri"/>
                <a:cs typeface="Calibri"/>
              </a:rPr>
              <a:t> </a:t>
            </a:r>
            <a:r>
              <a:rPr sz="2400" spc="-15" dirty="0">
                <a:latin typeface="Calibri"/>
                <a:cs typeface="Calibri"/>
              </a:rPr>
              <a:t>formed</a:t>
            </a:r>
            <a:r>
              <a:rPr sz="2400" spc="-10" dirty="0">
                <a:latin typeface="Calibri"/>
                <a:cs typeface="Calibri"/>
              </a:rPr>
              <a:t> electron</a:t>
            </a:r>
            <a:r>
              <a:rPr sz="2400" spc="-5" dirty="0">
                <a:latin typeface="Calibri"/>
                <a:cs typeface="Calibri"/>
              </a:rPr>
              <a:t> beam</a:t>
            </a:r>
            <a:r>
              <a:rPr sz="2400" dirty="0">
                <a:latin typeface="Calibri"/>
                <a:cs typeface="Calibri"/>
              </a:rPr>
              <a:t> is</a:t>
            </a:r>
            <a:r>
              <a:rPr sz="2400" spc="5" dirty="0">
                <a:latin typeface="Calibri"/>
                <a:cs typeface="Calibri"/>
              </a:rPr>
              <a:t> </a:t>
            </a:r>
            <a:r>
              <a:rPr sz="2400" spc="-15" dirty="0">
                <a:latin typeface="Calibri"/>
                <a:cs typeface="Calibri"/>
              </a:rPr>
              <a:t>accelerated </a:t>
            </a:r>
            <a:r>
              <a:rPr sz="2400" spc="-10" dirty="0">
                <a:latin typeface="Calibri"/>
                <a:cs typeface="Calibri"/>
              </a:rPr>
              <a:t> </a:t>
            </a:r>
            <a:r>
              <a:rPr sz="2400" spc="-20" dirty="0">
                <a:latin typeface="Calibri"/>
                <a:cs typeface="Calibri"/>
              </a:rPr>
              <a:t>towards </a:t>
            </a:r>
            <a:r>
              <a:rPr sz="2400" dirty="0">
                <a:latin typeface="Calibri"/>
                <a:cs typeface="Calibri"/>
              </a:rPr>
              <a:t>the </a:t>
            </a:r>
            <a:r>
              <a:rPr sz="2400" spc="-35" dirty="0">
                <a:latin typeface="Calibri"/>
                <a:cs typeface="Calibri"/>
              </a:rPr>
              <a:t>cavity, </a:t>
            </a:r>
            <a:r>
              <a:rPr sz="2400" spc="-10" dirty="0">
                <a:latin typeface="Calibri"/>
                <a:cs typeface="Calibri"/>
              </a:rPr>
              <a:t>where </a:t>
            </a:r>
            <a:r>
              <a:rPr sz="2400" dirty="0">
                <a:latin typeface="Calibri"/>
                <a:cs typeface="Calibri"/>
              </a:rPr>
              <a:t>a </a:t>
            </a:r>
            <a:r>
              <a:rPr sz="2400" spc="-5" dirty="0">
                <a:latin typeface="Calibri"/>
                <a:cs typeface="Calibri"/>
              </a:rPr>
              <a:t>high </a:t>
            </a:r>
            <a:r>
              <a:rPr sz="2400" spc="-10" dirty="0">
                <a:latin typeface="Calibri"/>
                <a:cs typeface="Calibri"/>
              </a:rPr>
              <a:t>positive </a:t>
            </a:r>
            <a:r>
              <a:rPr sz="2400" spc="-15" dirty="0">
                <a:latin typeface="Calibri"/>
                <a:cs typeface="Calibri"/>
              </a:rPr>
              <a:t>voltage </a:t>
            </a:r>
            <a:r>
              <a:rPr sz="2400" dirty="0">
                <a:latin typeface="Calibri"/>
                <a:cs typeface="Calibri"/>
              </a:rPr>
              <a:t>applied </a:t>
            </a:r>
            <a:r>
              <a:rPr sz="2400" spc="-15" dirty="0">
                <a:latin typeface="Calibri"/>
                <a:cs typeface="Calibri"/>
              </a:rPr>
              <a:t>to </a:t>
            </a:r>
            <a:r>
              <a:rPr sz="2400" dirty="0">
                <a:latin typeface="Calibri"/>
                <a:cs typeface="Calibri"/>
              </a:rPr>
              <a:t>it. </a:t>
            </a:r>
            <a:r>
              <a:rPr sz="2400" spc="5" dirty="0">
                <a:latin typeface="Calibri"/>
                <a:cs typeface="Calibri"/>
              </a:rPr>
              <a:t> </a:t>
            </a:r>
            <a:r>
              <a:rPr sz="2400" spc="-5" dirty="0">
                <a:latin typeface="Calibri"/>
                <a:cs typeface="Calibri"/>
              </a:rPr>
              <a:t>This </a:t>
            </a:r>
            <a:r>
              <a:rPr sz="2400" dirty="0">
                <a:latin typeface="Calibri"/>
                <a:cs typeface="Calibri"/>
              </a:rPr>
              <a:t>acts as anode and </a:t>
            </a:r>
            <a:r>
              <a:rPr sz="2400" spc="-10" dirty="0">
                <a:latin typeface="Calibri"/>
                <a:cs typeface="Calibri"/>
              </a:rPr>
              <a:t>known </a:t>
            </a:r>
            <a:r>
              <a:rPr sz="2400" dirty="0">
                <a:latin typeface="Calibri"/>
                <a:cs typeface="Calibri"/>
              </a:rPr>
              <a:t>as </a:t>
            </a:r>
            <a:r>
              <a:rPr sz="2400" spc="-5" dirty="0">
                <a:latin typeface="Calibri"/>
                <a:cs typeface="Calibri"/>
              </a:rPr>
              <a:t>anode </a:t>
            </a:r>
            <a:r>
              <a:rPr sz="2400" spc="-35" dirty="0">
                <a:latin typeface="Calibri"/>
                <a:cs typeface="Calibri"/>
              </a:rPr>
              <a:t>cavity. </a:t>
            </a:r>
            <a:r>
              <a:rPr sz="2400" spc="-5" dirty="0">
                <a:latin typeface="Calibri"/>
                <a:cs typeface="Calibri"/>
              </a:rPr>
              <a:t>After </a:t>
            </a:r>
            <a:r>
              <a:rPr sz="2400" spc="-10" dirty="0">
                <a:latin typeface="Calibri"/>
                <a:cs typeface="Calibri"/>
              </a:rPr>
              <a:t>passing </a:t>
            </a:r>
            <a:r>
              <a:rPr sz="2400" dirty="0">
                <a:latin typeface="Calibri"/>
                <a:cs typeface="Calibri"/>
              </a:rPr>
              <a:t>the </a:t>
            </a:r>
            <a:r>
              <a:rPr sz="2400" spc="5" dirty="0">
                <a:latin typeface="Calibri"/>
                <a:cs typeface="Calibri"/>
              </a:rPr>
              <a:t> </a:t>
            </a:r>
            <a:r>
              <a:rPr sz="2400" spc="-20" dirty="0">
                <a:latin typeface="Calibri"/>
                <a:cs typeface="Calibri"/>
              </a:rPr>
              <a:t>gap </a:t>
            </a:r>
            <a:r>
              <a:rPr sz="2400" dirty="0">
                <a:latin typeface="Calibri"/>
                <a:cs typeface="Calibri"/>
              </a:rPr>
              <a:t>in </a:t>
            </a:r>
            <a:r>
              <a:rPr sz="2400" spc="-10" dirty="0">
                <a:latin typeface="Calibri"/>
                <a:cs typeface="Calibri"/>
              </a:rPr>
              <a:t>cavity electrons </a:t>
            </a:r>
            <a:r>
              <a:rPr sz="2400" spc="-20" dirty="0">
                <a:latin typeface="Calibri"/>
                <a:cs typeface="Calibri"/>
              </a:rPr>
              <a:t>travel towards </a:t>
            </a:r>
            <a:r>
              <a:rPr sz="2400" spc="-5" dirty="0">
                <a:latin typeface="Calibri"/>
                <a:cs typeface="Calibri"/>
              </a:rPr>
              <a:t>repeller </a:t>
            </a:r>
            <a:r>
              <a:rPr sz="2400" dirty="0">
                <a:latin typeface="Calibri"/>
                <a:cs typeface="Calibri"/>
              </a:rPr>
              <a:t>which is </a:t>
            </a:r>
            <a:r>
              <a:rPr sz="2400" spc="-15" dirty="0">
                <a:latin typeface="Calibri"/>
                <a:cs typeface="Calibri"/>
              </a:rPr>
              <a:t>at </a:t>
            </a:r>
            <a:r>
              <a:rPr sz="2400" spc="-5" dirty="0">
                <a:latin typeface="Calibri"/>
                <a:cs typeface="Calibri"/>
              </a:rPr>
              <a:t>high </a:t>
            </a:r>
            <a:r>
              <a:rPr sz="2400" dirty="0">
                <a:latin typeface="Calibri"/>
                <a:cs typeface="Calibri"/>
              </a:rPr>
              <a:t> </a:t>
            </a:r>
            <a:r>
              <a:rPr sz="2400" spc="-15" dirty="0">
                <a:latin typeface="Calibri"/>
                <a:cs typeface="Calibri"/>
              </a:rPr>
              <a:t>negative </a:t>
            </a:r>
            <a:r>
              <a:rPr sz="2400" spc="-10" dirty="0">
                <a:latin typeface="Calibri"/>
                <a:cs typeface="Calibri"/>
              </a:rPr>
              <a:t>potential. </a:t>
            </a:r>
            <a:r>
              <a:rPr sz="2400" spc="-5" dirty="0">
                <a:latin typeface="Calibri"/>
                <a:cs typeface="Calibri"/>
              </a:rPr>
              <a:t>The electrons </a:t>
            </a:r>
            <a:r>
              <a:rPr sz="2400" spc="-15" dirty="0">
                <a:latin typeface="Calibri"/>
                <a:cs typeface="Calibri"/>
              </a:rPr>
              <a:t>are </a:t>
            </a:r>
            <a:r>
              <a:rPr sz="2400" spc="-5" dirty="0">
                <a:latin typeface="Calibri"/>
                <a:cs typeface="Calibri"/>
              </a:rPr>
              <a:t>repelled back </a:t>
            </a:r>
            <a:r>
              <a:rPr sz="2400" spc="-15" dirty="0">
                <a:latin typeface="Calibri"/>
                <a:cs typeface="Calibri"/>
              </a:rPr>
              <a:t>from midway </a:t>
            </a:r>
            <a:r>
              <a:rPr sz="2400" spc="-53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spc="-5" dirty="0">
                <a:latin typeface="Calibri"/>
                <a:cs typeface="Calibri"/>
              </a:rPr>
              <a:t>repeller</a:t>
            </a:r>
            <a:r>
              <a:rPr sz="2400" dirty="0">
                <a:latin typeface="Calibri"/>
                <a:cs typeface="Calibri"/>
              </a:rPr>
              <a:t> </a:t>
            </a:r>
            <a:r>
              <a:rPr sz="2400" spc="-5" dirty="0">
                <a:latin typeface="Calibri"/>
                <a:cs typeface="Calibri"/>
              </a:rPr>
              <a:t>space</a:t>
            </a:r>
            <a:r>
              <a:rPr sz="2400"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repeller</a:t>
            </a:r>
            <a:r>
              <a:rPr sz="2400" dirty="0">
                <a:latin typeface="Calibri"/>
                <a:cs typeface="Calibri"/>
              </a:rPr>
              <a:t> </a:t>
            </a:r>
            <a:r>
              <a:rPr sz="2400" spc="-10" dirty="0">
                <a:latin typeface="Calibri"/>
                <a:cs typeface="Calibri"/>
              </a:rPr>
              <a:t>electrode</a:t>
            </a:r>
            <a:r>
              <a:rPr sz="2400" spc="-5" dirty="0">
                <a:latin typeface="Calibri"/>
                <a:cs typeface="Calibri"/>
              </a:rPr>
              <a:t> </a:t>
            </a:r>
            <a:r>
              <a:rPr sz="2400" spc="-20" dirty="0">
                <a:latin typeface="Calibri"/>
                <a:cs typeface="Calibri"/>
              </a:rPr>
              <a:t>towards</a:t>
            </a:r>
            <a:r>
              <a:rPr sz="2400" spc="-15" dirty="0">
                <a:latin typeface="Calibri"/>
                <a:cs typeface="Calibri"/>
              </a:rPr>
              <a:t> </a:t>
            </a:r>
            <a:r>
              <a:rPr sz="2400" dirty="0">
                <a:latin typeface="Calibri"/>
                <a:cs typeface="Calibri"/>
              </a:rPr>
              <a:t>the </a:t>
            </a:r>
            <a:r>
              <a:rPr sz="2400" spc="5" dirty="0">
                <a:latin typeface="Calibri"/>
                <a:cs typeface="Calibri"/>
              </a:rPr>
              <a:t> </a:t>
            </a:r>
            <a:r>
              <a:rPr sz="2400" dirty="0">
                <a:latin typeface="Calibri"/>
                <a:cs typeface="Calibri"/>
              </a:rPr>
              <a:t>anode. </a:t>
            </a:r>
            <a:r>
              <a:rPr sz="2400" spc="-5" dirty="0">
                <a:latin typeface="Calibri"/>
                <a:cs typeface="Calibri"/>
              </a:rPr>
              <a:t>If </a:t>
            </a:r>
            <a:r>
              <a:rPr sz="2400" spc="-10" dirty="0">
                <a:latin typeface="Calibri"/>
                <a:cs typeface="Calibri"/>
              </a:rPr>
              <a:t>conditions </a:t>
            </a:r>
            <a:r>
              <a:rPr sz="2400" spc="-15" dirty="0">
                <a:latin typeface="Calibri"/>
                <a:cs typeface="Calibri"/>
              </a:rPr>
              <a:t>are </a:t>
            </a:r>
            <a:r>
              <a:rPr sz="2400" spc="-10" dirty="0">
                <a:latin typeface="Calibri"/>
                <a:cs typeface="Calibri"/>
              </a:rPr>
              <a:t>properly adjusted, </a:t>
            </a:r>
            <a:r>
              <a:rPr sz="2400" spc="-5" dirty="0">
                <a:latin typeface="Calibri"/>
                <a:cs typeface="Calibri"/>
              </a:rPr>
              <a:t>then </a:t>
            </a:r>
            <a:r>
              <a:rPr sz="2400" dirty="0">
                <a:latin typeface="Calibri"/>
                <a:cs typeface="Calibri"/>
              </a:rPr>
              <a:t>the </a:t>
            </a:r>
            <a:r>
              <a:rPr sz="2400" spc="-10" dirty="0">
                <a:latin typeface="Calibri"/>
                <a:cs typeface="Calibri"/>
              </a:rPr>
              <a:t>returning </a:t>
            </a:r>
            <a:r>
              <a:rPr sz="2400" spc="-5" dirty="0">
                <a:latin typeface="Calibri"/>
                <a:cs typeface="Calibri"/>
              </a:rPr>
              <a:t> </a:t>
            </a:r>
            <a:r>
              <a:rPr sz="2400" spc="-10" dirty="0">
                <a:latin typeface="Calibri"/>
                <a:cs typeface="Calibri"/>
              </a:rPr>
              <a:t>electrons </a:t>
            </a:r>
            <a:r>
              <a:rPr sz="2400" spc="-15" dirty="0">
                <a:latin typeface="Calibri"/>
                <a:cs typeface="Calibri"/>
              </a:rPr>
              <a:t>give </a:t>
            </a:r>
            <a:r>
              <a:rPr sz="2400" spc="-10" dirty="0">
                <a:latin typeface="Calibri"/>
                <a:cs typeface="Calibri"/>
              </a:rPr>
              <a:t>more </a:t>
            </a:r>
            <a:r>
              <a:rPr sz="2400" spc="-5" dirty="0">
                <a:latin typeface="Calibri"/>
                <a:cs typeface="Calibri"/>
              </a:rPr>
              <a:t>energy </a:t>
            </a:r>
            <a:r>
              <a:rPr sz="2400" spc="-15" dirty="0">
                <a:latin typeface="Calibri"/>
                <a:cs typeface="Calibri"/>
              </a:rPr>
              <a:t>to </a:t>
            </a:r>
            <a:r>
              <a:rPr sz="2400" spc="-5" dirty="0">
                <a:latin typeface="Calibri"/>
                <a:cs typeface="Calibri"/>
              </a:rPr>
              <a:t>the </a:t>
            </a:r>
            <a:r>
              <a:rPr sz="2400" spc="-20" dirty="0">
                <a:latin typeface="Calibri"/>
                <a:cs typeface="Calibri"/>
              </a:rPr>
              <a:t>gap </a:t>
            </a:r>
            <a:r>
              <a:rPr sz="2400" dirty="0">
                <a:latin typeface="Calibri"/>
                <a:cs typeface="Calibri"/>
              </a:rPr>
              <a:t>than </a:t>
            </a:r>
            <a:r>
              <a:rPr sz="2400" spc="-10" dirty="0">
                <a:latin typeface="Calibri"/>
                <a:cs typeface="Calibri"/>
              </a:rPr>
              <a:t>they </a:t>
            </a:r>
            <a:r>
              <a:rPr sz="2400" spc="-15" dirty="0">
                <a:latin typeface="Calibri"/>
                <a:cs typeface="Calibri"/>
              </a:rPr>
              <a:t>took </a:t>
            </a:r>
            <a:r>
              <a:rPr sz="2400" spc="-20" dirty="0">
                <a:latin typeface="Calibri"/>
                <a:cs typeface="Calibri"/>
              </a:rPr>
              <a:t>from </a:t>
            </a:r>
            <a:r>
              <a:rPr sz="2400" spc="-10" dirty="0">
                <a:latin typeface="Calibri"/>
                <a:cs typeface="Calibri"/>
              </a:rPr>
              <a:t>it on </a:t>
            </a:r>
            <a:r>
              <a:rPr sz="2400" spc="-5" dirty="0">
                <a:latin typeface="Calibri"/>
                <a:cs typeface="Calibri"/>
              </a:rPr>
              <a:t> </a:t>
            </a:r>
            <a:r>
              <a:rPr sz="2400" spc="-20" dirty="0">
                <a:latin typeface="Calibri"/>
                <a:cs typeface="Calibri"/>
              </a:rPr>
              <a:t>forward</a:t>
            </a:r>
            <a:r>
              <a:rPr sz="2400" spc="-15" dirty="0">
                <a:latin typeface="Calibri"/>
                <a:cs typeface="Calibri"/>
              </a:rPr>
              <a:t> </a:t>
            </a:r>
            <a:r>
              <a:rPr sz="2400" spc="-30" dirty="0">
                <a:latin typeface="Calibri"/>
                <a:cs typeface="Calibri"/>
              </a:rPr>
              <a:t>journey,</a:t>
            </a:r>
            <a:r>
              <a:rPr sz="2400" spc="-10" dirty="0">
                <a:latin typeface="Calibri"/>
                <a:cs typeface="Calibri"/>
              </a:rPr>
              <a:t> </a:t>
            </a:r>
            <a:r>
              <a:rPr sz="2400" dirty="0">
                <a:latin typeface="Calibri"/>
                <a:cs typeface="Calibri"/>
              </a:rPr>
              <a:t>thus</a:t>
            </a:r>
            <a:r>
              <a:rPr sz="2400" spc="-10" dirty="0">
                <a:latin typeface="Calibri"/>
                <a:cs typeface="Calibri"/>
              </a:rPr>
              <a:t> </a:t>
            </a:r>
            <a:r>
              <a:rPr sz="2400" dirty="0">
                <a:latin typeface="Calibri"/>
                <a:cs typeface="Calibri"/>
              </a:rPr>
              <a:t>leads</a:t>
            </a:r>
            <a:r>
              <a:rPr sz="2400" spc="-5" dirty="0">
                <a:latin typeface="Calibri"/>
                <a:cs typeface="Calibri"/>
              </a:rPr>
              <a:t> </a:t>
            </a:r>
            <a:r>
              <a:rPr sz="2400" spc="-15" dirty="0">
                <a:latin typeface="Calibri"/>
                <a:cs typeface="Calibri"/>
              </a:rPr>
              <a:t>to</a:t>
            </a:r>
            <a:r>
              <a:rPr sz="2400" spc="-25" dirty="0">
                <a:latin typeface="Calibri"/>
                <a:cs typeface="Calibri"/>
              </a:rPr>
              <a:t> </a:t>
            </a:r>
            <a:r>
              <a:rPr sz="2400" spc="-10" dirty="0">
                <a:latin typeface="Calibri"/>
                <a:cs typeface="Calibri"/>
              </a:rPr>
              <a:t>sustained</a:t>
            </a:r>
            <a:r>
              <a:rPr sz="2400" dirty="0">
                <a:latin typeface="Calibri"/>
                <a:cs typeface="Calibri"/>
              </a:rPr>
              <a:t> </a:t>
            </a:r>
            <a:r>
              <a:rPr sz="2400" spc="-5" dirty="0">
                <a:latin typeface="Calibri"/>
                <a:cs typeface="Calibri"/>
              </a:rPr>
              <a:t>oscillations.</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61</a:t>
            </a:fld>
            <a:endParaRPr spc="-5"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37" y="1143012"/>
            <a:ext cx="8215376" cy="4714875"/>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62</a:t>
            </a:fld>
            <a:endParaRPr spc="-5"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3516" y="930910"/>
            <a:ext cx="8039100" cy="5440045"/>
          </a:xfrm>
          <a:prstGeom prst="rect">
            <a:avLst/>
          </a:prstGeom>
        </p:spPr>
        <p:txBody>
          <a:bodyPr vert="horz" wrap="square" lIns="0" tIns="85725" rIns="0" bIns="0" rtlCol="0">
            <a:spAutoFit/>
          </a:bodyPr>
          <a:lstStyle/>
          <a:p>
            <a:pPr marL="38100" algn="just">
              <a:lnSpc>
                <a:spcPct val="100000"/>
              </a:lnSpc>
              <a:spcBef>
                <a:spcPts val="675"/>
              </a:spcBef>
            </a:pPr>
            <a:r>
              <a:rPr sz="2400" spc="-5" dirty="0">
                <a:latin typeface="Calibri"/>
                <a:cs typeface="Calibri"/>
              </a:rPr>
              <a:t>Where,</a:t>
            </a:r>
            <a:r>
              <a:rPr sz="2400" spc="-20" dirty="0">
                <a:latin typeface="Calibri"/>
                <a:cs typeface="Calibri"/>
              </a:rPr>
              <a:t> </a:t>
            </a:r>
            <a:r>
              <a:rPr sz="2400" spc="-5" dirty="0">
                <a:latin typeface="Calibri"/>
                <a:cs typeface="Calibri"/>
              </a:rPr>
              <a:t>t</a:t>
            </a:r>
            <a:r>
              <a:rPr sz="2400" spc="-7" baseline="-20833" dirty="0">
                <a:latin typeface="Calibri"/>
                <a:cs typeface="Calibri"/>
              </a:rPr>
              <a:t>0</a:t>
            </a:r>
            <a:r>
              <a:rPr sz="2400" spc="262" baseline="-20833" dirty="0">
                <a:latin typeface="Calibri"/>
                <a:cs typeface="Calibri"/>
              </a:rPr>
              <a:t> </a:t>
            </a:r>
            <a:r>
              <a:rPr sz="2400" dirty="0">
                <a:latin typeface="Calibri"/>
                <a:cs typeface="Calibri"/>
              </a:rPr>
              <a:t>= time</a:t>
            </a:r>
            <a:r>
              <a:rPr sz="2400" spc="-10" dirty="0">
                <a:latin typeface="Calibri"/>
                <a:cs typeface="Calibri"/>
              </a:rPr>
              <a:t> </a:t>
            </a:r>
            <a:r>
              <a:rPr sz="2400" spc="-20" dirty="0">
                <a:latin typeface="Calibri"/>
                <a:cs typeface="Calibri"/>
              </a:rPr>
              <a:t>for</a:t>
            </a:r>
            <a:r>
              <a:rPr sz="2400" spc="-5" dirty="0">
                <a:latin typeface="Calibri"/>
                <a:cs typeface="Calibri"/>
              </a:rPr>
              <a:t> electron</a:t>
            </a:r>
            <a:r>
              <a:rPr sz="2400" spc="-20" dirty="0">
                <a:latin typeface="Calibri"/>
                <a:cs typeface="Calibri"/>
              </a:rPr>
              <a:t> </a:t>
            </a:r>
            <a:r>
              <a:rPr sz="2400" spc="-10" dirty="0">
                <a:latin typeface="Calibri"/>
                <a:cs typeface="Calibri"/>
              </a:rPr>
              <a:t>entering</a:t>
            </a:r>
            <a:r>
              <a:rPr sz="2400" spc="-20" dirty="0">
                <a:latin typeface="Calibri"/>
                <a:cs typeface="Calibri"/>
              </a:rPr>
              <a:t> </a:t>
            </a:r>
            <a:r>
              <a:rPr sz="2400" spc="-10" dirty="0">
                <a:latin typeface="Calibri"/>
                <a:cs typeface="Calibri"/>
              </a:rPr>
              <a:t>cavity</a:t>
            </a:r>
            <a:r>
              <a:rPr sz="2400" spc="-15" dirty="0">
                <a:latin typeface="Calibri"/>
                <a:cs typeface="Calibri"/>
              </a:rPr>
              <a:t> </a:t>
            </a:r>
            <a:r>
              <a:rPr sz="2400" spc="-20" dirty="0">
                <a:latin typeface="Calibri"/>
                <a:cs typeface="Calibri"/>
              </a:rPr>
              <a:t>gap</a:t>
            </a:r>
            <a:r>
              <a:rPr sz="2400" spc="-15" dirty="0">
                <a:latin typeface="Calibri"/>
                <a:cs typeface="Calibri"/>
              </a:rPr>
              <a:t> at</a:t>
            </a:r>
            <a:r>
              <a:rPr sz="2400" spc="-10" dirty="0">
                <a:latin typeface="Calibri"/>
                <a:cs typeface="Calibri"/>
              </a:rPr>
              <a:t> </a:t>
            </a:r>
            <a:r>
              <a:rPr sz="2400" dirty="0">
                <a:latin typeface="Calibri"/>
                <a:cs typeface="Calibri"/>
              </a:rPr>
              <a:t>z</a:t>
            </a:r>
            <a:r>
              <a:rPr sz="2400" spc="-5" dirty="0">
                <a:latin typeface="Calibri"/>
                <a:cs typeface="Calibri"/>
              </a:rPr>
              <a:t> </a:t>
            </a:r>
            <a:r>
              <a:rPr sz="2400" dirty="0">
                <a:latin typeface="Calibri"/>
                <a:cs typeface="Calibri"/>
              </a:rPr>
              <a:t>= 0</a:t>
            </a:r>
            <a:endParaRPr sz="2400">
              <a:latin typeface="Calibri"/>
              <a:cs typeface="Calibri"/>
            </a:endParaRPr>
          </a:p>
          <a:p>
            <a:pPr marL="991869" algn="just">
              <a:lnSpc>
                <a:spcPct val="100000"/>
              </a:lnSpc>
              <a:spcBef>
                <a:spcPts val="575"/>
              </a:spcBef>
            </a:pPr>
            <a:r>
              <a:rPr sz="2400" spc="-5" dirty="0">
                <a:latin typeface="Calibri"/>
                <a:cs typeface="Calibri"/>
              </a:rPr>
              <a:t>t</a:t>
            </a:r>
            <a:r>
              <a:rPr sz="2400" spc="-7" baseline="-20833" dirty="0">
                <a:latin typeface="Calibri"/>
                <a:cs typeface="Calibri"/>
              </a:rPr>
              <a:t>1</a:t>
            </a:r>
            <a:r>
              <a:rPr sz="2400" spc="254" baseline="-20833" dirty="0">
                <a:latin typeface="Calibri"/>
                <a:cs typeface="Calibri"/>
              </a:rPr>
              <a:t> </a:t>
            </a:r>
            <a:r>
              <a:rPr sz="2400" dirty="0">
                <a:latin typeface="Calibri"/>
                <a:cs typeface="Calibri"/>
              </a:rPr>
              <a:t>=</a:t>
            </a:r>
            <a:r>
              <a:rPr sz="2400" spc="-5" dirty="0">
                <a:latin typeface="Calibri"/>
                <a:cs typeface="Calibri"/>
              </a:rPr>
              <a:t> </a:t>
            </a:r>
            <a:r>
              <a:rPr sz="2400" dirty="0">
                <a:latin typeface="Calibri"/>
                <a:cs typeface="Calibri"/>
              </a:rPr>
              <a:t>time</a:t>
            </a:r>
            <a:r>
              <a:rPr sz="2400" spc="-10" dirty="0">
                <a:latin typeface="Calibri"/>
                <a:cs typeface="Calibri"/>
              </a:rPr>
              <a:t> </a:t>
            </a:r>
            <a:r>
              <a:rPr sz="2400" spc="-20" dirty="0">
                <a:latin typeface="Calibri"/>
                <a:cs typeface="Calibri"/>
              </a:rPr>
              <a:t>for</a:t>
            </a:r>
            <a:r>
              <a:rPr sz="2400" spc="-5" dirty="0">
                <a:latin typeface="Calibri"/>
                <a:cs typeface="Calibri"/>
              </a:rPr>
              <a:t> same</a:t>
            </a:r>
            <a:r>
              <a:rPr sz="2400" spc="-10" dirty="0">
                <a:latin typeface="Calibri"/>
                <a:cs typeface="Calibri"/>
              </a:rPr>
              <a:t> </a:t>
            </a:r>
            <a:r>
              <a:rPr sz="2400" spc="-5" dirty="0">
                <a:latin typeface="Calibri"/>
                <a:cs typeface="Calibri"/>
              </a:rPr>
              <a:t>electron</a:t>
            </a:r>
            <a:r>
              <a:rPr sz="2400" spc="-25" dirty="0">
                <a:latin typeface="Calibri"/>
                <a:cs typeface="Calibri"/>
              </a:rPr>
              <a:t> </a:t>
            </a:r>
            <a:r>
              <a:rPr sz="2400" spc="-5" dirty="0">
                <a:latin typeface="Calibri"/>
                <a:cs typeface="Calibri"/>
              </a:rPr>
              <a:t>leaving</a:t>
            </a:r>
            <a:r>
              <a:rPr sz="2400" spc="-25" dirty="0">
                <a:latin typeface="Calibri"/>
                <a:cs typeface="Calibri"/>
              </a:rPr>
              <a:t> </a:t>
            </a:r>
            <a:r>
              <a:rPr sz="2400" spc="-10" dirty="0">
                <a:latin typeface="Calibri"/>
                <a:cs typeface="Calibri"/>
              </a:rPr>
              <a:t>cavity</a:t>
            </a:r>
            <a:r>
              <a:rPr sz="2400" spc="-20" dirty="0">
                <a:latin typeface="Calibri"/>
                <a:cs typeface="Calibri"/>
              </a:rPr>
              <a:t> gap</a:t>
            </a:r>
            <a:r>
              <a:rPr sz="2400" spc="-10" dirty="0">
                <a:latin typeface="Calibri"/>
                <a:cs typeface="Calibri"/>
              </a:rPr>
              <a:t> </a:t>
            </a:r>
            <a:r>
              <a:rPr sz="2400" spc="-15" dirty="0">
                <a:latin typeface="Calibri"/>
                <a:cs typeface="Calibri"/>
              </a:rPr>
              <a:t>at </a:t>
            </a:r>
            <a:r>
              <a:rPr sz="2400" dirty="0">
                <a:latin typeface="Calibri"/>
                <a:cs typeface="Calibri"/>
              </a:rPr>
              <a:t>z</a:t>
            </a:r>
            <a:r>
              <a:rPr sz="2400" spc="-10" dirty="0">
                <a:latin typeface="Calibri"/>
                <a:cs typeface="Calibri"/>
              </a:rPr>
              <a:t> </a:t>
            </a:r>
            <a:r>
              <a:rPr sz="2400" dirty="0">
                <a:latin typeface="Calibri"/>
                <a:cs typeface="Calibri"/>
              </a:rPr>
              <a:t>=</a:t>
            </a:r>
            <a:r>
              <a:rPr sz="2400" spc="-5" dirty="0">
                <a:latin typeface="Calibri"/>
                <a:cs typeface="Calibri"/>
              </a:rPr>
              <a:t> </a:t>
            </a:r>
            <a:r>
              <a:rPr sz="2400" dirty="0">
                <a:latin typeface="Calibri"/>
                <a:cs typeface="Calibri"/>
              </a:rPr>
              <a:t>d</a:t>
            </a:r>
            <a:endParaRPr sz="2400">
              <a:latin typeface="Calibri"/>
              <a:cs typeface="Calibri"/>
            </a:endParaRPr>
          </a:p>
          <a:p>
            <a:pPr marL="38100" marR="33020" indent="956944" algn="just">
              <a:lnSpc>
                <a:spcPct val="100000"/>
              </a:lnSpc>
              <a:spcBef>
                <a:spcPts val="575"/>
              </a:spcBef>
            </a:pPr>
            <a:r>
              <a:rPr sz="2400" spc="-5" dirty="0">
                <a:latin typeface="Calibri"/>
                <a:cs typeface="Calibri"/>
              </a:rPr>
              <a:t>t</a:t>
            </a:r>
            <a:r>
              <a:rPr sz="2400" spc="-7" baseline="-20833" dirty="0">
                <a:latin typeface="Calibri"/>
                <a:cs typeface="Calibri"/>
              </a:rPr>
              <a:t>2</a:t>
            </a:r>
            <a:r>
              <a:rPr sz="2400" baseline="-20833" dirty="0">
                <a:latin typeface="Calibri"/>
                <a:cs typeface="Calibri"/>
              </a:rPr>
              <a:t> </a:t>
            </a:r>
            <a:r>
              <a:rPr sz="2400" dirty="0">
                <a:latin typeface="Calibri"/>
                <a:cs typeface="Calibri"/>
              </a:rPr>
              <a:t>= time </a:t>
            </a:r>
            <a:r>
              <a:rPr sz="2400" spc="-20" dirty="0">
                <a:latin typeface="Calibri"/>
                <a:cs typeface="Calibri"/>
              </a:rPr>
              <a:t>for </a:t>
            </a:r>
            <a:r>
              <a:rPr sz="2400" spc="-5" dirty="0">
                <a:latin typeface="Calibri"/>
                <a:cs typeface="Calibri"/>
              </a:rPr>
              <a:t>same </a:t>
            </a:r>
            <a:r>
              <a:rPr sz="2400" spc="-10" dirty="0">
                <a:latin typeface="Calibri"/>
                <a:cs typeface="Calibri"/>
              </a:rPr>
              <a:t>electron returned by </a:t>
            </a:r>
            <a:r>
              <a:rPr sz="2400" spc="-15" dirty="0">
                <a:latin typeface="Calibri"/>
                <a:cs typeface="Calibri"/>
              </a:rPr>
              <a:t>retarding </a:t>
            </a:r>
            <a:r>
              <a:rPr sz="2400" spc="-5" dirty="0">
                <a:latin typeface="Calibri"/>
                <a:cs typeface="Calibri"/>
              </a:rPr>
              <a:t>field </a:t>
            </a:r>
            <a:r>
              <a:rPr sz="2400" dirty="0">
                <a:latin typeface="Calibri"/>
                <a:cs typeface="Calibri"/>
              </a:rPr>
              <a:t> z=d</a:t>
            </a:r>
            <a:r>
              <a:rPr sz="2400" spc="-2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collected</a:t>
            </a:r>
            <a:r>
              <a:rPr sz="2400" dirty="0">
                <a:latin typeface="Calibri"/>
                <a:cs typeface="Calibri"/>
              </a:rPr>
              <a:t> </a:t>
            </a:r>
            <a:r>
              <a:rPr sz="2400" spc="-5" dirty="0">
                <a:latin typeface="Calibri"/>
                <a:cs typeface="Calibri"/>
              </a:rPr>
              <a:t>on walls</a:t>
            </a:r>
            <a:r>
              <a:rPr sz="2400" spc="-15" dirty="0">
                <a:latin typeface="Calibri"/>
                <a:cs typeface="Calibri"/>
              </a:rPr>
              <a:t> </a:t>
            </a:r>
            <a:r>
              <a:rPr sz="2400" spc="-5" dirty="0">
                <a:latin typeface="Calibri"/>
                <a:cs typeface="Calibri"/>
              </a:rPr>
              <a:t>of </a:t>
            </a:r>
            <a:r>
              <a:rPr sz="2400" spc="-35" dirty="0">
                <a:latin typeface="Calibri"/>
                <a:cs typeface="Calibri"/>
              </a:rPr>
              <a:t>cavity.</a:t>
            </a:r>
            <a:endParaRPr sz="2400">
              <a:latin typeface="Calibri"/>
              <a:cs typeface="Calibri"/>
            </a:endParaRPr>
          </a:p>
          <a:p>
            <a:pPr marL="38100" marR="30480" algn="just">
              <a:lnSpc>
                <a:spcPct val="100000"/>
              </a:lnSpc>
              <a:spcBef>
                <a:spcPts val="580"/>
              </a:spcBef>
            </a:pPr>
            <a:r>
              <a:rPr sz="2400" u="heavy" spc="-10" dirty="0">
                <a:uFill>
                  <a:solidFill>
                    <a:srgbClr val="000000"/>
                  </a:solidFill>
                </a:uFill>
                <a:latin typeface="Calibri"/>
                <a:cs typeface="Calibri"/>
              </a:rPr>
              <a:t>Operation</a:t>
            </a:r>
            <a:r>
              <a:rPr sz="2400" spc="-10" dirty="0">
                <a:latin typeface="Calibri"/>
                <a:cs typeface="Calibri"/>
              </a:rPr>
              <a:t>- </a:t>
            </a:r>
            <a:r>
              <a:rPr sz="2400" spc="-5" dirty="0">
                <a:latin typeface="Calibri"/>
                <a:cs typeface="Calibri"/>
              </a:rPr>
              <a:t>The electron beam injected </a:t>
            </a:r>
            <a:r>
              <a:rPr sz="2400" spc="-15" dirty="0">
                <a:latin typeface="Calibri"/>
                <a:cs typeface="Calibri"/>
              </a:rPr>
              <a:t>from </a:t>
            </a:r>
            <a:r>
              <a:rPr sz="2400" spc="-10" dirty="0">
                <a:latin typeface="Calibri"/>
                <a:cs typeface="Calibri"/>
              </a:rPr>
              <a:t>the cathode </a:t>
            </a:r>
            <a:r>
              <a:rPr sz="2400" dirty="0">
                <a:latin typeface="Calibri"/>
                <a:cs typeface="Calibri"/>
              </a:rPr>
              <a:t>is </a:t>
            </a:r>
            <a:r>
              <a:rPr sz="2400" spc="-15" dirty="0">
                <a:latin typeface="Calibri"/>
                <a:cs typeface="Calibri"/>
              </a:rPr>
              <a:t>first </a:t>
            </a:r>
            <a:r>
              <a:rPr sz="2400" spc="-10" dirty="0">
                <a:latin typeface="Calibri"/>
                <a:cs typeface="Calibri"/>
              </a:rPr>
              <a:t> </a:t>
            </a:r>
            <a:r>
              <a:rPr sz="2400" spc="-5" dirty="0">
                <a:latin typeface="Calibri"/>
                <a:cs typeface="Calibri"/>
              </a:rPr>
              <a:t>velocity </a:t>
            </a:r>
            <a:r>
              <a:rPr sz="2400" spc="-10" dirty="0">
                <a:latin typeface="Calibri"/>
                <a:cs typeface="Calibri"/>
              </a:rPr>
              <a:t>modulated by </a:t>
            </a:r>
            <a:r>
              <a:rPr sz="2400" dirty="0">
                <a:latin typeface="Calibri"/>
                <a:cs typeface="Calibri"/>
              </a:rPr>
              <a:t>the </a:t>
            </a:r>
            <a:r>
              <a:rPr sz="2400" spc="-5" dirty="0">
                <a:latin typeface="Calibri"/>
                <a:cs typeface="Calibri"/>
              </a:rPr>
              <a:t>beam </a:t>
            </a:r>
            <a:r>
              <a:rPr sz="2400" spc="-15" dirty="0">
                <a:latin typeface="Calibri"/>
                <a:cs typeface="Calibri"/>
              </a:rPr>
              <a:t>voltage. </a:t>
            </a:r>
            <a:r>
              <a:rPr sz="2400" spc="-10" dirty="0">
                <a:latin typeface="Calibri"/>
                <a:cs typeface="Calibri"/>
              </a:rPr>
              <a:t>Some electrons </a:t>
            </a:r>
            <a:r>
              <a:rPr sz="2400" spc="-15" dirty="0">
                <a:latin typeface="Calibri"/>
                <a:cs typeface="Calibri"/>
              </a:rPr>
              <a:t>are </a:t>
            </a:r>
            <a:r>
              <a:rPr sz="2400" spc="-10" dirty="0">
                <a:latin typeface="Calibri"/>
                <a:cs typeface="Calibri"/>
              </a:rPr>
              <a:t> accelerated</a:t>
            </a:r>
            <a:r>
              <a:rPr sz="2400" spc="-5"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leave</a:t>
            </a:r>
            <a:r>
              <a:rPr sz="2400" spc="-1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resonator</a:t>
            </a:r>
            <a:r>
              <a:rPr sz="2400" spc="-5" dirty="0">
                <a:latin typeface="Calibri"/>
                <a:cs typeface="Calibri"/>
              </a:rPr>
              <a:t> </a:t>
            </a:r>
            <a:r>
              <a:rPr sz="2400" spc="-15" dirty="0">
                <a:latin typeface="Calibri"/>
                <a:cs typeface="Calibri"/>
              </a:rPr>
              <a:t>at</a:t>
            </a:r>
            <a:r>
              <a:rPr sz="2400" spc="-10" dirty="0">
                <a:latin typeface="Calibri"/>
                <a:cs typeface="Calibri"/>
              </a:rPr>
              <a:t> </a:t>
            </a:r>
            <a:r>
              <a:rPr sz="2400" dirty="0">
                <a:latin typeface="Calibri"/>
                <a:cs typeface="Calibri"/>
              </a:rPr>
              <a:t>an</a:t>
            </a:r>
            <a:r>
              <a:rPr sz="2400" spc="5" dirty="0">
                <a:latin typeface="Calibri"/>
                <a:cs typeface="Calibri"/>
              </a:rPr>
              <a:t> </a:t>
            </a:r>
            <a:r>
              <a:rPr sz="2400" spc="-5" dirty="0">
                <a:latin typeface="Calibri"/>
                <a:cs typeface="Calibri"/>
              </a:rPr>
              <a:t>increased</a:t>
            </a:r>
            <a:r>
              <a:rPr sz="2400" spc="530" dirty="0">
                <a:latin typeface="Calibri"/>
                <a:cs typeface="Calibri"/>
              </a:rPr>
              <a:t> </a:t>
            </a:r>
            <a:r>
              <a:rPr sz="2400" spc="-5" dirty="0">
                <a:latin typeface="Calibri"/>
                <a:cs typeface="Calibri"/>
              </a:rPr>
              <a:t>velocity </a:t>
            </a:r>
            <a:r>
              <a:rPr sz="2400" spc="-530" dirty="0">
                <a:latin typeface="Calibri"/>
                <a:cs typeface="Calibri"/>
              </a:rPr>
              <a:t> </a:t>
            </a:r>
            <a:r>
              <a:rPr sz="2400" dirty="0">
                <a:latin typeface="Calibri"/>
                <a:cs typeface="Calibri"/>
              </a:rPr>
              <a:t>than </a:t>
            </a:r>
            <a:r>
              <a:rPr sz="2400" spc="-5" dirty="0">
                <a:latin typeface="Calibri"/>
                <a:cs typeface="Calibri"/>
              </a:rPr>
              <a:t>those </a:t>
            </a:r>
            <a:r>
              <a:rPr sz="2400" dirty="0">
                <a:latin typeface="Calibri"/>
                <a:cs typeface="Calibri"/>
              </a:rPr>
              <a:t>with </a:t>
            </a:r>
            <a:r>
              <a:rPr sz="2400" spc="-15" dirty="0">
                <a:latin typeface="Calibri"/>
                <a:cs typeface="Calibri"/>
              </a:rPr>
              <a:t>uncharged</a:t>
            </a:r>
            <a:r>
              <a:rPr sz="2400" spc="-10" dirty="0">
                <a:latin typeface="Calibri"/>
                <a:cs typeface="Calibri"/>
              </a:rPr>
              <a:t> </a:t>
            </a:r>
            <a:r>
              <a:rPr sz="2400" spc="-25" dirty="0">
                <a:latin typeface="Calibri"/>
                <a:cs typeface="Calibri"/>
              </a:rPr>
              <a:t>velocity.</a:t>
            </a:r>
            <a:r>
              <a:rPr sz="2400" spc="-20" dirty="0">
                <a:latin typeface="Calibri"/>
                <a:cs typeface="Calibri"/>
              </a:rPr>
              <a:t> </a:t>
            </a:r>
            <a:r>
              <a:rPr sz="2400" spc="-5" dirty="0">
                <a:latin typeface="Calibri"/>
                <a:cs typeface="Calibri"/>
              </a:rPr>
              <a:t>Some </a:t>
            </a:r>
            <a:r>
              <a:rPr sz="2400" spc="-20" dirty="0">
                <a:latin typeface="Calibri"/>
                <a:cs typeface="Calibri"/>
              </a:rPr>
              <a:t>retarded</a:t>
            </a:r>
            <a:r>
              <a:rPr sz="2400" spc="-15" dirty="0">
                <a:latin typeface="Calibri"/>
                <a:cs typeface="Calibri"/>
              </a:rPr>
              <a:t> </a:t>
            </a:r>
            <a:r>
              <a:rPr sz="2400" spc="-10" dirty="0">
                <a:latin typeface="Calibri"/>
                <a:cs typeface="Calibri"/>
              </a:rPr>
              <a:t>electrons </a:t>
            </a:r>
            <a:r>
              <a:rPr sz="2400" spc="-5" dirty="0">
                <a:latin typeface="Calibri"/>
                <a:cs typeface="Calibri"/>
              </a:rPr>
              <a:t> </a:t>
            </a:r>
            <a:r>
              <a:rPr sz="2400" spc="-10" dirty="0">
                <a:latin typeface="Calibri"/>
                <a:cs typeface="Calibri"/>
              </a:rPr>
              <a:t>enter </a:t>
            </a:r>
            <a:r>
              <a:rPr sz="2400" dirty="0">
                <a:latin typeface="Calibri"/>
                <a:cs typeface="Calibri"/>
              </a:rPr>
              <a:t>the </a:t>
            </a:r>
            <a:r>
              <a:rPr sz="2400" spc="-5" dirty="0">
                <a:latin typeface="Calibri"/>
                <a:cs typeface="Calibri"/>
              </a:rPr>
              <a:t>repeller </a:t>
            </a:r>
            <a:r>
              <a:rPr sz="2400" spc="-10" dirty="0">
                <a:latin typeface="Calibri"/>
                <a:cs typeface="Calibri"/>
              </a:rPr>
              <a:t>region </a:t>
            </a:r>
            <a:r>
              <a:rPr sz="2400" dirty="0">
                <a:latin typeface="Calibri"/>
                <a:cs typeface="Calibri"/>
              </a:rPr>
              <a:t>with less </a:t>
            </a:r>
            <a:r>
              <a:rPr sz="2400" spc="-20" dirty="0">
                <a:latin typeface="Calibri"/>
                <a:cs typeface="Calibri"/>
              </a:rPr>
              <a:t>velocity. </a:t>
            </a:r>
            <a:r>
              <a:rPr sz="2400" spc="-5" dirty="0">
                <a:latin typeface="Calibri"/>
                <a:cs typeface="Calibri"/>
              </a:rPr>
              <a:t>Then </a:t>
            </a:r>
            <a:r>
              <a:rPr sz="2400" dirty="0">
                <a:latin typeface="Calibri"/>
                <a:cs typeface="Calibri"/>
              </a:rPr>
              <a:t>the </a:t>
            </a:r>
            <a:r>
              <a:rPr sz="2400" spc="-10" dirty="0">
                <a:latin typeface="Calibri"/>
                <a:cs typeface="Calibri"/>
              </a:rPr>
              <a:t>electrons, </a:t>
            </a:r>
            <a:r>
              <a:rPr sz="2400" spc="-5" dirty="0">
                <a:latin typeface="Calibri"/>
                <a:cs typeface="Calibri"/>
              </a:rPr>
              <a:t> </a:t>
            </a:r>
            <a:r>
              <a:rPr sz="2400" dirty="0">
                <a:latin typeface="Calibri"/>
                <a:cs typeface="Calibri"/>
              </a:rPr>
              <a:t>which</a:t>
            </a:r>
            <a:r>
              <a:rPr sz="2400" spc="5" dirty="0">
                <a:latin typeface="Calibri"/>
                <a:cs typeface="Calibri"/>
              </a:rPr>
              <a:t> </a:t>
            </a:r>
            <a:r>
              <a:rPr sz="2400" spc="-15" dirty="0">
                <a:latin typeface="Calibri"/>
                <a:cs typeface="Calibri"/>
              </a:rPr>
              <a:t>are</a:t>
            </a:r>
            <a:r>
              <a:rPr sz="2400" spc="-10" dirty="0">
                <a:latin typeface="Calibri"/>
                <a:cs typeface="Calibri"/>
              </a:rPr>
              <a:t> leaving</a:t>
            </a:r>
            <a:r>
              <a:rPr sz="2400" spc="-5" dirty="0">
                <a:latin typeface="Calibri"/>
                <a:cs typeface="Calibri"/>
              </a:rPr>
              <a:t> </a:t>
            </a:r>
            <a:r>
              <a:rPr sz="2400" dirty="0">
                <a:latin typeface="Calibri"/>
                <a:cs typeface="Calibri"/>
              </a:rPr>
              <a:t>the</a:t>
            </a:r>
            <a:r>
              <a:rPr sz="2400" spc="5" dirty="0">
                <a:latin typeface="Calibri"/>
                <a:cs typeface="Calibri"/>
              </a:rPr>
              <a:t> </a:t>
            </a:r>
            <a:r>
              <a:rPr sz="2400" spc="-30" dirty="0">
                <a:latin typeface="Calibri"/>
                <a:cs typeface="Calibri"/>
              </a:rPr>
              <a:t>resonator,</a:t>
            </a:r>
            <a:r>
              <a:rPr sz="2400" spc="-25" dirty="0">
                <a:latin typeface="Calibri"/>
                <a:cs typeface="Calibri"/>
              </a:rPr>
              <a:t> </a:t>
            </a:r>
            <a:r>
              <a:rPr sz="2400" dirty="0">
                <a:latin typeface="Calibri"/>
                <a:cs typeface="Calibri"/>
              </a:rPr>
              <a:t>will</a:t>
            </a:r>
            <a:r>
              <a:rPr sz="2400" spc="5" dirty="0">
                <a:latin typeface="Calibri"/>
                <a:cs typeface="Calibri"/>
              </a:rPr>
              <a:t> </a:t>
            </a:r>
            <a:r>
              <a:rPr sz="2400" spc="-5" dirty="0">
                <a:latin typeface="Calibri"/>
                <a:cs typeface="Calibri"/>
              </a:rPr>
              <a:t>need</a:t>
            </a:r>
            <a:r>
              <a:rPr sz="2400" dirty="0">
                <a:latin typeface="Calibri"/>
                <a:cs typeface="Calibri"/>
              </a:rPr>
              <a:t> </a:t>
            </a:r>
            <a:r>
              <a:rPr sz="2400" spc="-20" dirty="0">
                <a:latin typeface="Calibri"/>
                <a:cs typeface="Calibri"/>
              </a:rPr>
              <a:t>different</a:t>
            </a:r>
            <a:r>
              <a:rPr sz="2400" spc="-15" dirty="0">
                <a:latin typeface="Calibri"/>
                <a:cs typeface="Calibri"/>
              </a:rPr>
              <a:t> </a:t>
            </a:r>
            <a:r>
              <a:rPr sz="2400" dirty="0">
                <a:latin typeface="Calibri"/>
                <a:cs typeface="Calibri"/>
              </a:rPr>
              <a:t>time</a:t>
            </a:r>
            <a:r>
              <a:rPr sz="2400" spc="5" dirty="0">
                <a:latin typeface="Calibri"/>
                <a:cs typeface="Calibri"/>
              </a:rPr>
              <a:t> </a:t>
            </a:r>
            <a:r>
              <a:rPr sz="2400" spc="-25" dirty="0">
                <a:latin typeface="Calibri"/>
                <a:cs typeface="Calibri"/>
              </a:rPr>
              <a:t>to </a:t>
            </a:r>
            <a:r>
              <a:rPr sz="2400" spc="-20" dirty="0">
                <a:latin typeface="Calibri"/>
                <a:cs typeface="Calibri"/>
              </a:rPr>
              <a:t> </a:t>
            </a:r>
            <a:r>
              <a:rPr sz="2400" spc="-10" dirty="0">
                <a:latin typeface="Calibri"/>
                <a:cs typeface="Calibri"/>
              </a:rPr>
              <a:t>return </a:t>
            </a:r>
            <a:r>
              <a:rPr sz="2400" spc="-5" dirty="0">
                <a:latin typeface="Calibri"/>
                <a:cs typeface="Calibri"/>
              </a:rPr>
              <a:t>due </a:t>
            </a:r>
            <a:r>
              <a:rPr sz="2400" spc="-15" dirty="0">
                <a:latin typeface="Calibri"/>
                <a:cs typeface="Calibri"/>
              </a:rPr>
              <a:t>to </a:t>
            </a:r>
            <a:r>
              <a:rPr sz="2400" spc="-5" dirty="0">
                <a:latin typeface="Calibri"/>
                <a:cs typeface="Calibri"/>
              </a:rPr>
              <a:t>change </a:t>
            </a:r>
            <a:r>
              <a:rPr sz="2400" dirty="0">
                <a:latin typeface="Calibri"/>
                <a:cs typeface="Calibri"/>
              </a:rPr>
              <a:t>in </a:t>
            </a:r>
            <a:r>
              <a:rPr sz="2400" spc="-25" dirty="0">
                <a:latin typeface="Calibri"/>
                <a:cs typeface="Calibri"/>
              </a:rPr>
              <a:t>velocity. </a:t>
            </a:r>
            <a:r>
              <a:rPr sz="2400" dirty="0">
                <a:latin typeface="Calibri"/>
                <a:cs typeface="Calibri"/>
              </a:rPr>
              <a:t>As a </a:t>
            </a:r>
            <a:r>
              <a:rPr sz="2400" spc="-5" dirty="0">
                <a:latin typeface="Calibri"/>
                <a:cs typeface="Calibri"/>
              </a:rPr>
              <a:t>result returning </a:t>
            </a:r>
            <a:r>
              <a:rPr sz="2400" spc="-10" dirty="0">
                <a:latin typeface="Calibri"/>
                <a:cs typeface="Calibri"/>
              </a:rPr>
              <a:t>electrons </a:t>
            </a:r>
            <a:r>
              <a:rPr sz="2400" spc="-5" dirty="0">
                <a:latin typeface="Calibri"/>
                <a:cs typeface="Calibri"/>
              </a:rPr>
              <a:t> </a:t>
            </a:r>
            <a:r>
              <a:rPr sz="2400" spc="-10" dirty="0">
                <a:latin typeface="Calibri"/>
                <a:cs typeface="Calibri"/>
              </a:rPr>
              <a:t>group </a:t>
            </a:r>
            <a:r>
              <a:rPr sz="2400" spc="-15" dirty="0">
                <a:latin typeface="Calibri"/>
                <a:cs typeface="Calibri"/>
              </a:rPr>
              <a:t>together </a:t>
            </a:r>
            <a:r>
              <a:rPr sz="2400" dirty="0">
                <a:latin typeface="Calibri"/>
                <a:cs typeface="Calibri"/>
              </a:rPr>
              <a:t>in </a:t>
            </a:r>
            <a:r>
              <a:rPr sz="2400" spc="-5" dirty="0">
                <a:latin typeface="Calibri"/>
                <a:cs typeface="Calibri"/>
              </a:rPr>
              <a:t>bunches. It </a:t>
            </a:r>
            <a:r>
              <a:rPr sz="2400" dirty="0">
                <a:latin typeface="Calibri"/>
                <a:cs typeface="Calibri"/>
              </a:rPr>
              <a:t>is </a:t>
            </a:r>
            <a:r>
              <a:rPr sz="2400" spc="-5" dirty="0">
                <a:latin typeface="Calibri"/>
                <a:cs typeface="Calibri"/>
              </a:rPr>
              <a:t>seen </a:t>
            </a:r>
            <a:r>
              <a:rPr sz="2400" spc="-10" dirty="0">
                <a:latin typeface="Calibri"/>
                <a:cs typeface="Calibri"/>
              </a:rPr>
              <a:t>that </a:t>
            </a:r>
            <a:r>
              <a:rPr sz="2400" spc="-5" dirty="0">
                <a:latin typeface="Calibri"/>
                <a:cs typeface="Calibri"/>
              </a:rPr>
              <a:t>earlier </a:t>
            </a:r>
            <a:r>
              <a:rPr sz="2400" spc="-10" dirty="0">
                <a:latin typeface="Calibri"/>
                <a:cs typeface="Calibri"/>
              </a:rPr>
              <a:t>electrons </a:t>
            </a:r>
            <a:r>
              <a:rPr sz="2400" spc="-30" dirty="0">
                <a:latin typeface="Calibri"/>
                <a:cs typeface="Calibri"/>
              </a:rPr>
              <a:t>take </a:t>
            </a:r>
            <a:r>
              <a:rPr sz="2400" spc="-25" dirty="0">
                <a:latin typeface="Calibri"/>
                <a:cs typeface="Calibri"/>
              </a:rPr>
              <a:t> </a:t>
            </a:r>
            <a:r>
              <a:rPr sz="2400" spc="-10" dirty="0">
                <a:latin typeface="Calibri"/>
                <a:cs typeface="Calibri"/>
              </a:rPr>
              <a:t>more </a:t>
            </a:r>
            <a:r>
              <a:rPr sz="2400" dirty="0">
                <a:latin typeface="Calibri"/>
                <a:cs typeface="Calibri"/>
              </a:rPr>
              <a:t>time </a:t>
            </a:r>
            <a:r>
              <a:rPr sz="2400" spc="-20" dirty="0">
                <a:latin typeface="Calibri"/>
                <a:cs typeface="Calibri"/>
              </a:rPr>
              <a:t>to </a:t>
            </a:r>
            <a:r>
              <a:rPr sz="2400" spc="-10" dirty="0">
                <a:latin typeface="Calibri"/>
                <a:cs typeface="Calibri"/>
              </a:rPr>
              <a:t>return </a:t>
            </a:r>
            <a:r>
              <a:rPr sz="2400" spc="-15" dirty="0">
                <a:latin typeface="Calibri"/>
                <a:cs typeface="Calibri"/>
              </a:rPr>
              <a:t>to </a:t>
            </a:r>
            <a:r>
              <a:rPr sz="2400" dirty="0">
                <a:latin typeface="Calibri"/>
                <a:cs typeface="Calibri"/>
              </a:rPr>
              <a:t>the </a:t>
            </a:r>
            <a:r>
              <a:rPr sz="2400" spc="-20" dirty="0">
                <a:latin typeface="Calibri"/>
                <a:cs typeface="Calibri"/>
              </a:rPr>
              <a:t>gap </a:t>
            </a:r>
            <a:r>
              <a:rPr sz="2400" spc="-5" dirty="0">
                <a:latin typeface="Calibri"/>
                <a:cs typeface="Calibri"/>
              </a:rPr>
              <a:t>than </a:t>
            </a:r>
            <a:r>
              <a:rPr sz="2400" spc="-10" dirty="0">
                <a:latin typeface="Calibri"/>
                <a:cs typeface="Calibri"/>
              </a:rPr>
              <a:t>later electrons </a:t>
            </a:r>
            <a:r>
              <a:rPr sz="2400" dirty="0">
                <a:latin typeface="Calibri"/>
                <a:cs typeface="Calibri"/>
              </a:rPr>
              <a:t>and </a:t>
            </a:r>
            <a:r>
              <a:rPr sz="2400" spc="-5" dirty="0">
                <a:latin typeface="Calibri"/>
                <a:cs typeface="Calibri"/>
              </a:rPr>
              <a:t>so </a:t>
            </a:r>
            <a:r>
              <a:rPr sz="2400" dirty="0">
                <a:latin typeface="Calibri"/>
                <a:cs typeface="Calibri"/>
              </a:rPr>
              <a:t>the </a:t>
            </a:r>
            <a:r>
              <a:rPr sz="2400" spc="5" dirty="0">
                <a:latin typeface="Calibri"/>
                <a:cs typeface="Calibri"/>
              </a:rPr>
              <a:t> </a:t>
            </a:r>
            <a:r>
              <a:rPr sz="2400" spc="-10" dirty="0">
                <a:latin typeface="Calibri"/>
                <a:cs typeface="Calibri"/>
              </a:rPr>
              <a:t>conditions</a:t>
            </a:r>
            <a:r>
              <a:rPr sz="2400" spc="-15" dirty="0">
                <a:latin typeface="Calibri"/>
                <a:cs typeface="Calibri"/>
              </a:rPr>
              <a:t> are</a:t>
            </a:r>
            <a:r>
              <a:rPr sz="2400" dirty="0">
                <a:latin typeface="Calibri"/>
                <a:cs typeface="Calibri"/>
              </a:rPr>
              <a:t> </a:t>
            </a:r>
            <a:r>
              <a:rPr sz="2400" spc="-5" dirty="0">
                <a:latin typeface="Calibri"/>
                <a:cs typeface="Calibri"/>
              </a:rPr>
              <a:t>right</a:t>
            </a:r>
            <a:r>
              <a:rPr sz="2400" spc="-20" dirty="0">
                <a:latin typeface="Calibri"/>
                <a:cs typeface="Calibri"/>
              </a:rPr>
              <a:t> for</a:t>
            </a:r>
            <a:r>
              <a:rPr sz="2400" spc="-5" dirty="0">
                <a:latin typeface="Calibri"/>
                <a:cs typeface="Calibri"/>
              </a:rPr>
              <a:t> bunching</a:t>
            </a:r>
            <a:r>
              <a:rPr sz="2400" spc="5" dirty="0">
                <a:latin typeface="Calibri"/>
                <a:cs typeface="Calibri"/>
              </a:rPr>
              <a:t> </a:t>
            </a:r>
            <a:r>
              <a:rPr sz="2400" spc="-15" dirty="0">
                <a:latin typeface="Calibri"/>
                <a:cs typeface="Calibri"/>
              </a:rPr>
              <a:t>to</a:t>
            </a:r>
            <a:r>
              <a:rPr sz="2400" spc="-10" dirty="0">
                <a:latin typeface="Calibri"/>
                <a:cs typeface="Calibri"/>
              </a:rPr>
              <a:t> </a:t>
            </a:r>
            <a:r>
              <a:rPr sz="2400" spc="-25" dirty="0">
                <a:latin typeface="Calibri"/>
                <a:cs typeface="Calibri"/>
              </a:rPr>
              <a:t>take</a:t>
            </a:r>
            <a:r>
              <a:rPr sz="2400" spc="-20" dirty="0">
                <a:latin typeface="Calibri"/>
                <a:cs typeface="Calibri"/>
              </a:rPr>
              <a:t> </a:t>
            </a:r>
            <a:r>
              <a:rPr sz="2400" spc="-5" dirty="0">
                <a:latin typeface="Calibri"/>
                <a:cs typeface="Calibri"/>
              </a:rPr>
              <a:t>place.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63</a:t>
            </a:fld>
            <a:endParaRPr spc="-5"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534414"/>
            <a:ext cx="7987665" cy="3757295"/>
          </a:xfrm>
          <a:prstGeom prst="rect">
            <a:avLst/>
          </a:prstGeom>
        </p:spPr>
        <p:txBody>
          <a:bodyPr vert="horz" wrap="square" lIns="0" tIns="12700" rIns="0" bIns="0" rtlCol="0">
            <a:spAutoFit/>
          </a:bodyPr>
          <a:lstStyle/>
          <a:p>
            <a:pPr marL="12700" marR="7620" indent="913765" algn="just">
              <a:lnSpc>
                <a:spcPct val="100000"/>
              </a:lnSpc>
              <a:spcBef>
                <a:spcPts val="100"/>
              </a:spcBef>
            </a:pPr>
            <a:r>
              <a:rPr sz="2400" spc="-5" dirty="0">
                <a:latin typeface="Calibri"/>
                <a:cs typeface="Calibri"/>
              </a:rPr>
              <a:t>On</a:t>
            </a:r>
            <a:r>
              <a:rPr sz="2400" dirty="0">
                <a:latin typeface="Calibri"/>
                <a:cs typeface="Calibri"/>
              </a:rPr>
              <a:t> their</a:t>
            </a:r>
            <a:r>
              <a:rPr sz="2400" spc="5" dirty="0">
                <a:latin typeface="Calibri"/>
                <a:cs typeface="Calibri"/>
              </a:rPr>
              <a:t> </a:t>
            </a:r>
            <a:r>
              <a:rPr sz="2400" spc="-10" dirty="0">
                <a:latin typeface="Calibri"/>
                <a:cs typeface="Calibri"/>
              </a:rPr>
              <a:t>return</a:t>
            </a:r>
            <a:r>
              <a:rPr sz="2400" spc="-5" dirty="0">
                <a:latin typeface="Calibri"/>
                <a:cs typeface="Calibri"/>
              </a:rPr>
              <a:t> journey</a:t>
            </a:r>
            <a:r>
              <a:rPr sz="2400" dirty="0">
                <a:latin typeface="Calibri"/>
                <a:cs typeface="Calibri"/>
              </a:rPr>
              <a:t> the</a:t>
            </a:r>
            <a:r>
              <a:rPr sz="2400" spc="5" dirty="0">
                <a:latin typeface="Calibri"/>
                <a:cs typeface="Calibri"/>
              </a:rPr>
              <a:t> </a:t>
            </a:r>
            <a:r>
              <a:rPr sz="2400" spc="-5" dirty="0">
                <a:latin typeface="Calibri"/>
                <a:cs typeface="Calibri"/>
              </a:rPr>
              <a:t>bunched</a:t>
            </a:r>
            <a:r>
              <a:rPr sz="2400" dirty="0">
                <a:latin typeface="Calibri"/>
                <a:cs typeface="Calibri"/>
              </a:rPr>
              <a:t> </a:t>
            </a:r>
            <a:r>
              <a:rPr sz="2400" spc="-10" dirty="0">
                <a:latin typeface="Calibri"/>
                <a:cs typeface="Calibri"/>
              </a:rPr>
              <a:t>electrons</a:t>
            </a:r>
            <a:r>
              <a:rPr sz="2400" spc="-5" dirty="0">
                <a:latin typeface="Calibri"/>
                <a:cs typeface="Calibri"/>
              </a:rPr>
              <a:t> pass </a:t>
            </a:r>
            <a:r>
              <a:rPr sz="2400" dirty="0">
                <a:latin typeface="Calibri"/>
                <a:cs typeface="Calibri"/>
              </a:rPr>
              <a:t> </a:t>
            </a:r>
            <a:r>
              <a:rPr sz="2400" spc="-10" dirty="0">
                <a:latin typeface="Calibri"/>
                <a:cs typeface="Calibri"/>
              </a:rPr>
              <a:t>through </a:t>
            </a:r>
            <a:r>
              <a:rPr sz="2400" dirty="0">
                <a:latin typeface="Calibri"/>
                <a:cs typeface="Calibri"/>
              </a:rPr>
              <a:t>the </a:t>
            </a:r>
            <a:r>
              <a:rPr sz="2400" spc="-20" dirty="0">
                <a:latin typeface="Calibri"/>
                <a:cs typeface="Calibri"/>
              </a:rPr>
              <a:t>gap </a:t>
            </a:r>
            <a:r>
              <a:rPr sz="2400" spc="-5" dirty="0">
                <a:latin typeface="Calibri"/>
                <a:cs typeface="Calibri"/>
              </a:rPr>
              <a:t>during </a:t>
            </a:r>
            <a:r>
              <a:rPr sz="2400" dirty="0">
                <a:latin typeface="Calibri"/>
                <a:cs typeface="Calibri"/>
              </a:rPr>
              <a:t>the </a:t>
            </a:r>
            <a:r>
              <a:rPr sz="2400" spc="-20" dirty="0">
                <a:latin typeface="Calibri"/>
                <a:cs typeface="Calibri"/>
              </a:rPr>
              <a:t>retarding </a:t>
            </a:r>
            <a:r>
              <a:rPr sz="2400" spc="-5" dirty="0">
                <a:latin typeface="Calibri"/>
                <a:cs typeface="Calibri"/>
              </a:rPr>
              <a:t>phase of </a:t>
            </a:r>
            <a:r>
              <a:rPr sz="2400" dirty="0">
                <a:latin typeface="Calibri"/>
                <a:cs typeface="Calibri"/>
              </a:rPr>
              <a:t>the </a:t>
            </a:r>
            <a:r>
              <a:rPr sz="2400" spc="-10" dirty="0">
                <a:latin typeface="Calibri"/>
                <a:cs typeface="Calibri"/>
              </a:rPr>
              <a:t>alternating </a:t>
            </a:r>
            <a:r>
              <a:rPr sz="2400" spc="-5" dirty="0">
                <a:latin typeface="Calibri"/>
                <a:cs typeface="Calibri"/>
              </a:rPr>
              <a:t> field </a:t>
            </a:r>
            <a:r>
              <a:rPr sz="2400" dirty="0">
                <a:latin typeface="Calibri"/>
                <a:cs typeface="Calibri"/>
              </a:rPr>
              <a:t>and </a:t>
            </a:r>
            <a:r>
              <a:rPr sz="2400" spc="-10" dirty="0">
                <a:latin typeface="Calibri"/>
                <a:cs typeface="Calibri"/>
              </a:rPr>
              <a:t>give </a:t>
            </a:r>
            <a:r>
              <a:rPr sz="2400" spc="-5" dirty="0">
                <a:latin typeface="Calibri"/>
                <a:cs typeface="Calibri"/>
              </a:rPr>
              <a:t>up </a:t>
            </a:r>
            <a:r>
              <a:rPr sz="2400" dirty="0">
                <a:latin typeface="Calibri"/>
                <a:cs typeface="Calibri"/>
              </a:rPr>
              <a:t>their </a:t>
            </a:r>
            <a:r>
              <a:rPr sz="2400" spc="-5" dirty="0">
                <a:latin typeface="Calibri"/>
                <a:cs typeface="Calibri"/>
              </a:rPr>
              <a:t>Kinetic </a:t>
            </a:r>
            <a:r>
              <a:rPr sz="2400" spc="-10" dirty="0">
                <a:latin typeface="Calibri"/>
                <a:cs typeface="Calibri"/>
              </a:rPr>
              <a:t>energy </a:t>
            </a:r>
            <a:r>
              <a:rPr sz="2400" spc="-15" dirty="0">
                <a:latin typeface="Calibri"/>
                <a:cs typeface="Calibri"/>
              </a:rPr>
              <a:t>to </a:t>
            </a:r>
            <a:r>
              <a:rPr sz="2400" dirty="0">
                <a:latin typeface="Calibri"/>
                <a:cs typeface="Calibri"/>
              </a:rPr>
              <a:t>the </a:t>
            </a:r>
            <a:r>
              <a:rPr sz="2400" spc="-5" dirty="0">
                <a:latin typeface="Calibri"/>
                <a:cs typeface="Calibri"/>
              </a:rPr>
              <a:t>e.m. energy of </a:t>
            </a:r>
            <a:r>
              <a:rPr sz="2400" dirty="0">
                <a:latin typeface="Calibri"/>
                <a:cs typeface="Calibri"/>
              </a:rPr>
              <a:t>the </a:t>
            </a:r>
            <a:r>
              <a:rPr sz="2400" spc="5" dirty="0">
                <a:latin typeface="Calibri"/>
                <a:cs typeface="Calibri"/>
              </a:rPr>
              <a:t> </a:t>
            </a:r>
            <a:r>
              <a:rPr sz="2400" spc="-5" dirty="0">
                <a:latin typeface="Calibri"/>
                <a:cs typeface="Calibri"/>
              </a:rPr>
              <a:t>field</a:t>
            </a:r>
            <a:r>
              <a:rPr sz="2400" spc="-1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35" dirty="0">
                <a:latin typeface="Calibri"/>
                <a:cs typeface="Calibri"/>
              </a:rPr>
              <a:t>cavity.</a:t>
            </a:r>
            <a:endParaRPr sz="2400">
              <a:latin typeface="Calibri"/>
              <a:cs typeface="Calibri"/>
            </a:endParaRPr>
          </a:p>
          <a:p>
            <a:pPr marL="12700" marR="5080" indent="683895" algn="just">
              <a:lnSpc>
                <a:spcPct val="100000"/>
              </a:lnSpc>
              <a:spcBef>
                <a:spcPts val="575"/>
              </a:spcBef>
            </a:pPr>
            <a:r>
              <a:rPr sz="2400" spc="-5" dirty="0">
                <a:latin typeface="Calibri"/>
                <a:cs typeface="Calibri"/>
              </a:rPr>
              <a:t>Or </a:t>
            </a:r>
            <a:r>
              <a:rPr sz="2400" dirty="0">
                <a:latin typeface="Calibri"/>
                <a:cs typeface="Calibri"/>
              </a:rPr>
              <a:t>as the </a:t>
            </a:r>
            <a:r>
              <a:rPr sz="2400" spc="-10" dirty="0">
                <a:latin typeface="Calibri"/>
                <a:cs typeface="Calibri"/>
              </a:rPr>
              <a:t>electron </a:t>
            </a:r>
            <a:r>
              <a:rPr sz="2400" spc="-5" dirty="0">
                <a:latin typeface="Calibri"/>
                <a:cs typeface="Calibri"/>
              </a:rPr>
              <a:t>bunches pass </a:t>
            </a:r>
            <a:r>
              <a:rPr sz="2400" spc="-10" dirty="0">
                <a:latin typeface="Calibri"/>
                <a:cs typeface="Calibri"/>
              </a:rPr>
              <a:t>through </a:t>
            </a:r>
            <a:r>
              <a:rPr sz="2400" spc="-30" dirty="0">
                <a:latin typeface="Calibri"/>
                <a:cs typeface="Calibri"/>
              </a:rPr>
              <a:t>resonator, </a:t>
            </a:r>
            <a:r>
              <a:rPr sz="2400" spc="-5" dirty="0">
                <a:latin typeface="Calibri"/>
                <a:cs typeface="Calibri"/>
              </a:rPr>
              <a:t>they </a:t>
            </a:r>
            <a:r>
              <a:rPr sz="2400" dirty="0">
                <a:latin typeface="Calibri"/>
                <a:cs typeface="Calibri"/>
              </a:rPr>
              <a:t> </a:t>
            </a:r>
            <a:r>
              <a:rPr sz="2400" spc="-15" dirty="0">
                <a:latin typeface="Calibri"/>
                <a:cs typeface="Calibri"/>
              </a:rPr>
              <a:t>interact </a:t>
            </a:r>
            <a:r>
              <a:rPr sz="2400" spc="-5" dirty="0">
                <a:latin typeface="Calibri"/>
                <a:cs typeface="Calibri"/>
              </a:rPr>
              <a:t>with </a:t>
            </a:r>
            <a:r>
              <a:rPr sz="2400" spc="-15" dirty="0">
                <a:latin typeface="Calibri"/>
                <a:cs typeface="Calibri"/>
              </a:rPr>
              <a:t>voltage at </a:t>
            </a:r>
            <a:r>
              <a:rPr sz="2400" spc="-10" dirty="0">
                <a:latin typeface="Calibri"/>
                <a:cs typeface="Calibri"/>
              </a:rPr>
              <a:t>resonator </a:t>
            </a:r>
            <a:r>
              <a:rPr sz="2400" spc="-5" dirty="0">
                <a:latin typeface="Calibri"/>
                <a:cs typeface="Calibri"/>
              </a:rPr>
              <a:t>grids. If </a:t>
            </a:r>
            <a:r>
              <a:rPr sz="2400" dirty="0">
                <a:latin typeface="Calibri"/>
                <a:cs typeface="Calibri"/>
              </a:rPr>
              <a:t>the </a:t>
            </a:r>
            <a:r>
              <a:rPr sz="2400" spc="-5" dirty="0">
                <a:latin typeface="Calibri"/>
                <a:cs typeface="Calibri"/>
              </a:rPr>
              <a:t>bunches pass </a:t>
            </a:r>
            <a:r>
              <a:rPr sz="2400" dirty="0">
                <a:latin typeface="Calibri"/>
                <a:cs typeface="Calibri"/>
              </a:rPr>
              <a:t>the </a:t>
            </a:r>
            <a:r>
              <a:rPr sz="2400" spc="5" dirty="0">
                <a:latin typeface="Calibri"/>
                <a:cs typeface="Calibri"/>
              </a:rPr>
              <a:t> </a:t>
            </a:r>
            <a:r>
              <a:rPr sz="2400" dirty="0">
                <a:latin typeface="Calibri"/>
                <a:cs typeface="Calibri"/>
              </a:rPr>
              <a:t>grid </a:t>
            </a:r>
            <a:r>
              <a:rPr sz="2400" spc="-15" dirty="0">
                <a:latin typeface="Calibri"/>
                <a:cs typeface="Calibri"/>
              </a:rPr>
              <a:t>at </a:t>
            </a:r>
            <a:r>
              <a:rPr sz="2400" spc="-5" dirty="0">
                <a:latin typeface="Calibri"/>
                <a:cs typeface="Calibri"/>
              </a:rPr>
              <a:t>such time </a:t>
            </a:r>
            <a:r>
              <a:rPr sz="2400" spc="-10" dirty="0">
                <a:latin typeface="Calibri"/>
                <a:cs typeface="Calibri"/>
              </a:rPr>
              <a:t>that the electrons </a:t>
            </a:r>
            <a:r>
              <a:rPr sz="2400" spc="-15" dirty="0">
                <a:latin typeface="Calibri"/>
                <a:cs typeface="Calibri"/>
              </a:rPr>
              <a:t>are </a:t>
            </a:r>
            <a:r>
              <a:rPr sz="2400" spc="-10" dirty="0">
                <a:latin typeface="Calibri"/>
                <a:cs typeface="Calibri"/>
              </a:rPr>
              <a:t>slowed down by </a:t>
            </a:r>
            <a:r>
              <a:rPr sz="2400" dirty="0">
                <a:latin typeface="Calibri"/>
                <a:cs typeface="Calibri"/>
              </a:rPr>
              <a:t>the </a:t>
            </a:r>
            <a:r>
              <a:rPr sz="2400" spc="5" dirty="0">
                <a:latin typeface="Calibri"/>
                <a:cs typeface="Calibri"/>
              </a:rPr>
              <a:t> </a:t>
            </a:r>
            <a:r>
              <a:rPr sz="2400" spc="-15" dirty="0">
                <a:latin typeface="Calibri"/>
                <a:cs typeface="Calibri"/>
              </a:rPr>
              <a:t>voltage, </a:t>
            </a:r>
            <a:r>
              <a:rPr sz="2400" spc="-5" dirty="0">
                <a:latin typeface="Calibri"/>
                <a:cs typeface="Calibri"/>
              </a:rPr>
              <a:t>energy will be </a:t>
            </a:r>
            <a:r>
              <a:rPr sz="2400" spc="-10" dirty="0">
                <a:latin typeface="Calibri"/>
                <a:cs typeface="Calibri"/>
              </a:rPr>
              <a:t>delivered </a:t>
            </a:r>
            <a:r>
              <a:rPr sz="2400" spc="-15" dirty="0">
                <a:latin typeface="Calibri"/>
                <a:cs typeface="Calibri"/>
              </a:rPr>
              <a:t>to </a:t>
            </a:r>
            <a:r>
              <a:rPr sz="2400" dirty="0">
                <a:latin typeface="Calibri"/>
                <a:cs typeface="Calibri"/>
              </a:rPr>
              <a:t>the </a:t>
            </a:r>
            <a:r>
              <a:rPr sz="2400" spc="-10" dirty="0">
                <a:latin typeface="Calibri"/>
                <a:cs typeface="Calibri"/>
              </a:rPr>
              <a:t>resonator </a:t>
            </a:r>
            <a:r>
              <a:rPr sz="2400" dirty="0">
                <a:latin typeface="Calibri"/>
                <a:cs typeface="Calibri"/>
              </a:rPr>
              <a:t>and </a:t>
            </a:r>
            <a:r>
              <a:rPr sz="2400" spc="-10" dirty="0">
                <a:latin typeface="Calibri"/>
                <a:cs typeface="Calibri"/>
              </a:rPr>
              <a:t>electrons </a:t>
            </a:r>
            <a:r>
              <a:rPr sz="2400" spc="-5" dirty="0">
                <a:latin typeface="Calibri"/>
                <a:cs typeface="Calibri"/>
              </a:rPr>
              <a:t> </a:t>
            </a:r>
            <a:r>
              <a:rPr sz="2400" dirty="0">
                <a:latin typeface="Calibri"/>
                <a:cs typeface="Calibri"/>
              </a:rPr>
              <a:t>will </a:t>
            </a:r>
            <a:r>
              <a:rPr sz="2400" spc="-10" dirty="0">
                <a:latin typeface="Calibri"/>
                <a:cs typeface="Calibri"/>
              </a:rPr>
              <a:t>oscillate. </a:t>
            </a:r>
            <a:r>
              <a:rPr sz="2400" spc="-5" dirty="0">
                <a:latin typeface="Calibri"/>
                <a:cs typeface="Calibri"/>
              </a:rPr>
              <a:t>The </a:t>
            </a:r>
            <a:r>
              <a:rPr sz="2400" spc="-10" dirty="0">
                <a:latin typeface="Calibri"/>
                <a:cs typeface="Calibri"/>
              </a:rPr>
              <a:t>electrons </a:t>
            </a:r>
            <a:r>
              <a:rPr sz="2400" spc="-5" dirty="0">
                <a:latin typeface="Calibri"/>
                <a:cs typeface="Calibri"/>
              </a:rPr>
              <a:t>finally </a:t>
            </a:r>
            <a:r>
              <a:rPr sz="2400" spc="-10" dirty="0">
                <a:latin typeface="Calibri"/>
                <a:cs typeface="Calibri"/>
              </a:rPr>
              <a:t>collected by </a:t>
            </a:r>
            <a:r>
              <a:rPr sz="2400" dirty="0">
                <a:latin typeface="Calibri"/>
                <a:cs typeface="Calibri"/>
              </a:rPr>
              <a:t>the </a:t>
            </a:r>
            <a:r>
              <a:rPr sz="2400" spc="-5" dirty="0">
                <a:latin typeface="Calibri"/>
                <a:cs typeface="Calibri"/>
              </a:rPr>
              <a:t>walls of </a:t>
            </a:r>
            <a:r>
              <a:rPr sz="2400" dirty="0">
                <a:latin typeface="Calibri"/>
                <a:cs typeface="Calibri"/>
              </a:rPr>
              <a:t>the </a:t>
            </a:r>
            <a:r>
              <a:rPr sz="2400" spc="5" dirty="0">
                <a:latin typeface="Calibri"/>
                <a:cs typeface="Calibri"/>
              </a:rPr>
              <a:t> </a:t>
            </a:r>
            <a:r>
              <a:rPr sz="2400" spc="-10" dirty="0">
                <a:latin typeface="Calibri"/>
                <a:cs typeface="Calibri"/>
              </a:rPr>
              <a:t>cavity</a:t>
            </a:r>
            <a:r>
              <a:rPr sz="2400" spc="-35" dirty="0">
                <a:latin typeface="Calibri"/>
                <a:cs typeface="Calibri"/>
              </a:rPr>
              <a:t> </a:t>
            </a:r>
            <a:r>
              <a:rPr sz="2400" spc="-5" dirty="0">
                <a:latin typeface="Calibri"/>
                <a:cs typeface="Calibri"/>
              </a:rPr>
              <a:t>or</a:t>
            </a:r>
            <a:r>
              <a:rPr sz="2400" dirty="0">
                <a:latin typeface="Calibri"/>
                <a:cs typeface="Calibri"/>
              </a:rPr>
              <a:t> </a:t>
            </a:r>
            <a:r>
              <a:rPr sz="2400" spc="-5" dirty="0">
                <a:latin typeface="Calibri"/>
                <a:cs typeface="Calibri"/>
              </a:rPr>
              <a:t>other</a:t>
            </a:r>
            <a:r>
              <a:rPr sz="2400" spc="-10" dirty="0">
                <a:latin typeface="Calibri"/>
                <a:cs typeface="Calibri"/>
              </a:rPr>
              <a:t> grounded</a:t>
            </a:r>
            <a:r>
              <a:rPr sz="2400" spc="-5" dirty="0">
                <a:latin typeface="Calibri"/>
                <a:cs typeface="Calibri"/>
              </a:rPr>
              <a:t> </a:t>
            </a:r>
            <a:r>
              <a:rPr sz="2400" spc="-10" dirty="0">
                <a:latin typeface="Calibri"/>
                <a:cs typeface="Calibri"/>
              </a:rPr>
              <a:t>metal</a:t>
            </a:r>
            <a:r>
              <a:rPr sz="2400" spc="-25" dirty="0">
                <a:latin typeface="Calibri"/>
                <a:cs typeface="Calibri"/>
              </a:rPr>
              <a:t> </a:t>
            </a:r>
            <a:r>
              <a:rPr sz="2400" spc="-5" dirty="0">
                <a:latin typeface="Calibri"/>
                <a:cs typeface="Calibri"/>
              </a:rPr>
              <a:t>parts</a:t>
            </a:r>
            <a:r>
              <a:rPr sz="240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dirty="0">
                <a:latin typeface="Calibri"/>
                <a:cs typeface="Calibri"/>
              </a:rPr>
              <a:t>tube.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64</a:t>
            </a:fld>
            <a:endParaRPr spc="-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5515" y="307593"/>
            <a:ext cx="2806065" cy="452120"/>
          </a:xfrm>
          <a:prstGeom prst="rect">
            <a:avLst/>
          </a:prstGeom>
        </p:spPr>
        <p:txBody>
          <a:bodyPr vert="horz" wrap="square" lIns="0" tIns="12065" rIns="0" bIns="0" rtlCol="0">
            <a:spAutoFit/>
          </a:bodyPr>
          <a:lstStyle/>
          <a:p>
            <a:pPr marL="12700">
              <a:lnSpc>
                <a:spcPct val="100000"/>
              </a:lnSpc>
              <a:spcBef>
                <a:spcPts val="95"/>
              </a:spcBef>
            </a:pPr>
            <a:r>
              <a:rPr spc="-20" dirty="0"/>
              <a:t>Applegate </a:t>
            </a:r>
            <a:r>
              <a:rPr spc="-15" dirty="0"/>
              <a:t>diagram</a:t>
            </a:r>
          </a:p>
        </p:txBody>
      </p:sp>
      <p:pic>
        <p:nvPicPr>
          <p:cNvPr id="4" name="object 4"/>
          <p:cNvPicPr/>
          <p:nvPr/>
        </p:nvPicPr>
        <p:blipFill>
          <a:blip r:embed="rId2" cstate="print"/>
          <a:stretch>
            <a:fillRect/>
          </a:stretch>
        </p:blipFill>
        <p:spPr>
          <a:xfrm>
            <a:off x="500037" y="1071511"/>
            <a:ext cx="8215376" cy="4643501"/>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65</a:t>
            </a:fld>
            <a:endParaRPr spc="-5"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716" y="1156461"/>
            <a:ext cx="8127365" cy="2952750"/>
          </a:xfrm>
          <a:prstGeom prst="rect">
            <a:avLst/>
          </a:prstGeom>
        </p:spPr>
        <p:txBody>
          <a:bodyPr vert="horz" wrap="square" lIns="0" tIns="12700" rIns="0" bIns="0" rtlCol="0">
            <a:spAutoFit/>
          </a:bodyPr>
          <a:lstStyle/>
          <a:p>
            <a:pPr marL="88900" marR="68580" algn="just">
              <a:lnSpc>
                <a:spcPct val="100000"/>
              </a:lnSpc>
              <a:spcBef>
                <a:spcPts val="100"/>
              </a:spcBef>
            </a:pPr>
            <a:r>
              <a:rPr sz="2400" u="heavy" spc="-10" dirty="0">
                <a:uFill>
                  <a:solidFill>
                    <a:srgbClr val="000000"/>
                  </a:solidFill>
                </a:uFill>
                <a:latin typeface="Calibri"/>
                <a:cs typeface="Calibri"/>
              </a:rPr>
              <a:t>Operation</a:t>
            </a:r>
            <a:r>
              <a:rPr sz="2400" u="heavy" spc="-5" dirty="0">
                <a:uFill>
                  <a:solidFill>
                    <a:srgbClr val="000000"/>
                  </a:solidFill>
                </a:uFill>
                <a:latin typeface="Calibri"/>
                <a:cs typeface="Calibri"/>
              </a:rPr>
              <a:t> </a:t>
            </a:r>
            <a:r>
              <a:rPr sz="2400" u="heavy" spc="-10" dirty="0">
                <a:uFill>
                  <a:solidFill>
                    <a:srgbClr val="000000"/>
                  </a:solidFill>
                </a:uFill>
                <a:latin typeface="Calibri"/>
                <a:cs typeface="Calibri"/>
              </a:rPr>
              <a:t>through</a:t>
            </a:r>
            <a:r>
              <a:rPr sz="2400" u="heavy" spc="-5" dirty="0">
                <a:uFill>
                  <a:solidFill>
                    <a:srgbClr val="000000"/>
                  </a:solidFill>
                </a:uFill>
                <a:latin typeface="Calibri"/>
                <a:cs typeface="Calibri"/>
              </a:rPr>
              <a:t> </a:t>
            </a:r>
            <a:r>
              <a:rPr sz="2400" u="heavy" spc="-15" dirty="0">
                <a:uFill>
                  <a:solidFill>
                    <a:srgbClr val="000000"/>
                  </a:solidFill>
                </a:uFill>
                <a:latin typeface="Calibri"/>
                <a:cs typeface="Calibri"/>
              </a:rPr>
              <a:t>Applegate</a:t>
            </a:r>
            <a:r>
              <a:rPr sz="2400" u="heavy" spc="-10" dirty="0">
                <a:uFill>
                  <a:solidFill>
                    <a:srgbClr val="000000"/>
                  </a:solidFill>
                </a:uFill>
                <a:latin typeface="Calibri"/>
                <a:cs typeface="Calibri"/>
              </a:rPr>
              <a:t> diagram</a:t>
            </a:r>
            <a:r>
              <a:rPr sz="2400" spc="-10" dirty="0">
                <a:latin typeface="Calibri"/>
                <a:cs typeface="Calibri"/>
              </a:rPr>
              <a:t>-</a:t>
            </a:r>
            <a:r>
              <a:rPr sz="2400" spc="-5" dirty="0">
                <a:latin typeface="Calibri"/>
                <a:cs typeface="Calibri"/>
              </a:rPr>
              <a:t> The</a:t>
            </a:r>
            <a:r>
              <a:rPr sz="2400" dirty="0">
                <a:latin typeface="Calibri"/>
                <a:cs typeface="Calibri"/>
              </a:rPr>
              <a:t> early</a:t>
            </a:r>
            <a:r>
              <a:rPr sz="2400" spc="5" dirty="0">
                <a:latin typeface="Calibri"/>
                <a:cs typeface="Calibri"/>
              </a:rPr>
              <a:t> </a:t>
            </a:r>
            <a:r>
              <a:rPr sz="2400" spc="-10" dirty="0">
                <a:latin typeface="Calibri"/>
                <a:cs typeface="Calibri"/>
              </a:rPr>
              <a:t>electron</a:t>
            </a:r>
            <a:r>
              <a:rPr sz="2400" spc="520" dirty="0">
                <a:latin typeface="Calibri"/>
                <a:cs typeface="Calibri"/>
              </a:rPr>
              <a:t> </a:t>
            </a:r>
            <a:r>
              <a:rPr sz="2400" dirty="0">
                <a:latin typeface="Calibri"/>
                <a:cs typeface="Calibri"/>
              </a:rPr>
              <a:t>e</a:t>
            </a:r>
            <a:r>
              <a:rPr sz="2400" baseline="-20833" dirty="0">
                <a:latin typeface="Calibri"/>
                <a:cs typeface="Calibri"/>
              </a:rPr>
              <a:t>e </a:t>
            </a:r>
            <a:r>
              <a:rPr sz="2400" spc="7" baseline="-20833" dirty="0">
                <a:latin typeface="Calibri"/>
                <a:cs typeface="Calibri"/>
              </a:rPr>
              <a:t> </a:t>
            </a:r>
            <a:r>
              <a:rPr sz="2400" spc="-10" dirty="0">
                <a:latin typeface="Calibri"/>
                <a:cs typeface="Calibri"/>
              </a:rPr>
              <a:t>that </a:t>
            </a:r>
            <a:r>
              <a:rPr sz="2400" spc="-5" dirty="0">
                <a:latin typeface="Calibri"/>
                <a:cs typeface="Calibri"/>
              </a:rPr>
              <a:t>passes </a:t>
            </a:r>
            <a:r>
              <a:rPr sz="2400" spc="-10" dirty="0">
                <a:latin typeface="Calibri"/>
                <a:cs typeface="Calibri"/>
              </a:rPr>
              <a:t>through </a:t>
            </a:r>
            <a:r>
              <a:rPr sz="2400" dirty="0">
                <a:latin typeface="Calibri"/>
                <a:cs typeface="Calibri"/>
              </a:rPr>
              <a:t>the </a:t>
            </a:r>
            <a:r>
              <a:rPr sz="2400" spc="-15" dirty="0">
                <a:latin typeface="Calibri"/>
                <a:cs typeface="Calibri"/>
              </a:rPr>
              <a:t>gap, </a:t>
            </a:r>
            <a:r>
              <a:rPr sz="2400" spc="-20" dirty="0">
                <a:latin typeface="Calibri"/>
                <a:cs typeface="Calibri"/>
              </a:rPr>
              <a:t>before </a:t>
            </a:r>
            <a:r>
              <a:rPr sz="2400" dirty="0">
                <a:latin typeface="Calibri"/>
                <a:cs typeface="Calibri"/>
              </a:rPr>
              <a:t>the </a:t>
            </a:r>
            <a:r>
              <a:rPr sz="2400" spc="-15" dirty="0">
                <a:latin typeface="Calibri"/>
                <a:cs typeface="Calibri"/>
              </a:rPr>
              <a:t>reference </a:t>
            </a:r>
            <a:r>
              <a:rPr sz="2400" spc="-10" dirty="0">
                <a:latin typeface="Calibri"/>
                <a:cs typeface="Calibri"/>
              </a:rPr>
              <a:t>electron </a:t>
            </a:r>
            <a:r>
              <a:rPr sz="2400" spc="-5" dirty="0">
                <a:latin typeface="Calibri"/>
                <a:cs typeface="Calibri"/>
              </a:rPr>
              <a:t>e</a:t>
            </a:r>
            <a:r>
              <a:rPr sz="2400" spc="-7" baseline="-20833" dirty="0">
                <a:latin typeface="Calibri"/>
                <a:cs typeface="Calibri"/>
              </a:rPr>
              <a:t>R</a:t>
            </a:r>
            <a:r>
              <a:rPr sz="2400" spc="-5" dirty="0">
                <a:latin typeface="Calibri"/>
                <a:cs typeface="Calibri"/>
              </a:rPr>
              <a:t>, </a:t>
            </a:r>
            <a:r>
              <a:rPr sz="2400" dirty="0">
                <a:latin typeface="Calibri"/>
                <a:cs typeface="Calibri"/>
              </a:rPr>
              <a:t> </a:t>
            </a:r>
            <a:r>
              <a:rPr sz="2400" spc="-5" dirty="0">
                <a:latin typeface="Calibri"/>
                <a:cs typeface="Calibri"/>
              </a:rPr>
              <a:t>experiences</a:t>
            </a:r>
            <a:r>
              <a:rPr sz="2400" dirty="0">
                <a:latin typeface="Calibri"/>
                <a:cs typeface="Calibri"/>
              </a:rPr>
              <a:t> a</a:t>
            </a:r>
            <a:r>
              <a:rPr sz="2400" spc="5" dirty="0">
                <a:latin typeface="Calibri"/>
                <a:cs typeface="Calibri"/>
              </a:rPr>
              <a:t> </a:t>
            </a:r>
            <a:r>
              <a:rPr sz="2400" spc="-10" dirty="0">
                <a:latin typeface="Calibri"/>
                <a:cs typeface="Calibri"/>
              </a:rPr>
              <a:t>maximum</a:t>
            </a:r>
            <a:r>
              <a:rPr sz="2400" spc="-5" dirty="0">
                <a:latin typeface="Calibri"/>
                <a:cs typeface="Calibri"/>
              </a:rPr>
              <a:t> </a:t>
            </a:r>
            <a:r>
              <a:rPr sz="2400" spc="-10" dirty="0">
                <a:latin typeface="Calibri"/>
                <a:cs typeface="Calibri"/>
              </a:rPr>
              <a:t>+ve</a:t>
            </a:r>
            <a:r>
              <a:rPr sz="2400" spc="-5" dirty="0">
                <a:latin typeface="Calibri"/>
                <a:cs typeface="Calibri"/>
              </a:rPr>
              <a:t> </a:t>
            </a:r>
            <a:r>
              <a:rPr sz="2400" spc="-20" dirty="0">
                <a:latin typeface="Calibri"/>
                <a:cs typeface="Calibri"/>
              </a:rPr>
              <a:t>voltage</a:t>
            </a:r>
            <a:r>
              <a:rPr sz="2400" spc="-15" dirty="0">
                <a:latin typeface="Calibri"/>
                <a:cs typeface="Calibri"/>
              </a:rPr>
              <a:t> </a:t>
            </a:r>
            <a:r>
              <a:rPr sz="2400" spc="-10" dirty="0">
                <a:latin typeface="Calibri"/>
                <a:cs typeface="Calibri"/>
              </a:rPr>
              <a:t>across</a:t>
            </a:r>
            <a:r>
              <a:rPr sz="2400" spc="-5" dirty="0">
                <a:latin typeface="Calibri"/>
                <a:cs typeface="Calibri"/>
              </a:rPr>
              <a:t> </a:t>
            </a:r>
            <a:r>
              <a:rPr sz="2400" dirty="0">
                <a:latin typeface="Calibri"/>
                <a:cs typeface="Calibri"/>
              </a:rPr>
              <a:t>the</a:t>
            </a:r>
            <a:r>
              <a:rPr sz="2400" spc="5" dirty="0">
                <a:latin typeface="Calibri"/>
                <a:cs typeface="Calibri"/>
              </a:rPr>
              <a:t> </a:t>
            </a:r>
            <a:r>
              <a:rPr sz="2400" spc="-20" dirty="0">
                <a:latin typeface="Calibri"/>
                <a:cs typeface="Calibri"/>
              </a:rPr>
              <a:t>gap</a:t>
            </a:r>
            <a:r>
              <a:rPr sz="2400" spc="-15" dirty="0">
                <a:latin typeface="Calibri"/>
                <a:cs typeface="Calibri"/>
              </a:rPr>
              <a:t> </a:t>
            </a:r>
            <a:r>
              <a:rPr sz="2400" spc="-5" dirty="0">
                <a:latin typeface="Calibri"/>
                <a:cs typeface="Calibri"/>
              </a:rPr>
              <a:t>and</a:t>
            </a:r>
            <a:r>
              <a:rPr sz="2400" dirty="0">
                <a:latin typeface="Calibri"/>
                <a:cs typeface="Calibri"/>
              </a:rPr>
              <a:t> the </a:t>
            </a:r>
            <a:r>
              <a:rPr sz="2400" spc="-530" dirty="0">
                <a:latin typeface="Calibri"/>
                <a:cs typeface="Calibri"/>
              </a:rPr>
              <a:t> </a:t>
            </a:r>
            <a:r>
              <a:rPr sz="2400" spc="-10" dirty="0">
                <a:latin typeface="Calibri"/>
                <a:cs typeface="Calibri"/>
              </a:rPr>
              <a:t>electron</a:t>
            </a:r>
            <a:r>
              <a:rPr sz="2400" spc="-5" dirty="0">
                <a:latin typeface="Calibri"/>
                <a:cs typeface="Calibri"/>
              </a:rPr>
              <a:t> </a:t>
            </a:r>
            <a:r>
              <a:rPr sz="2400" dirty="0">
                <a:latin typeface="Calibri"/>
                <a:cs typeface="Calibri"/>
              </a:rPr>
              <a:t>is</a:t>
            </a:r>
            <a:r>
              <a:rPr sz="2400" spc="5" dirty="0">
                <a:latin typeface="Calibri"/>
                <a:cs typeface="Calibri"/>
              </a:rPr>
              <a:t> </a:t>
            </a:r>
            <a:r>
              <a:rPr sz="2400" spc="-10" dirty="0">
                <a:latin typeface="Calibri"/>
                <a:cs typeface="Calibri"/>
              </a:rPr>
              <a:t>accelerated,</a:t>
            </a:r>
            <a:r>
              <a:rPr sz="2400" spc="-5" dirty="0">
                <a:latin typeface="Calibri"/>
                <a:cs typeface="Calibri"/>
              </a:rPr>
              <a:t> </a:t>
            </a:r>
            <a:r>
              <a:rPr sz="2400" dirty="0">
                <a:latin typeface="Calibri"/>
                <a:cs typeface="Calibri"/>
              </a:rPr>
              <a:t>it</a:t>
            </a:r>
            <a:r>
              <a:rPr sz="2400" spc="5" dirty="0">
                <a:latin typeface="Calibri"/>
                <a:cs typeface="Calibri"/>
              </a:rPr>
              <a:t> </a:t>
            </a:r>
            <a:r>
              <a:rPr sz="2400" spc="-10" dirty="0">
                <a:latin typeface="Calibri"/>
                <a:cs typeface="Calibri"/>
              </a:rPr>
              <a:t>moves</a:t>
            </a:r>
            <a:r>
              <a:rPr sz="2400" spc="-5" dirty="0">
                <a:latin typeface="Calibri"/>
                <a:cs typeface="Calibri"/>
              </a:rPr>
              <a:t> </a:t>
            </a:r>
            <a:r>
              <a:rPr sz="2400" dirty="0">
                <a:latin typeface="Calibri"/>
                <a:cs typeface="Calibri"/>
              </a:rPr>
              <a:t>with</a:t>
            </a:r>
            <a:r>
              <a:rPr sz="2400" spc="5" dirty="0">
                <a:latin typeface="Calibri"/>
                <a:cs typeface="Calibri"/>
              </a:rPr>
              <a:t> </a:t>
            </a:r>
            <a:r>
              <a:rPr sz="2400" spc="-15" dirty="0">
                <a:latin typeface="Calibri"/>
                <a:cs typeface="Calibri"/>
              </a:rPr>
              <a:t>greater</a:t>
            </a:r>
            <a:r>
              <a:rPr sz="2400" spc="-10" dirty="0">
                <a:latin typeface="Calibri"/>
                <a:cs typeface="Calibri"/>
              </a:rPr>
              <a:t> </a:t>
            </a:r>
            <a:r>
              <a:rPr sz="2400" spc="-5" dirty="0">
                <a:latin typeface="Calibri"/>
                <a:cs typeface="Calibri"/>
              </a:rPr>
              <a:t>velocity</a:t>
            </a:r>
            <a:r>
              <a:rPr sz="2400" dirty="0">
                <a:latin typeface="Calibri"/>
                <a:cs typeface="Calibri"/>
              </a:rPr>
              <a:t> and </a:t>
            </a:r>
            <a:r>
              <a:rPr sz="2400" spc="5" dirty="0">
                <a:latin typeface="Calibri"/>
                <a:cs typeface="Calibri"/>
              </a:rPr>
              <a:t> </a:t>
            </a:r>
            <a:r>
              <a:rPr sz="2400" spc="-15" dirty="0">
                <a:latin typeface="Calibri"/>
                <a:cs typeface="Calibri"/>
              </a:rPr>
              <a:t>penetrates</a:t>
            </a:r>
            <a:r>
              <a:rPr sz="2400" spc="-10" dirty="0">
                <a:latin typeface="Calibri"/>
                <a:cs typeface="Calibri"/>
              </a:rPr>
              <a:t> </a:t>
            </a:r>
            <a:r>
              <a:rPr sz="2400" spc="-5" dirty="0">
                <a:latin typeface="Calibri"/>
                <a:cs typeface="Calibri"/>
              </a:rPr>
              <a:t>deep</a:t>
            </a:r>
            <a:r>
              <a:rPr sz="2400" dirty="0">
                <a:latin typeface="Calibri"/>
                <a:cs typeface="Calibri"/>
              </a:rPr>
              <a:t> </a:t>
            </a:r>
            <a:r>
              <a:rPr sz="2400" spc="-15" dirty="0">
                <a:latin typeface="Calibri"/>
                <a:cs typeface="Calibri"/>
              </a:rPr>
              <a:t>into</a:t>
            </a:r>
            <a:r>
              <a:rPr sz="2400" spc="-10" dirty="0">
                <a:latin typeface="Calibri"/>
                <a:cs typeface="Calibri"/>
              </a:rPr>
              <a:t> </a:t>
            </a:r>
            <a:r>
              <a:rPr sz="2400" spc="-5" dirty="0">
                <a:latin typeface="Calibri"/>
                <a:cs typeface="Calibri"/>
              </a:rPr>
              <a:t>repeller</a:t>
            </a:r>
            <a:r>
              <a:rPr sz="2400" dirty="0">
                <a:latin typeface="Calibri"/>
                <a:cs typeface="Calibri"/>
              </a:rPr>
              <a:t> </a:t>
            </a:r>
            <a:r>
              <a:rPr sz="2400" spc="-5" dirty="0">
                <a:latin typeface="Calibri"/>
                <a:cs typeface="Calibri"/>
              </a:rPr>
              <a:t>space.</a:t>
            </a:r>
            <a:r>
              <a:rPr sz="240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return</a:t>
            </a:r>
            <a:r>
              <a:rPr sz="2400" spc="-5" dirty="0">
                <a:latin typeface="Calibri"/>
                <a:cs typeface="Calibri"/>
              </a:rPr>
              <a:t> </a:t>
            </a:r>
            <a:r>
              <a:rPr sz="2400" dirty="0">
                <a:latin typeface="Calibri"/>
                <a:cs typeface="Calibri"/>
              </a:rPr>
              <a:t>time</a:t>
            </a:r>
            <a:r>
              <a:rPr sz="2400" spc="540" dirty="0">
                <a:latin typeface="Calibri"/>
                <a:cs typeface="Calibri"/>
              </a:rPr>
              <a:t> </a:t>
            </a:r>
            <a:r>
              <a:rPr sz="2400" spc="-20" dirty="0">
                <a:latin typeface="Calibri"/>
                <a:cs typeface="Calibri"/>
              </a:rPr>
              <a:t>for </a:t>
            </a:r>
            <a:r>
              <a:rPr sz="2400" spc="-15" dirty="0">
                <a:latin typeface="Calibri"/>
                <a:cs typeface="Calibri"/>
              </a:rPr>
              <a:t> </a:t>
            </a:r>
            <a:r>
              <a:rPr sz="2400" spc="-10" dirty="0">
                <a:latin typeface="Calibri"/>
                <a:cs typeface="Calibri"/>
              </a:rPr>
              <a:t>electron</a:t>
            </a:r>
            <a:r>
              <a:rPr sz="2400" spc="-5" dirty="0">
                <a:latin typeface="Calibri"/>
                <a:cs typeface="Calibri"/>
              </a:rPr>
              <a:t> </a:t>
            </a:r>
            <a:r>
              <a:rPr sz="2400" dirty="0">
                <a:latin typeface="Calibri"/>
                <a:cs typeface="Calibri"/>
              </a:rPr>
              <a:t>e</a:t>
            </a:r>
            <a:r>
              <a:rPr sz="2400" baseline="-20833" dirty="0">
                <a:latin typeface="Calibri"/>
                <a:cs typeface="Calibri"/>
              </a:rPr>
              <a:t>e</a:t>
            </a:r>
            <a:r>
              <a:rPr sz="2400" spc="7" baseline="-20833" dirty="0">
                <a:latin typeface="Calibri"/>
                <a:cs typeface="Calibri"/>
              </a:rPr>
              <a:t> </a:t>
            </a:r>
            <a:r>
              <a:rPr sz="2400" dirty="0">
                <a:latin typeface="Calibri"/>
                <a:cs typeface="Calibri"/>
              </a:rPr>
              <a:t>is</a:t>
            </a:r>
            <a:r>
              <a:rPr sz="2400" spc="5" dirty="0">
                <a:latin typeface="Calibri"/>
                <a:cs typeface="Calibri"/>
              </a:rPr>
              <a:t> </a:t>
            </a:r>
            <a:r>
              <a:rPr sz="2400" spc="-15" dirty="0">
                <a:latin typeface="Calibri"/>
                <a:cs typeface="Calibri"/>
              </a:rPr>
              <a:t>greater</a:t>
            </a:r>
            <a:r>
              <a:rPr sz="2400" spc="-10" dirty="0">
                <a:latin typeface="Calibri"/>
                <a:cs typeface="Calibri"/>
              </a:rPr>
              <a:t> </a:t>
            </a:r>
            <a:r>
              <a:rPr sz="2400" dirty="0">
                <a:latin typeface="Calibri"/>
                <a:cs typeface="Calibri"/>
              </a:rPr>
              <a:t>as</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depth</a:t>
            </a:r>
            <a:r>
              <a:rPr sz="240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penetration</a:t>
            </a:r>
            <a:r>
              <a:rPr sz="2400" spc="-5" dirty="0">
                <a:latin typeface="Calibri"/>
                <a:cs typeface="Calibri"/>
              </a:rPr>
              <a:t> </a:t>
            </a:r>
            <a:r>
              <a:rPr sz="2400" spc="-15" dirty="0">
                <a:latin typeface="Calibri"/>
                <a:cs typeface="Calibri"/>
              </a:rPr>
              <a:t>into</a:t>
            </a:r>
            <a:r>
              <a:rPr sz="2400" spc="-10" dirty="0">
                <a:latin typeface="Calibri"/>
                <a:cs typeface="Calibri"/>
              </a:rPr>
              <a:t> </a:t>
            </a:r>
            <a:r>
              <a:rPr sz="2400" dirty="0">
                <a:latin typeface="Calibri"/>
                <a:cs typeface="Calibri"/>
              </a:rPr>
              <a:t>the </a:t>
            </a:r>
            <a:r>
              <a:rPr sz="2400" spc="5" dirty="0">
                <a:latin typeface="Calibri"/>
                <a:cs typeface="Calibri"/>
              </a:rPr>
              <a:t> </a:t>
            </a:r>
            <a:r>
              <a:rPr sz="2400" spc="-5" dirty="0">
                <a:latin typeface="Calibri"/>
                <a:cs typeface="Calibri"/>
              </a:rPr>
              <a:t>repeller space </a:t>
            </a:r>
            <a:r>
              <a:rPr sz="2400" dirty="0">
                <a:latin typeface="Calibri"/>
                <a:cs typeface="Calibri"/>
              </a:rPr>
              <a:t>is </a:t>
            </a:r>
            <a:r>
              <a:rPr sz="2400" spc="-10" dirty="0">
                <a:latin typeface="Calibri"/>
                <a:cs typeface="Calibri"/>
              </a:rPr>
              <a:t>more. </a:t>
            </a:r>
            <a:r>
              <a:rPr sz="2400" spc="-5" dirty="0">
                <a:latin typeface="Calibri"/>
                <a:cs typeface="Calibri"/>
              </a:rPr>
              <a:t>Hence </a:t>
            </a:r>
            <a:r>
              <a:rPr sz="2400" dirty="0">
                <a:latin typeface="Calibri"/>
                <a:cs typeface="Calibri"/>
              </a:rPr>
              <a:t>e</a:t>
            </a:r>
            <a:r>
              <a:rPr sz="2400" baseline="-20833" dirty="0">
                <a:latin typeface="Calibri"/>
                <a:cs typeface="Calibri"/>
              </a:rPr>
              <a:t>e</a:t>
            </a:r>
            <a:r>
              <a:rPr sz="2400" spc="7" baseline="-20833" dirty="0">
                <a:latin typeface="Calibri"/>
                <a:cs typeface="Calibri"/>
              </a:rPr>
              <a:t> </a:t>
            </a:r>
            <a:r>
              <a:rPr sz="2400" dirty="0">
                <a:latin typeface="Calibri"/>
                <a:cs typeface="Calibri"/>
              </a:rPr>
              <a:t>and e</a:t>
            </a:r>
            <a:r>
              <a:rPr sz="2400" baseline="-20833" dirty="0">
                <a:latin typeface="Calibri"/>
                <a:cs typeface="Calibri"/>
              </a:rPr>
              <a:t>R</a:t>
            </a:r>
            <a:r>
              <a:rPr sz="2400" spc="7" baseline="-20833" dirty="0">
                <a:latin typeface="Calibri"/>
                <a:cs typeface="Calibri"/>
              </a:rPr>
              <a:t> </a:t>
            </a:r>
            <a:r>
              <a:rPr sz="2400" dirty="0">
                <a:latin typeface="Calibri"/>
                <a:cs typeface="Calibri"/>
              </a:rPr>
              <a:t>appear </a:t>
            </a:r>
            <a:r>
              <a:rPr sz="2400" spc="-15" dirty="0">
                <a:latin typeface="Calibri"/>
                <a:cs typeface="Calibri"/>
              </a:rPr>
              <a:t>at </a:t>
            </a:r>
            <a:r>
              <a:rPr sz="2400" dirty="0">
                <a:latin typeface="Calibri"/>
                <a:cs typeface="Calibri"/>
              </a:rPr>
              <a:t>the </a:t>
            </a:r>
            <a:r>
              <a:rPr sz="2400" spc="-20" dirty="0">
                <a:latin typeface="Calibri"/>
                <a:cs typeface="Calibri"/>
              </a:rPr>
              <a:t>gap </a:t>
            </a:r>
            <a:r>
              <a:rPr sz="2400" spc="-5" dirty="0">
                <a:latin typeface="Calibri"/>
                <a:cs typeface="Calibri"/>
              </a:rPr>
              <a:t>fpr </a:t>
            </a:r>
            <a:r>
              <a:rPr sz="2400" dirty="0">
                <a:latin typeface="Calibri"/>
                <a:cs typeface="Calibri"/>
              </a:rPr>
              <a:t> </a:t>
            </a:r>
            <a:r>
              <a:rPr sz="2400" spc="-10" dirty="0">
                <a:latin typeface="Calibri"/>
                <a:cs typeface="Calibri"/>
              </a:rPr>
              <a:t>second</a:t>
            </a:r>
            <a:r>
              <a:rPr sz="2400" spc="-25" dirty="0">
                <a:latin typeface="Calibri"/>
                <a:cs typeface="Calibri"/>
              </a:rPr>
              <a:t> </a:t>
            </a:r>
            <a:r>
              <a:rPr sz="2400" dirty="0">
                <a:latin typeface="Calibri"/>
                <a:cs typeface="Calibri"/>
              </a:rPr>
              <a:t>time</a:t>
            </a:r>
            <a:r>
              <a:rPr sz="2400" spc="-10" dirty="0">
                <a:latin typeface="Calibri"/>
                <a:cs typeface="Calibri"/>
              </a:rPr>
              <a:t> </a:t>
            </a:r>
            <a:r>
              <a:rPr sz="2400" spc="-15" dirty="0">
                <a:latin typeface="Calibri"/>
                <a:cs typeface="Calibri"/>
              </a:rPr>
              <a:t>at</a:t>
            </a:r>
            <a:r>
              <a:rPr sz="2400" spc="-2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same</a:t>
            </a:r>
            <a:r>
              <a:rPr sz="2400" spc="-10" dirty="0">
                <a:latin typeface="Calibri"/>
                <a:cs typeface="Calibri"/>
              </a:rPr>
              <a:t> </a:t>
            </a:r>
            <a:r>
              <a:rPr sz="2400" spc="-15" dirty="0">
                <a:latin typeface="Calibri"/>
                <a:cs typeface="Calibri"/>
              </a:rPr>
              <a:t>instant.</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66</a:t>
            </a:fld>
            <a:endParaRPr spc="-5"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116" y="1156461"/>
            <a:ext cx="8088630" cy="3757295"/>
          </a:xfrm>
          <a:prstGeom prst="rect">
            <a:avLst/>
          </a:prstGeom>
        </p:spPr>
        <p:txBody>
          <a:bodyPr vert="horz" wrap="square" lIns="0" tIns="12700" rIns="0" bIns="0" rtlCol="0">
            <a:spAutoFit/>
          </a:bodyPr>
          <a:lstStyle/>
          <a:p>
            <a:pPr marL="63500" marR="55880" algn="just">
              <a:lnSpc>
                <a:spcPct val="100000"/>
              </a:lnSpc>
              <a:spcBef>
                <a:spcPts val="100"/>
              </a:spcBef>
            </a:pPr>
            <a:r>
              <a:rPr sz="2400" spc="-5" dirty="0">
                <a:latin typeface="Calibri"/>
                <a:cs typeface="Calibri"/>
              </a:rPr>
              <a:t>The </a:t>
            </a:r>
            <a:r>
              <a:rPr sz="2400" spc="-15" dirty="0">
                <a:latin typeface="Calibri"/>
                <a:cs typeface="Calibri"/>
              </a:rPr>
              <a:t>late </a:t>
            </a:r>
            <a:r>
              <a:rPr sz="2400" spc="-5" dirty="0">
                <a:latin typeface="Calibri"/>
                <a:cs typeface="Calibri"/>
              </a:rPr>
              <a:t>electron </a:t>
            </a:r>
            <a:r>
              <a:rPr sz="2400" dirty="0">
                <a:latin typeface="Calibri"/>
                <a:cs typeface="Calibri"/>
              </a:rPr>
              <a:t>e</a:t>
            </a:r>
            <a:r>
              <a:rPr sz="2400" baseline="-20833" dirty="0">
                <a:latin typeface="Calibri"/>
                <a:cs typeface="Calibri"/>
              </a:rPr>
              <a:t>L</a:t>
            </a:r>
            <a:r>
              <a:rPr sz="2400" spc="7" baseline="-20833" dirty="0">
                <a:latin typeface="Calibri"/>
                <a:cs typeface="Calibri"/>
              </a:rPr>
              <a:t> </a:t>
            </a:r>
            <a:r>
              <a:rPr sz="2400" spc="-10" dirty="0">
                <a:latin typeface="Calibri"/>
                <a:cs typeface="Calibri"/>
              </a:rPr>
              <a:t>that </a:t>
            </a:r>
            <a:r>
              <a:rPr sz="2400" spc="-5" dirty="0">
                <a:latin typeface="Calibri"/>
                <a:cs typeface="Calibri"/>
              </a:rPr>
              <a:t>passes </a:t>
            </a:r>
            <a:r>
              <a:rPr sz="2400" dirty="0">
                <a:latin typeface="Calibri"/>
                <a:cs typeface="Calibri"/>
              </a:rPr>
              <a:t>the </a:t>
            </a:r>
            <a:r>
              <a:rPr sz="2400" spc="-15" dirty="0">
                <a:latin typeface="Calibri"/>
                <a:cs typeface="Calibri"/>
              </a:rPr>
              <a:t>gap, </a:t>
            </a:r>
            <a:r>
              <a:rPr sz="2400" spc="-10" dirty="0">
                <a:latin typeface="Calibri"/>
                <a:cs typeface="Calibri"/>
              </a:rPr>
              <a:t>later </a:t>
            </a:r>
            <a:r>
              <a:rPr sz="2400" dirty="0">
                <a:latin typeface="Calibri"/>
                <a:cs typeface="Calibri"/>
              </a:rPr>
              <a:t>than </a:t>
            </a:r>
            <a:r>
              <a:rPr sz="2400" spc="-20" dirty="0">
                <a:latin typeface="Calibri"/>
                <a:cs typeface="Calibri"/>
              </a:rPr>
              <a:t>reference </a:t>
            </a:r>
            <a:r>
              <a:rPr sz="2400" spc="-15" dirty="0">
                <a:latin typeface="Calibri"/>
                <a:cs typeface="Calibri"/>
              </a:rPr>
              <a:t> </a:t>
            </a:r>
            <a:r>
              <a:rPr sz="2400" spc="-10" dirty="0">
                <a:latin typeface="Calibri"/>
                <a:cs typeface="Calibri"/>
              </a:rPr>
              <a:t>electron</a:t>
            </a:r>
            <a:r>
              <a:rPr sz="2400" spc="-5" dirty="0">
                <a:latin typeface="Calibri"/>
                <a:cs typeface="Calibri"/>
              </a:rPr>
              <a:t> e</a:t>
            </a:r>
            <a:r>
              <a:rPr sz="2400" spc="-7" baseline="-20833" dirty="0">
                <a:latin typeface="Calibri"/>
                <a:cs typeface="Calibri"/>
              </a:rPr>
              <a:t>R</a:t>
            </a:r>
            <a:r>
              <a:rPr sz="2400" spc="-5" dirty="0">
                <a:latin typeface="Calibri"/>
                <a:cs typeface="Calibri"/>
              </a:rPr>
              <a:t>,</a:t>
            </a:r>
            <a:r>
              <a:rPr sz="2400" dirty="0">
                <a:latin typeface="Calibri"/>
                <a:cs typeface="Calibri"/>
              </a:rPr>
              <a:t> </a:t>
            </a:r>
            <a:r>
              <a:rPr sz="2400" spc="-5" dirty="0">
                <a:latin typeface="Calibri"/>
                <a:cs typeface="Calibri"/>
              </a:rPr>
              <a:t>experiences</a:t>
            </a:r>
            <a:r>
              <a:rPr sz="2400" dirty="0">
                <a:latin typeface="Calibri"/>
                <a:cs typeface="Calibri"/>
              </a:rPr>
              <a:t> a</a:t>
            </a:r>
            <a:r>
              <a:rPr sz="2400" spc="5" dirty="0">
                <a:latin typeface="Calibri"/>
                <a:cs typeface="Calibri"/>
              </a:rPr>
              <a:t> </a:t>
            </a:r>
            <a:r>
              <a:rPr sz="2400" spc="-10" dirty="0">
                <a:latin typeface="Calibri"/>
                <a:cs typeface="Calibri"/>
              </a:rPr>
              <a:t>maximum</a:t>
            </a:r>
            <a:r>
              <a:rPr sz="2400" spc="-5" dirty="0">
                <a:latin typeface="Calibri"/>
                <a:cs typeface="Calibri"/>
              </a:rPr>
              <a:t> </a:t>
            </a:r>
            <a:r>
              <a:rPr sz="2400" spc="-10" dirty="0">
                <a:latin typeface="Calibri"/>
                <a:cs typeface="Calibri"/>
              </a:rPr>
              <a:t>–ve</a:t>
            </a:r>
            <a:r>
              <a:rPr sz="2400" spc="-5" dirty="0">
                <a:latin typeface="Calibri"/>
                <a:cs typeface="Calibri"/>
              </a:rPr>
              <a:t> </a:t>
            </a:r>
            <a:r>
              <a:rPr sz="2400" spc="-20" dirty="0">
                <a:latin typeface="Calibri"/>
                <a:cs typeface="Calibri"/>
              </a:rPr>
              <a:t>voltage</a:t>
            </a:r>
            <a:r>
              <a:rPr sz="2400" spc="-15" dirty="0">
                <a:latin typeface="Calibri"/>
                <a:cs typeface="Calibri"/>
              </a:rPr>
              <a:t> </a:t>
            </a:r>
            <a:r>
              <a:rPr sz="2400" dirty="0">
                <a:latin typeface="Calibri"/>
                <a:cs typeface="Calibri"/>
              </a:rPr>
              <a:t>and</a:t>
            </a:r>
            <a:r>
              <a:rPr sz="2400" spc="540" dirty="0">
                <a:latin typeface="Calibri"/>
                <a:cs typeface="Calibri"/>
              </a:rPr>
              <a:t> </a:t>
            </a:r>
            <a:r>
              <a:rPr sz="2400" spc="-10" dirty="0">
                <a:latin typeface="Calibri"/>
                <a:cs typeface="Calibri"/>
              </a:rPr>
              <a:t>moves </a:t>
            </a:r>
            <a:r>
              <a:rPr sz="2400" spc="-530" dirty="0">
                <a:latin typeface="Calibri"/>
                <a:cs typeface="Calibri"/>
              </a:rPr>
              <a:t> </a:t>
            </a:r>
            <a:r>
              <a:rPr sz="2400" dirty="0">
                <a:latin typeface="Calibri"/>
                <a:cs typeface="Calibri"/>
              </a:rPr>
              <a:t>with</a:t>
            </a:r>
            <a:r>
              <a:rPr sz="2400" spc="5" dirty="0">
                <a:latin typeface="Calibri"/>
                <a:cs typeface="Calibri"/>
              </a:rPr>
              <a:t> </a:t>
            </a:r>
            <a:r>
              <a:rPr sz="2400" dirty="0">
                <a:latin typeface="Calibri"/>
                <a:cs typeface="Calibri"/>
              </a:rPr>
              <a:t>a</a:t>
            </a:r>
            <a:r>
              <a:rPr sz="2400" spc="5" dirty="0">
                <a:latin typeface="Calibri"/>
                <a:cs typeface="Calibri"/>
              </a:rPr>
              <a:t> </a:t>
            </a:r>
            <a:r>
              <a:rPr sz="2400" spc="-20" dirty="0">
                <a:latin typeface="Calibri"/>
                <a:cs typeface="Calibri"/>
              </a:rPr>
              <a:t>retarding</a:t>
            </a:r>
            <a:r>
              <a:rPr sz="2400" spc="-15" dirty="0">
                <a:latin typeface="Calibri"/>
                <a:cs typeface="Calibri"/>
              </a:rPr>
              <a:t> </a:t>
            </a:r>
            <a:r>
              <a:rPr sz="2400" spc="-20" dirty="0">
                <a:latin typeface="Calibri"/>
                <a:cs typeface="Calibri"/>
              </a:rPr>
              <a:t>velocity.</a:t>
            </a:r>
            <a:r>
              <a:rPr sz="2400" spc="-15"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return</a:t>
            </a:r>
            <a:r>
              <a:rPr sz="2400" spc="-5" dirty="0">
                <a:latin typeface="Calibri"/>
                <a:cs typeface="Calibri"/>
              </a:rPr>
              <a:t> </a:t>
            </a:r>
            <a:r>
              <a:rPr sz="2400" dirty="0">
                <a:latin typeface="Calibri"/>
                <a:cs typeface="Calibri"/>
              </a:rPr>
              <a:t>time</a:t>
            </a:r>
            <a:r>
              <a:rPr sz="2400" spc="5" dirty="0">
                <a:latin typeface="Calibri"/>
                <a:cs typeface="Calibri"/>
              </a:rPr>
              <a:t> </a:t>
            </a:r>
            <a:r>
              <a:rPr sz="2400" dirty="0">
                <a:latin typeface="Calibri"/>
                <a:cs typeface="Calibri"/>
              </a:rPr>
              <a:t>is</a:t>
            </a:r>
            <a:r>
              <a:rPr sz="2400" spc="5" dirty="0">
                <a:latin typeface="Calibri"/>
                <a:cs typeface="Calibri"/>
              </a:rPr>
              <a:t> </a:t>
            </a:r>
            <a:r>
              <a:rPr sz="2400" spc="-10" dirty="0">
                <a:latin typeface="Calibri"/>
                <a:cs typeface="Calibri"/>
              </a:rPr>
              <a:t>shorter</a:t>
            </a:r>
            <a:r>
              <a:rPr sz="2400" spc="-5" dirty="0">
                <a:latin typeface="Calibri"/>
                <a:cs typeface="Calibri"/>
              </a:rPr>
              <a:t> </a:t>
            </a:r>
            <a:r>
              <a:rPr sz="2400" dirty="0">
                <a:latin typeface="Calibri"/>
                <a:cs typeface="Calibri"/>
              </a:rPr>
              <a:t>as</a:t>
            </a:r>
            <a:r>
              <a:rPr sz="2400" spc="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penetration</a:t>
            </a:r>
            <a:r>
              <a:rPr sz="2400" spc="-5" dirty="0">
                <a:latin typeface="Calibri"/>
                <a:cs typeface="Calibri"/>
              </a:rPr>
              <a:t> </a:t>
            </a:r>
            <a:r>
              <a:rPr sz="2400" spc="-15" dirty="0">
                <a:latin typeface="Calibri"/>
                <a:cs typeface="Calibri"/>
              </a:rPr>
              <a:t>into</a:t>
            </a:r>
            <a:r>
              <a:rPr sz="2400" spc="-10" dirty="0">
                <a:latin typeface="Calibri"/>
                <a:cs typeface="Calibri"/>
              </a:rPr>
              <a:t> </a:t>
            </a:r>
            <a:r>
              <a:rPr sz="2400" spc="-5" dirty="0">
                <a:latin typeface="Calibri"/>
                <a:cs typeface="Calibri"/>
              </a:rPr>
              <a:t>repeller</a:t>
            </a:r>
            <a:r>
              <a:rPr sz="2400" dirty="0">
                <a:latin typeface="Calibri"/>
                <a:cs typeface="Calibri"/>
              </a:rPr>
              <a:t> </a:t>
            </a:r>
            <a:r>
              <a:rPr sz="2400" spc="-5" dirty="0">
                <a:latin typeface="Calibri"/>
                <a:cs typeface="Calibri"/>
              </a:rPr>
              <a:t>space</a:t>
            </a:r>
            <a:r>
              <a:rPr sz="2400" dirty="0">
                <a:latin typeface="Calibri"/>
                <a:cs typeface="Calibri"/>
              </a:rPr>
              <a:t> is</a:t>
            </a:r>
            <a:r>
              <a:rPr sz="2400" spc="5" dirty="0">
                <a:latin typeface="Calibri"/>
                <a:cs typeface="Calibri"/>
              </a:rPr>
              <a:t> </a:t>
            </a:r>
            <a:r>
              <a:rPr sz="2400" dirty="0">
                <a:latin typeface="Calibri"/>
                <a:cs typeface="Calibri"/>
              </a:rPr>
              <a:t>less</a:t>
            </a:r>
            <a:r>
              <a:rPr sz="2400" spc="5"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catches</a:t>
            </a:r>
            <a:r>
              <a:rPr sz="2400" spc="-5" dirty="0">
                <a:latin typeface="Calibri"/>
                <a:cs typeface="Calibri"/>
              </a:rPr>
              <a:t> up</a:t>
            </a:r>
            <a:r>
              <a:rPr sz="2400" dirty="0">
                <a:latin typeface="Calibri"/>
                <a:cs typeface="Calibri"/>
              </a:rPr>
              <a:t> with </a:t>
            </a:r>
            <a:r>
              <a:rPr sz="2400" spc="5" dirty="0">
                <a:latin typeface="Calibri"/>
                <a:cs typeface="Calibri"/>
              </a:rPr>
              <a:t> </a:t>
            </a:r>
            <a:r>
              <a:rPr sz="2400" spc="-20" dirty="0">
                <a:latin typeface="Calibri"/>
                <a:cs typeface="Calibri"/>
              </a:rPr>
              <a:t>reference</a:t>
            </a:r>
            <a:r>
              <a:rPr sz="2400" spc="-15" dirty="0">
                <a:latin typeface="Calibri"/>
                <a:cs typeface="Calibri"/>
              </a:rPr>
              <a:t> </a:t>
            </a:r>
            <a:r>
              <a:rPr sz="2400" spc="-5" dirty="0">
                <a:latin typeface="Calibri"/>
                <a:cs typeface="Calibri"/>
              </a:rPr>
              <a:t>electron</a:t>
            </a:r>
            <a:r>
              <a:rPr sz="2400" dirty="0">
                <a:latin typeface="Calibri"/>
                <a:cs typeface="Calibri"/>
              </a:rPr>
              <a:t> e</a:t>
            </a:r>
            <a:r>
              <a:rPr sz="2400" baseline="-20833" dirty="0">
                <a:latin typeface="Calibri"/>
                <a:cs typeface="Calibri"/>
              </a:rPr>
              <a:t>R</a:t>
            </a:r>
            <a:r>
              <a:rPr sz="2400" spc="7" baseline="-20833" dirty="0">
                <a:latin typeface="Calibri"/>
                <a:cs typeface="Calibri"/>
              </a:rPr>
              <a:t> </a:t>
            </a:r>
            <a:r>
              <a:rPr sz="2400" spc="-5" dirty="0">
                <a:latin typeface="Calibri"/>
                <a:cs typeface="Calibri"/>
              </a:rPr>
              <a:t>and</a:t>
            </a:r>
            <a:r>
              <a:rPr sz="2400" dirty="0">
                <a:latin typeface="Calibri"/>
                <a:cs typeface="Calibri"/>
              </a:rPr>
              <a:t> earlier</a:t>
            </a:r>
            <a:r>
              <a:rPr sz="2400" spc="5" dirty="0">
                <a:latin typeface="Calibri"/>
                <a:cs typeface="Calibri"/>
              </a:rPr>
              <a:t> </a:t>
            </a:r>
            <a:r>
              <a:rPr sz="2400" spc="-10" dirty="0">
                <a:latin typeface="Calibri"/>
                <a:cs typeface="Calibri"/>
              </a:rPr>
              <a:t>electron</a:t>
            </a:r>
            <a:r>
              <a:rPr sz="2400" spc="-5" dirty="0">
                <a:latin typeface="Calibri"/>
                <a:cs typeface="Calibri"/>
              </a:rPr>
              <a:t> </a:t>
            </a:r>
            <a:r>
              <a:rPr sz="2400" dirty="0">
                <a:latin typeface="Calibri"/>
                <a:cs typeface="Calibri"/>
              </a:rPr>
              <a:t>e</a:t>
            </a:r>
            <a:r>
              <a:rPr sz="2400" baseline="-20833" dirty="0">
                <a:latin typeface="Calibri"/>
                <a:cs typeface="Calibri"/>
              </a:rPr>
              <a:t>e</a:t>
            </a:r>
            <a:r>
              <a:rPr sz="2400" spc="7" baseline="-20833" dirty="0">
                <a:latin typeface="Calibri"/>
                <a:cs typeface="Calibri"/>
              </a:rPr>
              <a:t> </a:t>
            </a:r>
            <a:r>
              <a:rPr sz="2400" dirty="0">
                <a:latin typeface="Calibri"/>
                <a:cs typeface="Calibri"/>
              </a:rPr>
              <a:t>and</a:t>
            </a:r>
            <a:r>
              <a:rPr sz="2400" spc="5" dirty="0">
                <a:latin typeface="Calibri"/>
                <a:cs typeface="Calibri"/>
              </a:rPr>
              <a:t> </a:t>
            </a:r>
            <a:r>
              <a:rPr sz="2400" spc="-15" dirty="0">
                <a:latin typeface="Calibri"/>
                <a:cs typeface="Calibri"/>
              </a:rPr>
              <a:t>forming</a:t>
            </a:r>
            <a:r>
              <a:rPr sz="2400" spc="-10" dirty="0">
                <a:latin typeface="Calibri"/>
                <a:cs typeface="Calibri"/>
              </a:rPr>
              <a:t> </a:t>
            </a:r>
            <a:r>
              <a:rPr sz="2400" dirty="0">
                <a:latin typeface="Calibri"/>
                <a:cs typeface="Calibri"/>
              </a:rPr>
              <a:t>a </a:t>
            </a:r>
            <a:r>
              <a:rPr sz="2400" spc="5" dirty="0">
                <a:latin typeface="Calibri"/>
                <a:cs typeface="Calibri"/>
              </a:rPr>
              <a:t> </a:t>
            </a:r>
            <a:r>
              <a:rPr sz="2400" spc="-5" dirty="0">
                <a:latin typeface="Calibri"/>
                <a:cs typeface="Calibri"/>
              </a:rPr>
              <a:t>bunch.</a:t>
            </a:r>
            <a:endParaRPr sz="2400">
              <a:latin typeface="Calibri"/>
              <a:cs typeface="Calibri"/>
            </a:endParaRPr>
          </a:p>
          <a:p>
            <a:pPr marL="63500" marR="56515" indent="751205" algn="just">
              <a:lnSpc>
                <a:spcPct val="100000"/>
              </a:lnSpc>
              <a:spcBef>
                <a:spcPts val="575"/>
              </a:spcBef>
            </a:pPr>
            <a:r>
              <a:rPr sz="2400" spc="-5" dirty="0">
                <a:latin typeface="Calibri"/>
                <a:cs typeface="Calibri"/>
              </a:rPr>
              <a:t>Bunches </a:t>
            </a:r>
            <a:r>
              <a:rPr sz="2400" spc="-10" dirty="0">
                <a:latin typeface="Calibri"/>
                <a:cs typeface="Calibri"/>
              </a:rPr>
              <a:t>return </a:t>
            </a:r>
            <a:r>
              <a:rPr sz="2400" spc="-5" dirty="0">
                <a:latin typeface="Calibri"/>
                <a:cs typeface="Calibri"/>
              </a:rPr>
              <a:t>back </a:t>
            </a:r>
            <a:r>
              <a:rPr sz="2400" dirty="0">
                <a:latin typeface="Calibri"/>
                <a:cs typeface="Calibri"/>
              </a:rPr>
              <a:t>and </a:t>
            </a:r>
            <a:r>
              <a:rPr sz="2400" spc="-5" dirty="0">
                <a:latin typeface="Calibri"/>
                <a:cs typeface="Calibri"/>
              </a:rPr>
              <a:t>pass </a:t>
            </a:r>
            <a:r>
              <a:rPr sz="2400" spc="-10" dirty="0">
                <a:latin typeface="Calibri"/>
                <a:cs typeface="Calibri"/>
              </a:rPr>
              <a:t>through </a:t>
            </a:r>
            <a:r>
              <a:rPr sz="2400" dirty="0">
                <a:latin typeface="Calibri"/>
                <a:cs typeface="Calibri"/>
              </a:rPr>
              <a:t>the </a:t>
            </a:r>
            <a:r>
              <a:rPr sz="2400" spc="-20" dirty="0">
                <a:latin typeface="Calibri"/>
                <a:cs typeface="Calibri"/>
              </a:rPr>
              <a:t>gap </a:t>
            </a:r>
            <a:r>
              <a:rPr sz="2400" spc="-5" dirty="0">
                <a:latin typeface="Calibri"/>
                <a:cs typeface="Calibri"/>
              </a:rPr>
              <a:t>during </a:t>
            </a:r>
            <a:r>
              <a:rPr sz="2400" dirty="0">
                <a:latin typeface="Calibri"/>
                <a:cs typeface="Calibri"/>
              </a:rPr>
              <a:t>the </a:t>
            </a:r>
            <a:r>
              <a:rPr sz="2400" spc="5" dirty="0">
                <a:latin typeface="Calibri"/>
                <a:cs typeface="Calibri"/>
              </a:rPr>
              <a:t> </a:t>
            </a:r>
            <a:r>
              <a:rPr sz="2400" spc="-15" dirty="0">
                <a:latin typeface="Calibri"/>
                <a:cs typeface="Calibri"/>
              </a:rPr>
              <a:t>retarding</a:t>
            </a:r>
            <a:r>
              <a:rPr sz="2400" spc="-10" dirty="0">
                <a:latin typeface="Calibri"/>
                <a:cs typeface="Calibri"/>
              </a:rPr>
              <a:t> phase</a:t>
            </a:r>
            <a:r>
              <a:rPr sz="2400" spc="-5" dirty="0">
                <a:latin typeface="Calibri"/>
                <a:cs typeface="Calibri"/>
              </a:rPr>
              <a:t> of</a:t>
            </a:r>
            <a:r>
              <a:rPr sz="2400" dirty="0">
                <a:latin typeface="Calibri"/>
                <a:cs typeface="Calibri"/>
              </a:rPr>
              <a:t> the</a:t>
            </a:r>
            <a:r>
              <a:rPr sz="2400" spc="5" dirty="0">
                <a:latin typeface="Calibri"/>
                <a:cs typeface="Calibri"/>
              </a:rPr>
              <a:t> </a:t>
            </a:r>
            <a:r>
              <a:rPr sz="2400" spc="-10" dirty="0">
                <a:latin typeface="Calibri"/>
                <a:cs typeface="Calibri"/>
              </a:rPr>
              <a:t>alternating</a:t>
            </a:r>
            <a:r>
              <a:rPr sz="2400" spc="-5" dirty="0">
                <a:latin typeface="Calibri"/>
                <a:cs typeface="Calibri"/>
              </a:rPr>
              <a:t> field</a:t>
            </a:r>
            <a:r>
              <a:rPr sz="2400" dirty="0">
                <a:latin typeface="Calibri"/>
                <a:cs typeface="Calibri"/>
              </a:rPr>
              <a:t> and</a:t>
            </a:r>
            <a:r>
              <a:rPr sz="2400" spc="5" dirty="0">
                <a:latin typeface="Calibri"/>
                <a:cs typeface="Calibri"/>
              </a:rPr>
              <a:t> </a:t>
            </a:r>
            <a:r>
              <a:rPr sz="2400" spc="-10" dirty="0">
                <a:latin typeface="Calibri"/>
                <a:cs typeface="Calibri"/>
              </a:rPr>
              <a:t>give</a:t>
            </a:r>
            <a:r>
              <a:rPr sz="2400" spc="-5" dirty="0">
                <a:latin typeface="Calibri"/>
                <a:cs typeface="Calibri"/>
              </a:rPr>
              <a:t> up</a:t>
            </a:r>
            <a:r>
              <a:rPr sz="2400" dirty="0">
                <a:latin typeface="Calibri"/>
                <a:cs typeface="Calibri"/>
              </a:rPr>
              <a:t> their </a:t>
            </a:r>
            <a:r>
              <a:rPr sz="2400" spc="5" dirty="0">
                <a:latin typeface="Calibri"/>
                <a:cs typeface="Calibri"/>
              </a:rPr>
              <a:t> </a:t>
            </a:r>
            <a:r>
              <a:rPr sz="2400" spc="-5" dirty="0">
                <a:latin typeface="Calibri"/>
                <a:cs typeface="Calibri"/>
              </a:rPr>
              <a:t>maximum </a:t>
            </a:r>
            <a:r>
              <a:rPr sz="2400" spc="-10" dirty="0">
                <a:latin typeface="Calibri"/>
                <a:cs typeface="Calibri"/>
              </a:rPr>
              <a:t>energy </a:t>
            </a:r>
            <a:r>
              <a:rPr sz="2400" spc="-15" dirty="0">
                <a:latin typeface="Calibri"/>
                <a:cs typeface="Calibri"/>
              </a:rPr>
              <a:t>to </a:t>
            </a:r>
            <a:r>
              <a:rPr sz="2400" dirty="0">
                <a:latin typeface="Calibri"/>
                <a:cs typeface="Calibri"/>
              </a:rPr>
              <a:t>the </a:t>
            </a:r>
            <a:r>
              <a:rPr sz="2400" spc="-5" dirty="0">
                <a:latin typeface="Calibri"/>
                <a:cs typeface="Calibri"/>
              </a:rPr>
              <a:t>e.m. energy of </a:t>
            </a:r>
            <a:r>
              <a:rPr sz="2400" dirty="0">
                <a:latin typeface="Calibri"/>
                <a:cs typeface="Calibri"/>
              </a:rPr>
              <a:t>the </a:t>
            </a:r>
            <a:r>
              <a:rPr sz="2400" spc="-5" dirty="0">
                <a:latin typeface="Calibri"/>
                <a:cs typeface="Calibri"/>
              </a:rPr>
              <a:t>field </a:t>
            </a:r>
            <a:r>
              <a:rPr sz="2400" dirty="0">
                <a:latin typeface="Calibri"/>
                <a:cs typeface="Calibri"/>
              </a:rPr>
              <a:t>in the </a:t>
            </a:r>
            <a:r>
              <a:rPr sz="2400" spc="-10" dirty="0">
                <a:latin typeface="Calibri"/>
                <a:cs typeface="Calibri"/>
              </a:rPr>
              <a:t>cavity </a:t>
            </a:r>
            <a:r>
              <a:rPr sz="2400" spc="-25" dirty="0">
                <a:latin typeface="Calibri"/>
                <a:cs typeface="Calibri"/>
              </a:rPr>
              <a:t>to </a:t>
            </a:r>
            <a:r>
              <a:rPr sz="2400" spc="-20" dirty="0">
                <a:latin typeface="Calibri"/>
                <a:cs typeface="Calibri"/>
              </a:rPr>
              <a:t> </a:t>
            </a:r>
            <a:r>
              <a:rPr sz="2400" spc="-10" dirty="0">
                <a:latin typeface="Calibri"/>
                <a:cs typeface="Calibri"/>
              </a:rPr>
              <a:t>sustained</a:t>
            </a:r>
            <a:r>
              <a:rPr sz="2400" spc="-30" dirty="0">
                <a:latin typeface="Calibri"/>
                <a:cs typeface="Calibri"/>
              </a:rPr>
              <a:t> </a:t>
            </a:r>
            <a:r>
              <a:rPr sz="2400" spc="-5" dirty="0">
                <a:latin typeface="Calibri"/>
                <a:cs typeface="Calibri"/>
              </a:rPr>
              <a:t>oscillations.</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67</a:t>
            </a:fld>
            <a:endParaRPr spc="-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1654" y="307593"/>
            <a:ext cx="2964180" cy="452120"/>
          </a:xfrm>
          <a:prstGeom prst="rect">
            <a:avLst/>
          </a:prstGeom>
        </p:spPr>
        <p:txBody>
          <a:bodyPr vert="horz" wrap="square" lIns="0" tIns="12065" rIns="0" bIns="0" rtlCol="0">
            <a:spAutoFit/>
          </a:bodyPr>
          <a:lstStyle/>
          <a:p>
            <a:pPr marL="12700">
              <a:lnSpc>
                <a:spcPct val="100000"/>
              </a:lnSpc>
              <a:spcBef>
                <a:spcPts val="95"/>
              </a:spcBef>
            </a:pPr>
            <a:r>
              <a:rPr b="0" spc="-35" dirty="0">
                <a:latin typeface="Calibri"/>
                <a:cs typeface="Calibri"/>
              </a:rPr>
              <a:t>Travelling</a:t>
            </a:r>
            <a:r>
              <a:rPr b="0" spc="-60" dirty="0">
                <a:latin typeface="Calibri"/>
                <a:cs typeface="Calibri"/>
              </a:rPr>
              <a:t> </a:t>
            </a:r>
            <a:r>
              <a:rPr b="0" spc="-30" dirty="0">
                <a:latin typeface="Calibri"/>
                <a:cs typeface="Calibri"/>
              </a:rPr>
              <a:t>wave</a:t>
            </a:r>
            <a:r>
              <a:rPr b="0" spc="-35" dirty="0">
                <a:latin typeface="Calibri"/>
                <a:cs typeface="Calibri"/>
              </a:rPr>
              <a:t> </a:t>
            </a:r>
            <a:r>
              <a:rPr b="0" spc="-5" dirty="0">
                <a:latin typeface="Calibri"/>
                <a:cs typeface="Calibri"/>
              </a:rPr>
              <a:t>tube</a:t>
            </a:r>
          </a:p>
        </p:txBody>
      </p:sp>
      <p:sp>
        <p:nvSpPr>
          <p:cNvPr id="3" name="object 3"/>
          <p:cNvSpPr txBox="1"/>
          <p:nvPr/>
        </p:nvSpPr>
        <p:spPr>
          <a:xfrm>
            <a:off x="578916" y="1156461"/>
            <a:ext cx="7988934" cy="4781550"/>
          </a:xfrm>
          <a:prstGeom prst="rect">
            <a:avLst/>
          </a:prstGeom>
        </p:spPr>
        <p:txBody>
          <a:bodyPr vert="horz" wrap="square" lIns="0" tIns="12700" rIns="0" bIns="0" rtlCol="0">
            <a:spAutoFit/>
          </a:bodyPr>
          <a:lstStyle/>
          <a:p>
            <a:pPr marL="12700" marR="5080" algn="just">
              <a:lnSpc>
                <a:spcPct val="100000"/>
              </a:lnSpc>
              <a:spcBef>
                <a:spcPts val="100"/>
              </a:spcBef>
            </a:pPr>
            <a:r>
              <a:rPr sz="2400" spc="-30" dirty="0">
                <a:latin typeface="Calibri"/>
                <a:cs typeface="Calibri"/>
              </a:rPr>
              <a:t>Travelling</a:t>
            </a:r>
            <a:r>
              <a:rPr sz="2400" spc="-25" dirty="0">
                <a:latin typeface="Calibri"/>
                <a:cs typeface="Calibri"/>
              </a:rPr>
              <a:t> </a:t>
            </a:r>
            <a:r>
              <a:rPr sz="2400" spc="-30" dirty="0">
                <a:latin typeface="Calibri"/>
                <a:cs typeface="Calibri"/>
              </a:rPr>
              <a:t>wave</a:t>
            </a:r>
            <a:r>
              <a:rPr sz="2400" spc="480" dirty="0">
                <a:latin typeface="Calibri"/>
                <a:cs typeface="Calibri"/>
              </a:rPr>
              <a:t> </a:t>
            </a:r>
            <a:r>
              <a:rPr sz="2400" dirty="0">
                <a:latin typeface="Calibri"/>
                <a:cs typeface="Calibri"/>
              </a:rPr>
              <a:t>tube </a:t>
            </a:r>
            <a:r>
              <a:rPr sz="2400" spc="-10" dirty="0">
                <a:latin typeface="Calibri"/>
                <a:cs typeface="Calibri"/>
              </a:rPr>
              <a:t>has </a:t>
            </a:r>
            <a:r>
              <a:rPr sz="2400" spc="-5" dirty="0">
                <a:latin typeface="Calibri"/>
                <a:cs typeface="Calibri"/>
              </a:rPr>
              <a:t>been designed </a:t>
            </a:r>
            <a:r>
              <a:rPr sz="2400" spc="-20" dirty="0">
                <a:latin typeface="Calibri"/>
                <a:cs typeface="Calibri"/>
              </a:rPr>
              <a:t>for </a:t>
            </a:r>
            <a:r>
              <a:rPr sz="2400" spc="-5" dirty="0">
                <a:latin typeface="Calibri"/>
                <a:cs typeface="Calibri"/>
              </a:rPr>
              <a:t>frequencies </a:t>
            </a:r>
            <a:r>
              <a:rPr sz="2400" dirty="0">
                <a:latin typeface="Calibri"/>
                <a:cs typeface="Calibri"/>
              </a:rPr>
              <a:t>as </a:t>
            </a:r>
            <a:r>
              <a:rPr sz="2400" spc="-10" dirty="0">
                <a:latin typeface="Calibri"/>
                <a:cs typeface="Calibri"/>
              </a:rPr>
              <a:t>low </a:t>
            </a:r>
            <a:r>
              <a:rPr sz="2400" spc="-5" dirty="0">
                <a:latin typeface="Calibri"/>
                <a:cs typeface="Calibri"/>
              </a:rPr>
              <a:t> </a:t>
            </a:r>
            <a:r>
              <a:rPr sz="2400" dirty="0">
                <a:latin typeface="Calibri"/>
                <a:cs typeface="Calibri"/>
              </a:rPr>
              <a:t>as </a:t>
            </a:r>
            <a:r>
              <a:rPr sz="2400" spc="-5" dirty="0">
                <a:latin typeface="Calibri"/>
                <a:cs typeface="Calibri"/>
              </a:rPr>
              <a:t>300 </a:t>
            </a:r>
            <a:r>
              <a:rPr sz="2400" dirty="0">
                <a:latin typeface="Calibri"/>
                <a:cs typeface="Calibri"/>
              </a:rPr>
              <a:t>MHz and </a:t>
            </a:r>
            <a:r>
              <a:rPr sz="2400" spc="-5" dirty="0">
                <a:latin typeface="Calibri"/>
                <a:cs typeface="Calibri"/>
              </a:rPr>
              <a:t>high </a:t>
            </a:r>
            <a:r>
              <a:rPr sz="2400" dirty="0">
                <a:latin typeface="Calibri"/>
                <a:cs typeface="Calibri"/>
              </a:rPr>
              <a:t>as </a:t>
            </a:r>
            <a:r>
              <a:rPr sz="2400" spc="-5" dirty="0">
                <a:latin typeface="Calibri"/>
                <a:cs typeface="Calibri"/>
              </a:rPr>
              <a:t>50 </a:t>
            </a:r>
            <a:r>
              <a:rPr sz="2400" dirty="0">
                <a:latin typeface="Calibri"/>
                <a:cs typeface="Calibri"/>
              </a:rPr>
              <a:t>GHz. </a:t>
            </a:r>
            <a:r>
              <a:rPr sz="2400" spc="-5" dirty="0">
                <a:latin typeface="Calibri"/>
                <a:cs typeface="Calibri"/>
              </a:rPr>
              <a:t>The </a:t>
            </a:r>
            <a:r>
              <a:rPr sz="2400" dirty="0">
                <a:latin typeface="Calibri"/>
                <a:cs typeface="Calibri"/>
              </a:rPr>
              <a:t>wide </a:t>
            </a:r>
            <a:r>
              <a:rPr sz="2400" spc="-5" dirty="0">
                <a:latin typeface="Calibri"/>
                <a:cs typeface="Calibri"/>
              </a:rPr>
              <a:t>bandwidth </a:t>
            </a:r>
            <a:r>
              <a:rPr sz="2400" dirty="0">
                <a:latin typeface="Calibri"/>
                <a:cs typeface="Calibri"/>
              </a:rPr>
              <a:t>and </a:t>
            </a:r>
            <a:r>
              <a:rPr sz="2400" spc="-10" dirty="0">
                <a:latin typeface="Calibri"/>
                <a:cs typeface="Calibri"/>
              </a:rPr>
              <a:t>low- </a:t>
            </a:r>
            <a:r>
              <a:rPr sz="2400" spc="-5" dirty="0">
                <a:latin typeface="Calibri"/>
                <a:cs typeface="Calibri"/>
              </a:rPr>
              <a:t> noise</a:t>
            </a:r>
            <a:r>
              <a:rPr sz="2400" dirty="0">
                <a:latin typeface="Calibri"/>
                <a:cs typeface="Calibri"/>
              </a:rPr>
              <a:t> </a:t>
            </a:r>
            <a:r>
              <a:rPr sz="2400" spc="-10" dirty="0">
                <a:latin typeface="Calibri"/>
                <a:cs typeface="Calibri"/>
              </a:rPr>
              <a:t>characteristics</a:t>
            </a:r>
            <a:r>
              <a:rPr sz="2400" spc="-5" dirty="0">
                <a:latin typeface="Calibri"/>
                <a:cs typeface="Calibri"/>
              </a:rPr>
              <a:t> </a:t>
            </a:r>
            <a:r>
              <a:rPr sz="2400" spc="-20" dirty="0">
                <a:latin typeface="Calibri"/>
                <a:cs typeface="Calibri"/>
              </a:rPr>
              <a:t>makes</a:t>
            </a:r>
            <a:r>
              <a:rPr sz="2400" spc="-1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TWT</a:t>
            </a:r>
            <a:r>
              <a:rPr sz="2400" dirty="0">
                <a:latin typeface="Calibri"/>
                <a:cs typeface="Calibri"/>
              </a:rPr>
              <a:t> ideal</a:t>
            </a:r>
            <a:r>
              <a:rPr sz="2400" spc="5" dirty="0">
                <a:latin typeface="Calibri"/>
                <a:cs typeface="Calibri"/>
              </a:rPr>
              <a:t> </a:t>
            </a:r>
            <a:r>
              <a:rPr sz="2400" spc="-20" dirty="0">
                <a:latin typeface="Calibri"/>
                <a:cs typeface="Calibri"/>
              </a:rPr>
              <a:t>for</a:t>
            </a:r>
            <a:r>
              <a:rPr sz="2400" spc="-15" dirty="0">
                <a:latin typeface="Calibri"/>
                <a:cs typeface="Calibri"/>
              </a:rPr>
              <a:t> </a:t>
            </a:r>
            <a:r>
              <a:rPr sz="2400" spc="-5" dirty="0">
                <a:latin typeface="Calibri"/>
                <a:cs typeface="Calibri"/>
              </a:rPr>
              <a:t>used</a:t>
            </a:r>
            <a:r>
              <a:rPr sz="2400" dirty="0">
                <a:latin typeface="Calibri"/>
                <a:cs typeface="Calibri"/>
              </a:rPr>
              <a:t> as</a:t>
            </a:r>
            <a:r>
              <a:rPr sz="2400" spc="5" dirty="0">
                <a:latin typeface="Calibri"/>
                <a:cs typeface="Calibri"/>
              </a:rPr>
              <a:t> </a:t>
            </a:r>
            <a:r>
              <a:rPr sz="2400" dirty="0">
                <a:latin typeface="Calibri"/>
                <a:cs typeface="Calibri"/>
              </a:rPr>
              <a:t>an </a:t>
            </a:r>
            <a:r>
              <a:rPr sz="2400" spc="5" dirty="0">
                <a:latin typeface="Calibri"/>
                <a:cs typeface="Calibri"/>
              </a:rPr>
              <a:t> </a:t>
            </a:r>
            <a:r>
              <a:rPr sz="2400" dirty="0">
                <a:latin typeface="Calibri"/>
                <a:cs typeface="Calibri"/>
              </a:rPr>
              <a:t>amplifier in </a:t>
            </a:r>
            <a:r>
              <a:rPr sz="2400" spc="-20" dirty="0">
                <a:latin typeface="Calibri"/>
                <a:cs typeface="Calibri"/>
              </a:rPr>
              <a:t>microwave </a:t>
            </a:r>
            <a:r>
              <a:rPr sz="2400" spc="-5" dirty="0">
                <a:latin typeface="Calibri"/>
                <a:cs typeface="Calibri"/>
              </a:rPr>
              <a:t>equipment. </a:t>
            </a:r>
            <a:r>
              <a:rPr sz="2400" spc="-15" dirty="0">
                <a:latin typeface="Calibri"/>
                <a:cs typeface="Calibri"/>
              </a:rPr>
              <a:t>For </a:t>
            </a:r>
            <a:r>
              <a:rPr sz="2400" spc="-10" dirty="0">
                <a:latin typeface="Calibri"/>
                <a:cs typeface="Calibri"/>
              </a:rPr>
              <a:t>broadband application, </a:t>
            </a:r>
            <a:r>
              <a:rPr sz="2400" spc="-5" dirty="0">
                <a:latin typeface="Calibri"/>
                <a:cs typeface="Calibri"/>
              </a:rPr>
              <a:t> such</a:t>
            </a:r>
            <a:r>
              <a:rPr sz="2400" dirty="0">
                <a:latin typeface="Calibri"/>
                <a:cs typeface="Calibri"/>
              </a:rPr>
              <a:t> as</a:t>
            </a:r>
            <a:r>
              <a:rPr sz="2400" spc="5" dirty="0">
                <a:latin typeface="Calibri"/>
                <a:cs typeface="Calibri"/>
              </a:rPr>
              <a:t> </a:t>
            </a:r>
            <a:r>
              <a:rPr sz="2400" spc="-15" dirty="0">
                <a:latin typeface="Calibri"/>
                <a:cs typeface="Calibri"/>
              </a:rPr>
              <a:t>satellite,</a:t>
            </a:r>
            <a:r>
              <a:rPr sz="2400" spc="-10" dirty="0">
                <a:latin typeface="Calibri"/>
                <a:cs typeface="Calibri"/>
              </a:rPr>
              <a:t> radar</a:t>
            </a:r>
            <a:r>
              <a:rPr sz="2400" spc="-5" dirty="0">
                <a:latin typeface="Calibri"/>
                <a:cs typeface="Calibri"/>
              </a:rPr>
              <a:t> </a:t>
            </a:r>
            <a:r>
              <a:rPr sz="2400" spc="-30" dirty="0">
                <a:latin typeface="Calibri"/>
                <a:cs typeface="Calibri"/>
              </a:rPr>
              <a:t>transmitter,</a:t>
            </a:r>
            <a:r>
              <a:rPr sz="2400" spc="-2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TWT</a:t>
            </a:r>
            <a:r>
              <a:rPr sz="2400" dirty="0">
                <a:latin typeface="Calibri"/>
                <a:cs typeface="Calibri"/>
              </a:rPr>
              <a:t> </a:t>
            </a:r>
            <a:r>
              <a:rPr sz="2400" spc="-15" dirty="0">
                <a:latin typeface="Calibri"/>
                <a:cs typeface="Calibri"/>
              </a:rPr>
              <a:t>are</a:t>
            </a:r>
            <a:r>
              <a:rPr sz="2400" spc="-10" dirty="0">
                <a:latin typeface="Calibri"/>
                <a:cs typeface="Calibri"/>
              </a:rPr>
              <a:t> </a:t>
            </a:r>
            <a:r>
              <a:rPr sz="2400" spc="-5" dirty="0">
                <a:latin typeface="Calibri"/>
                <a:cs typeface="Calibri"/>
              </a:rPr>
              <a:t>almost </a:t>
            </a:r>
            <a:r>
              <a:rPr sz="2400" dirty="0">
                <a:latin typeface="Calibri"/>
                <a:cs typeface="Calibri"/>
              </a:rPr>
              <a:t> </a:t>
            </a:r>
            <a:r>
              <a:rPr sz="2400" spc="-15" dirty="0">
                <a:latin typeface="Calibri"/>
                <a:cs typeface="Calibri"/>
              </a:rPr>
              <a:t>exclusively </a:t>
            </a:r>
            <a:r>
              <a:rPr sz="2400" spc="-5" dirty="0">
                <a:latin typeface="Calibri"/>
                <a:cs typeface="Calibri"/>
              </a:rPr>
              <a:t>used. If </a:t>
            </a:r>
            <a:r>
              <a:rPr sz="2400" spc="-15" dirty="0">
                <a:latin typeface="Calibri"/>
                <a:cs typeface="Calibri"/>
              </a:rPr>
              <a:t>we compare </a:t>
            </a:r>
            <a:r>
              <a:rPr sz="2400" dirty="0">
                <a:latin typeface="Calibri"/>
                <a:cs typeface="Calibri"/>
              </a:rPr>
              <a:t>the </a:t>
            </a:r>
            <a:r>
              <a:rPr sz="2400" spc="-5" dirty="0">
                <a:latin typeface="Calibri"/>
                <a:cs typeface="Calibri"/>
              </a:rPr>
              <a:t>basic </a:t>
            </a:r>
            <a:r>
              <a:rPr sz="2400" spc="-15" dirty="0">
                <a:latin typeface="Calibri"/>
                <a:cs typeface="Calibri"/>
              </a:rPr>
              <a:t>operating </a:t>
            </a:r>
            <a:r>
              <a:rPr sz="2400" spc="-5" dirty="0">
                <a:latin typeface="Calibri"/>
                <a:cs typeface="Calibri"/>
              </a:rPr>
              <a:t>principles </a:t>
            </a:r>
            <a:r>
              <a:rPr sz="2400" spc="-10" dirty="0">
                <a:latin typeface="Calibri"/>
                <a:cs typeface="Calibri"/>
              </a:rPr>
              <a:t>of </a:t>
            </a:r>
            <a:r>
              <a:rPr sz="2400" spc="-5" dirty="0">
                <a:latin typeface="Calibri"/>
                <a:cs typeface="Calibri"/>
              </a:rPr>
              <a:t> TWT </a:t>
            </a:r>
            <a:r>
              <a:rPr sz="2400" dirty="0">
                <a:latin typeface="Calibri"/>
                <a:cs typeface="Calibri"/>
              </a:rPr>
              <a:t>and </a:t>
            </a:r>
            <a:r>
              <a:rPr sz="2400" spc="-15" dirty="0">
                <a:latin typeface="Calibri"/>
                <a:cs typeface="Calibri"/>
              </a:rPr>
              <a:t>klystron, </a:t>
            </a:r>
            <a:r>
              <a:rPr sz="2400" dirty="0">
                <a:latin typeface="Calibri"/>
                <a:cs typeface="Calibri"/>
              </a:rPr>
              <a:t>in </a:t>
            </a:r>
            <a:r>
              <a:rPr sz="2400" spc="-70" dirty="0">
                <a:latin typeface="Calibri"/>
                <a:cs typeface="Calibri"/>
              </a:rPr>
              <a:t>TWT, </a:t>
            </a:r>
            <a:r>
              <a:rPr sz="2400" dirty="0">
                <a:latin typeface="Calibri"/>
                <a:cs typeface="Calibri"/>
              </a:rPr>
              <a:t>the </a:t>
            </a:r>
            <a:r>
              <a:rPr sz="2400" spc="-20" dirty="0">
                <a:latin typeface="Calibri"/>
                <a:cs typeface="Calibri"/>
              </a:rPr>
              <a:t>microwave </a:t>
            </a:r>
            <a:r>
              <a:rPr sz="2400" spc="-10" dirty="0">
                <a:latin typeface="Calibri"/>
                <a:cs typeface="Calibri"/>
              </a:rPr>
              <a:t>circuit </a:t>
            </a:r>
            <a:r>
              <a:rPr sz="2400" dirty="0">
                <a:latin typeface="Calibri"/>
                <a:cs typeface="Calibri"/>
              </a:rPr>
              <a:t>is </a:t>
            </a:r>
            <a:r>
              <a:rPr sz="2400" spc="-10" dirty="0">
                <a:latin typeface="Calibri"/>
                <a:cs typeface="Calibri"/>
              </a:rPr>
              <a:t>non-resonant </a:t>
            </a:r>
            <a:r>
              <a:rPr sz="2400" spc="-530" dirty="0">
                <a:latin typeface="Calibri"/>
                <a:cs typeface="Calibri"/>
              </a:rPr>
              <a:t> </a:t>
            </a:r>
            <a:r>
              <a:rPr sz="2400" dirty="0">
                <a:latin typeface="Calibri"/>
                <a:cs typeface="Calibri"/>
              </a:rPr>
              <a:t>and </a:t>
            </a:r>
            <a:r>
              <a:rPr sz="2400" spc="-5" dirty="0">
                <a:latin typeface="Calibri"/>
                <a:cs typeface="Calibri"/>
              </a:rPr>
              <a:t>the </a:t>
            </a:r>
            <a:r>
              <a:rPr sz="2400" spc="-30" dirty="0">
                <a:latin typeface="Calibri"/>
                <a:cs typeface="Calibri"/>
              </a:rPr>
              <a:t>wave </a:t>
            </a:r>
            <a:r>
              <a:rPr sz="2400" spc="-20" dirty="0">
                <a:latin typeface="Calibri"/>
                <a:cs typeface="Calibri"/>
              </a:rPr>
              <a:t>propagates </a:t>
            </a:r>
            <a:r>
              <a:rPr sz="2400" dirty="0">
                <a:latin typeface="Calibri"/>
                <a:cs typeface="Calibri"/>
              </a:rPr>
              <a:t>with </a:t>
            </a:r>
            <a:r>
              <a:rPr sz="2400" spc="-10" dirty="0">
                <a:latin typeface="Calibri"/>
                <a:cs typeface="Calibri"/>
              </a:rPr>
              <a:t>same </a:t>
            </a:r>
            <a:r>
              <a:rPr sz="2400" spc="-5" dirty="0">
                <a:latin typeface="Calibri"/>
                <a:cs typeface="Calibri"/>
              </a:rPr>
              <a:t>speed </a:t>
            </a:r>
            <a:r>
              <a:rPr sz="2400" dirty="0">
                <a:latin typeface="Calibri"/>
                <a:cs typeface="Calibri"/>
              </a:rPr>
              <a:t>as </a:t>
            </a:r>
            <a:r>
              <a:rPr sz="2400" spc="-5" dirty="0">
                <a:latin typeface="Calibri"/>
                <a:cs typeface="Calibri"/>
              </a:rPr>
              <a:t>the </a:t>
            </a:r>
            <a:r>
              <a:rPr sz="2400" spc="-10" dirty="0">
                <a:latin typeface="Calibri"/>
                <a:cs typeface="Calibri"/>
              </a:rPr>
              <a:t>electrons </a:t>
            </a:r>
            <a:r>
              <a:rPr sz="2400" dirty="0">
                <a:latin typeface="Calibri"/>
                <a:cs typeface="Calibri"/>
              </a:rPr>
              <a:t>in </a:t>
            </a:r>
            <a:r>
              <a:rPr sz="2400" spc="5" dirty="0">
                <a:latin typeface="Calibri"/>
                <a:cs typeface="Calibri"/>
              </a:rPr>
              <a:t> </a:t>
            </a:r>
            <a:r>
              <a:rPr sz="2400" dirty="0">
                <a:latin typeface="Calibri"/>
                <a:cs typeface="Calibri"/>
              </a:rPr>
              <a:t>the beam. </a:t>
            </a:r>
            <a:r>
              <a:rPr sz="2400" spc="-5" dirty="0">
                <a:latin typeface="Calibri"/>
                <a:cs typeface="Calibri"/>
              </a:rPr>
              <a:t>The </a:t>
            </a:r>
            <a:r>
              <a:rPr sz="2400" dirty="0">
                <a:latin typeface="Calibri"/>
                <a:cs typeface="Calibri"/>
              </a:rPr>
              <a:t>initial </a:t>
            </a:r>
            <a:r>
              <a:rPr sz="2400" spc="-15" dirty="0">
                <a:latin typeface="Calibri"/>
                <a:cs typeface="Calibri"/>
              </a:rPr>
              <a:t>effect </a:t>
            </a:r>
            <a:r>
              <a:rPr sz="2400" spc="-5" dirty="0">
                <a:latin typeface="Calibri"/>
                <a:cs typeface="Calibri"/>
              </a:rPr>
              <a:t>on </a:t>
            </a:r>
            <a:r>
              <a:rPr sz="2400" dirty="0">
                <a:latin typeface="Calibri"/>
                <a:cs typeface="Calibri"/>
              </a:rPr>
              <a:t>the </a:t>
            </a:r>
            <a:r>
              <a:rPr sz="2400" spc="-5" dirty="0">
                <a:latin typeface="Calibri"/>
                <a:cs typeface="Calibri"/>
              </a:rPr>
              <a:t>beam </a:t>
            </a:r>
            <a:r>
              <a:rPr sz="2400" dirty="0">
                <a:latin typeface="Calibri"/>
                <a:cs typeface="Calibri"/>
              </a:rPr>
              <a:t>is a </a:t>
            </a:r>
            <a:r>
              <a:rPr sz="2400" spc="-5" dirty="0">
                <a:latin typeface="Calibri"/>
                <a:cs typeface="Calibri"/>
              </a:rPr>
              <a:t>small </a:t>
            </a:r>
            <a:r>
              <a:rPr sz="2400" spc="-10" dirty="0">
                <a:latin typeface="Calibri"/>
                <a:cs typeface="Calibri"/>
              </a:rPr>
              <a:t>amount of </a:t>
            </a:r>
            <a:r>
              <a:rPr sz="2400" spc="-5" dirty="0">
                <a:latin typeface="Calibri"/>
                <a:cs typeface="Calibri"/>
              </a:rPr>
              <a:t> velocity modulation caused </a:t>
            </a:r>
            <a:r>
              <a:rPr sz="2400" spc="-10" dirty="0">
                <a:latin typeface="Calibri"/>
                <a:cs typeface="Calibri"/>
              </a:rPr>
              <a:t>by </a:t>
            </a:r>
            <a:r>
              <a:rPr sz="2400" dirty="0">
                <a:latin typeface="Calibri"/>
                <a:cs typeface="Calibri"/>
              </a:rPr>
              <a:t>the </a:t>
            </a:r>
            <a:r>
              <a:rPr sz="2400" spc="-5" dirty="0">
                <a:latin typeface="Calibri"/>
                <a:cs typeface="Calibri"/>
              </a:rPr>
              <a:t>weak electric field </a:t>
            </a:r>
            <a:r>
              <a:rPr sz="2400" spc="-10" dirty="0">
                <a:latin typeface="Calibri"/>
                <a:cs typeface="Calibri"/>
              </a:rPr>
              <a:t>associated </a:t>
            </a:r>
            <a:r>
              <a:rPr sz="2400" spc="-530" dirty="0">
                <a:latin typeface="Calibri"/>
                <a:cs typeface="Calibri"/>
              </a:rPr>
              <a:t> </a:t>
            </a:r>
            <a:r>
              <a:rPr sz="2400" dirty="0">
                <a:latin typeface="Calibri"/>
                <a:cs typeface="Calibri"/>
              </a:rPr>
              <a:t>with</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travelling</a:t>
            </a:r>
            <a:r>
              <a:rPr sz="2400" spc="-10" dirty="0">
                <a:latin typeface="Calibri"/>
                <a:cs typeface="Calibri"/>
              </a:rPr>
              <a:t> </a:t>
            </a:r>
            <a:r>
              <a:rPr sz="2400" spc="-20" dirty="0">
                <a:latin typeface="Calibri"/>
                <a:cs typeface="Calibri"/>
              </a:rPr>
              <a:t>wave.</a:t>
            </a:r>
            <a:r>
              <a:rPr sz="2400" spc="-15" dirty="0">
                <a:latin typeface="Calibri"/>
                <a:cs typeface="Calibri"/>
              </a:rPr>
              <a:t> </a:t>
            </a:r>
            <a:r>
              <a:rPr sz="2400" spc="-10" dirty="0">
                <a:latin typeface="Calibri"/>
                <a:cs typeface="Calibri"/>
              </a:rPr>
              <a:t>Just</a:t>
            </a:r>
            <a:r>
              <a:rPr sz="2400" spc="-5" dirty="0">
                <a:latin typeface="Calibri"/>
                <a:cs typeface="Calibri"/>
              </a:rPr>
              <a:t> </a:t>
            </a:r>
            <a:r>
              <a:rPr sz="2400" dirty="0">
                <a:latin typeface="Calibri"/>
                <a:cs typeface="Calibri"/>
              </a:rPr>
              <a:t>as</a:t>
            </a:r>
            <a:r>
              <a:rPr sz="2400" spc="5"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the</a:t>
            </a:r>
            <a:r>
              <a:rPr sz="2400" spc="5" dirty="0">
                <a:latin typeface="Calibri"/>
                <a:cs typeface="Calibri"/>
              </a:rPr>
              <a:t> </a:t>
            </a:r>
            <a:r>
              <a:rPr sz="2400" spc="-15" dirty="0">
                <a:latin typeface="Calibri"/>
                <a:cs typeface="Calibri"/>
              </a:rPr>
              <a:t>klystron</a:t>
            </a:r>
            <a:r>
              <a:rPr sz="2400" spc="-10" dirty="0">
                <a:latin typeface="Calibri"/>
                <a:cs typeface="Calibri"/>
              </a:rPr>
              <a:t> </a:t>
            </a:r>
            <a:r>
              <a:rPr sz="2400" dirty="0">
                <a:latin typeface="Calibri"/>
                <a:cs typeface="Calibri"/>
              </a:rPr>
              <a:t>this</a:t>
            </a:r>
            <a:r>
              <a:rPr sz="2400" spc="5" dirty="0">
                <a:latin typeface="Calibri"/>
                <a:cs typeface="Calibri"/>
              </a:rPr>
              <a:t> </a:t>
            </a:r>
            <a:r>
              <a:rPr sz="2400" spc="-5" dirty="0">
                <a:latin typeface="Calibri"/>
                <a:cs typeface="Calibri"/>
              </a:rPr>
              <a:t>velocity </a:t>
            </a:r>
            <a:r>
              <a:rPr sz="2400" spc="-530" dirty="0">
                <a:latin typeface="Calibri"/>
                <a:cs typeface="Calibri"/>
              </a:rPr>
              <a:t> </a:t>
            </a:r>
            <a:r>
              <a:rPr sz="2400" spc="-5" dirty="0">
                <a:latin typeface="Calibri"/>
                <a:cs typeface="Calibri"/>
              </a:rPr>
              <a:t>modulation </a:t>
            </a:r>
            <a:r>
              <a:rPr sz="2400" spc="-10" dirty="0">
                <a:latin typeface="Calibri"/>
                <a:cs typeface="Calibri"/>
              </a:rPr>
              <a:t>later </a:t>
            </a:r>
            <a:r>
              <a:rPr sz="2400" spc="-15" dirty="0">
                <a:latin typeface="Calibri"/>
                <a:cs typeface="Calibri"/>
              </a:rPr>
              <a:t>translates to </a:t>
            </a:r>
            <a:r>
              <a:rPr sz="2400" spc="-10" dirty="0">
                <a:latin typeface="Calibri"/>
                <a:cs typeface="Calibri"/>
              </a:rPr>
              <a:t>current </a:t>
            </a:r>
            <a:r>
              <a:rPr sz="2400" spc="-5" dirty="0">
                <a:latin typeface="Calibri"/>
                <a:cs typeface="Calibri"/>
              </a:rPr>
              <a:t>modulation, </a:t>
            </a:r>
            <a:r>
              <a:rPr sz="2400" dirty="0">
                <a:latin typeface="Calibri"/>
                <a:cs typeface="Calibri"/>
              </a:rPr>
              <a:t>which </a:t>
            </a:r>
            <a:r>
              <a:rPr sz="2400" spc="-10" dirty="0">
                <a:latin typeface="Calibri"/>
                <a:cs typeface="Calibri"/>
              </a:rPr>
              <a:t>then </a:t>
            </a:r>
            <a:r>
              <a:rPr sz="2400" spc="-5" dirty="0">
                <a:latin typeface="Calibri"/>
                <a:cs typeface="Calibri"/>
              </a:rPr>
              <a:t> </a:t>
            </a:r>
            <a:r>
              <a:rPr sz="2400" dirty="0">
                <a:latin typeface="Calibri"/>
                <a:cs typeface="Calibri"/>
              </a:rPr>
              <a:t>induces</a:t>
            </a:r>
            <a:r>
              <a:rPr sz="2400" spc="-30" dirty="0">
                <a:latin typeface="Calibri"/>
                <a:cs typeface="Calibri"/>
              </a:rPr>
              <a:t> </a:t>
            </a:r>
            <a:r>
              <a:rPr sz="2400" spc="-5" dirty="0">
                <a:latin typeface="Calibri"/>
                <a:cs typeface="Calibri"/>
              </a:rPr>
              <a:t>on </a:t>
            </a:r>
            <a:r>
              <a:rPr sz="2400" dirty="0">
                <a:latin typeface="Calibri"/>
                <a:cs typeface="Calibri"/>
              </a:rPr>
              <a:t>RF</a:t>
            </a:r>
            <a:r>
              <a:rPr sz="2400" spc="-15" dirty="0">
                <a:latin typeface="Calibri"/>
                <a:cs typeface="Calibri"/>
              </a:rPr>
              <a:t> </a:t>
            </a:r>
            <a:r>
              <a:rPr sz="2400" spc="-10" dirty="0">
                <a:latin typeface="Calibri"/>
                <a:cs typeface="Calibri"/>
              </a:rPr>
              <a:t>current</a:t>
            </a:r>
            <a:r>
              <a:rPr sz="2400" spc="-15"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the </a:t>
            </a:r>
            <a:r>
              <a:rPr sz="2400" spc="-5" dirty="0">
                <a:latin typeface="Calibri"/>
                <a:cs typeface="Calibri"/>
              </a:rPr>
              <a:t>circuit,</a:t>
            </a:r>
            <a:r>
              <a:rPr sz="2400" spc="-20" dirty="0">
                <a:latin typeface="Calibri"/>
                <a:cs typeface="Calibri"/>
              </a:rPr>
              <a:t> </a:t>
            </a:r>
            <a:r>
              <a:rPr sz="2400" spc="-5" dirty="0">
                <a:latin typeface="Calibri"/>
                <a:cs typeface="Calibri"/>
              </a:rPr>
              <a:t>causing</a:t>
            </a:r>
            <a:r>
              <a:rPr sz="2400" spc="-15" dirty="0">
                <a:latin typeface="Calibri"/>
                <a:cs typeface="Calibri"/>
              </a:rPr>
              <a:t> </a:t>
            </a:r>
            <a:r>
              <a:rPr sz="2400" spc="-5" dirty="0">
                <a:latin typeface="Calibri"/>
                <a:cs typeface="Calibri"/>
              </a:rPr>
              <a:t>amplification.</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68</a:t>
            </a:fld>
            <a:endParaRPr spc="-5"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7162" y="1142961"/>
            <a:ext cx="8429625" cy="5215001"/>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69</a:t>
            </a:fld>
            <a:endParaRPr spc="-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994" y="238760"/>
            <a:ext cx="4665345" cy="452120"/>
          </a:xfrm>
          <a:prstGeom prst="rect">
            <a:avLst/>
          </a:prstGeom>
        </p:spPr>
        <p:txBody>
          <a:bodyPr vert="horz" wrap="square" lIns="0" tIns="12065" rIns="0" bIns="0" rtlCol="0">
            <a:spAutoFit/>
          </a:bodyPr>
          <a:lstStyle/>
          <a:p>
            <a:pPr marL="12700">
              <a:lnSpc>
                <a:spcPct val="100000"/>
              </a:lnSpc>
              <a:spcBef>
                <a:spcPts val="95"/>
              </a:spcBef>
            </a:pPr>
            <a:r>
              <a:rPr spc="-55" dirty="0"/>
              <a:t>ADVANTAGES</a:t>
            </a:r>
            <a:r>
              <a:rPr spc="5" dirty="0"/>
              <a:t> </a:t>
            </a:r>
            <a:r>
              <a:rPr spc="-5" dirty="0"/>
              <a:t>OF</a:t>
            </a:r>
            <a:r>
              <a:rPr spc="-10" dirty="0"/>
              <a:t> </a:t>
            </a:r>
            <a:r>
              <a:rPr spc="-45" dirty="0"/>
              <a:t>MICROWAVES</a:t>
            </a:r>
          </a:p>
        </p:txBody>
      </p:sp>
      <p:sp>
        <p:nvSpPr>
          <p:cNvPr id="4" name="object 4"/>
          <p:cNvSpPr txBox="1"/>
          <p:nvPr/>
        </p:nvSpPr>
        <p:spPr>
          <a:xfrm>
            <a:off x="535940" y="1232661"/>
            <a:ext cx="8150859" cy="4050029"/>
          </a:xfrm>
          <a:prstGeom prst="rect">
            <a:avLst/>
          </a:prstGeom>
        </p:spPr>
        <p:txBody>
          <a:bodyPr vert="horz" wrap="square" lIns="0" tIns="12700" rIns="0" bIns="0" rtlCol="0">
            <a:spAutoFit/>
          </a:bodyPr>
          <a:lstStyle/>
          <a:p>
            <a:pPr marL="12700" marR="5080" algn="just">
              <a:lnSpc>
                <a:spcPct val="100000"/>
              </a:lnSpc>
              <a:spcBef>
                <a:spcPts val="100"/>
              </a:spcBef>
              <a:buSzPct val="95833"/>
              <a:buFont typeface="Wingdings"/>
              <a:buChar char=""/>
              <a:tabLst>
                <a:tab pos="255904" algn="l"/>
              </a:tabLst>
            </a:pPr>
            <a:r>
              <a:rPr sz="2400" b="1" i="1" spc="-5" dirty="0">
                <a:solidFill>
                  <a:srgbClr val="444444"/>
                </a:solidFill>
                <a:latin typeface="Calibri"/>
                <a:cs typeface="Calibri"/>
              </a:rPr>
              <a:t>Large Bandwidth</a:t>
            </a:r>
            <a:r>
              <a:rPr sz="2400" spc="-5" dirty="0">
                <a:solidFill>
                  <a:srgbClr val="444444"/>
                </a:solidFill>
                <a:latin typeface="Calibri"/>
                <a:cs typeface="Calibri"/>
              </a:rPr>
              <a:t>: The </a:t>
            </a:r>
            <a:r>
              <a:rPr sz="2400" dirty="0">
                <a:solidFill>
                  <a:srgbClr val="444444"/>
                </a:solidFill>
                <a:latin typeface="Calibri"/>
                <a:cs typeface="Calibri"/>
              </a:rPr>
              <a:t>Bandwidth </a:t>
            </a:r>
            <a:r>
              <a:rPr sz="2400" spc="-5" dirty="0">
                <a:solidFill>
                  <a:srgbClr val="444444"/>
                </a:solidFill>
                <a:latin typeface="Calibri"/>
                <a:cs typeface="Calibri"/>
              </a:rPr>
              <a:t>of </a:t>
            </a:r>
            <a:r>
              <a:rPr sz="2400" spc="-15" dirty="0">
                <a:solidFill>
                  <a:srgbClr val="444444"/>
                </a:solidFill>
                <a:latin typeface="Calibri"/>
                <a:cs typeface="Calibri"/>
              </a:rPr>
              <a:t>Microwaves </a:t>
            </a:r>
            <a:r>
              <a:rPr sz="2400" dirty="0">
                <a:solidFill>
                  <a:srgbClr val="444444"/>
                </a:solidFill>
                <a:latin typeface="Calibri"/>
                <a:cs typeface="Calibri"/>
              </a:rPr>
              <a:t>is </a:t>
            </a:r>
            <a:r>
              <a:rPr sz="2400" spc="-10" dirty="0">
                <a:solidFill>
                  <a:srgbClr val="444444"/>
                </a:solidFill>
                <a:latin typeface="Calibri"/>
                <a:cs typeface="Calibri"/>
              </a:rPr>
              <a:t>larger </a:t>
            </a:r>
            <a:r>
              <a:rPr sz="2400" dirty="0">
                <a:solidFill>
                  <a:srgbClr val="444444"/>
                </a:solidFill>
                <a:latin typeface="Calibri"/>
                <a:cs typeface="Calibri"/>
              </a:rPr>
              <a:t>than </a:t>
            </a:r>
            <a:r>
              <a:rPr sz="2400" spc="5" dirty="0">
                <a:solidFill>
                  <a:srgbClr val="444444"/>
                </a:solidFill>
                <a:latin typeface="Calibri"/>
                <a:cs typeface="Calibri"/>
              </a:rPr>
              <a:t> </a:t>
            </a:r>
            <a:r>
              <a:rPr sz="2400" dirty="0">
                <a:solidFill>
                  <a:srgbClr val="444444"/>
                </a:solidFill>
                <a:latin typeface="Calibri"/>
                <a:cs typeface="Calibri"/>
              </a:rPr>
              <a:t>the </a:t>
            </a:r>
            <a:r>
              <a:rPr sz="2400" spc="-10" dirty="0">
                <a:solidFill>
                  <a:srgbClr val="444444"/>
                </a:solidFill>
                <a:latin typeface="Calibri"/>
                <a:cs typeface="Calibri"/>
              </a:rPr>
              <a:t>common low </a:t>
            </a:r>
            <a:r>
              <a:rPr sz="2400" spc="-5" dirty="0">
                <a:solidFill>
                  <a:srgbClr val="444444"/>
                </a:solidFill>
                <a:latin typeface="Calibri"/>
                <a:cs typeface="Calibri"/>
              </a:rPr>
              <a:t>frequency </a:t>
            </a:r>
            <a:r>
              <a:rPr sz="2400" spc="-10" dirty="0">
                <a:solidFill>
                  <a:srgbClr val="444444"/>
                </a:solidFill>
                <a:latin typeface="Calibri"/>
                <a:cs typeface="Calibri"/>
              </a:rPr>
              <a:t>radio </a:t>
            </a:r>
            <a:r>
              <a:rPr sz="2400" spc="-15" dirty="0">
                <a:solidFill>
                  <a:srgbClr val="444444"/>
                </a:solidFill>
                <a:latin typeface="Calibri"/>
                <a:cs typeface="Calibri"/>
              </a:rPr>
              <a:t>waves. </a:t>
            </a:r>
            <a:r>
              <a:rPr sz="2400" spc="-5" dirty="0">
                <a:solidFill>
                  <a:srgbClr val="444444"/>
                </a:solidFill>
                <a:latin typeface="Calibri"/>
                <a:cs typeface="Calibri"/>
              </a:rPr>
              <a:t>Thus </a:t>
            </a:r>
            <a:r>
              <a:rPr sz="2400" spc="-10" dirty="0">
                <a:solidFill>
                  <a:srgbClr val="444444"/>
                </a:solidFill>
                <a:latin typeface="Calibri"/>
                <a:cs typeface="Calibri"/>
              </a:rPr>
              <a:t>more information </a:t>
            </a:r>
            <a:r>
              <a:rPr sz="2400" spc="-5" dirty="0">
                <a:solidFill>
                  <a:srgbClr val="444444"/>
                </a:solidFill>
                <a:latin typeface="Calibri"/>
                <a:cs typeface="Calibri"/>
              </a:rPr>
              <a:t> </a:t>
            </a:r>
            <a:r>
              <a:rPr sz="2400" spc="-10" dirty="0">
                <a:solidFill>
                  <a:srgbClr val="444444"/>
                </a:solidFill>
                <a:latin typeface="Calibri"/>
                <a:cs typeface="Calibri"/>
              </a:rPr>
              <a:t>can </a:t>
            </a:r>
            <a:r>
              <a:rPr sz="2400" spc="-5" dirty="0">
                <a:solidFill>
                  <a:srgbClr val="444444"/>
                </a:solidFill>
                <a:latin typeface="Calibri"/>
                <a:cs typeface="Calibri"/>
              </a:rPr>
              <a:t>be </a:t>
            </a:r>
            <a:r>
              <a:rPr sz="2400" spc="-10" dirty="0">
                <a:solidFill>
                  <a:srgbClr val="444444"/>
                </a:solidFill>
                <a:latin typeface="Calibri"/>
                <a:cs typeface="Calibri"/>
              </a:rPr>
              <a:t>transmitted using </a:t>
            </a:r>
            <a:r>
              <a:rPr sz="2400" spc="-15" dirty="0">
                <a:solidFill>
                  <a:srgbClr val="444444"/>
                </a:solidFill>
                <a:latin typeface="Calibri"/>
                <a:cs typeface="Calibri"/>
              </a:rPr>
              <a:t>Microwaves. </a:t>
            </a:r>
            <a:r>
              <a:rPr sz="2400" spc="-5" dirty="0">
                <a:solidFill>
                  <a:srgbClr val="444444"/>
                </a:solidFill>
                <a:latin typeface="Calibri"/>
                <a:cs typeface="Calibri"/>
              </a:rPr>
              <a:t>It </a:t>
            </a:r>
            <a:r>
              <a:rPr sz="2400" dirty="0">
                <a:solidFill>
                  <a:srgbClr val="444444"/>
                </a:solidFill>
                <a:latin typeface="Calibri"/>
                <a:cs typeface="Calibri"/>
              </a:rPr>
              <a:t>is </a:t>
            </a:r>
            <a:r>
              <a:rPr sz="2400" spc="-5" dirty="0">
                <a:solidFill>
                  <a:srgbClr val="444444"/>
                </a:solidFill>
                <a:latin typeface="Calibri"/>
                <a:cs typeface="Calibri"/>
              </a:rPr>
              <a:t>very </a:t>
            </a:r>
            <a:r>
              <a:rPr sz="2400" spc="-10" dirty="0">
                <a:solidFill>
                  <a:srgbClr val="444444"/>
                </a:solidFill>
                <a:latin typeface="Calibri"/>
                <a:cs typeface="Calibri"/>
              </a:rPr>
              <a:t>good </a:t>
            </a:r>
            <a:r>
              <a:rPr sz="2400" spc="-15" dirty="0">
                <a:solidFill>
                  <a:srgbClr val="444444"/>
                </a:solidFill>
                <a:latin typeface="Calibri"/>
                <a:cs typeface="Calibri"/>
              </a:rPr>
              <a:t>advantage, </a:t>
            </a:r>
            <a:r>
              <a:rPr sz="2400" spc="-10" dirty="0">
                <a:solidFill>
                  <a:srgbClr val="444444"/>
                </a:solidFill>
                <a:latin typeface="Calibri"/>
                <a:cs typeface="Calibri"/>
              </a:rPr>
              <a:t> </a:t>
            </a:r>
            <a:r>
              <a:rPr sz="2400" spc="-5" dirty="0">
                <a:solidFill>
                  <a:srgbClr val="444444"/>
                </a:solidFill>
                <a:latin typeface="Calibri"/>
                <a:cs typeface="Calibri"/>
              </a:rPr>
              <a:t>because</a:t>
            </a:r>
            <a:r>
              <a:rPr sz="2400"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this,</a:t>
            </a:r>
            <a:r>
              <a:rPr sz="2400" spc="5" dirty="0">
                <a:solidFill>
                  <a:srgbClr val="444444"/>
                </a:solidFill>
                <a:latin typeface="Calibri"/>
                <a:cs typeface="Calibri"/>
              </a:rPr>
              <a:t> </a:t>
            </a:r>
            <a:r>
              <a:rPr sz="2400" spc="-20" dirty="0">
                <a:solidFill>
                  <a:srgbClr val="444444"/>
                </a:solidFill>
                <a:latin typeface="Calibri"/>
                <a:cs typeface="Calibri"/>
              </a:rPr>
              <a:t>Microwaves</a:t>
            </a:r>
            <a:r>
              <a:rPr sz="2400" spc="-15" dirty="0">
                <a:solidFill>
                  <a:srgbClr val="444444"/>
                </a:solidFill>
                <a:latin typeface="Calibri"/>
                <a:cs typeface="Calibri"/>
              </a:rPr>
              <a:t> are</a:t>
            </a:r>
            <a:r>
              <a:rPr sz="2400" spc="-10" dirty="0">
                <a:solidFill>
                  <a:srgbClr val="444444"/>
                </a:solidFill>
                <a:latin typeface="Calibri"/>
                <a:cs typeface="Calibri"/>
              </a:rPr>
              <a:t> </a:t>
            </a:r>
            <a:r>
              <a:rPr sz="2400" spc="-5" dirty="0">
                <a:solidFill>
                  <a:srgbClr val="444444"/>
                </a:solidFill>
                <a:latin typeface="Calibri"/>
                <a:cs typeface="Calibri"/>
              </a:rPr>
              <a:t>used</a:t>
            </a:r>
            <a:r>
              <a:rPr sz="2400" dirty="0">
                <a:solidFill>
                  <a:srgbClr val="444444"/>
                </a:solidFill>
                <a:latin typeface="Calibri"/>
                <a:cs typeface="Calibri"/>
              </a:rPr>
              <a:t> </a:t>
            </a:r>
            <a:r>
              <a:rPr sz="2400" spc="-20" dirty="0">
                <a:solidFill>
                  <a:srgbClr val="444444"/>
                </a:solidFill>
                <a:latin typeface="Calibri"/>
                <a:cs typeface="Calibri"/>
              </a:rPr>
              <a:t>for</a:t>
            </a:r>
            <a:r>
              <a:rPr sz="2400" spc="-15" dirty="0">
                <a:solidFill>
                  <a:srgbClr val="444444"/>
                </a:solidFill>
                <a:latin typeface="Calibri"/>
                <a:cs typeface="Calibri"/>
              </a:rPr>
              <a:t> </a:t>
            </a:r>
            <a:r>
              <a:rPr sz="2400" spc="-20" dirty="0">
                <a:solidFill>
                  <a:srgbClr val="444444"/>
                </a:solidFill>
                <a:latin typeface="Calibri"/>
                <a:cs typeface="Calibri"/>
              </a:rPr>
              <a:t>Point</a:t>
            </a:r>
            <a:r>
              <a:rPr sz="2400" spc="-15" dirty="0">
                <a:solidFill>
                  <a:srgbClr val="444444"/>
                </a:solidFill>
                <a:latin typeface="Calibri"/>
                <a:cs typeface="Calibri"/>
              </a:rPr>
              <a:t> to</a:t>
            </a:r>
            <a:r>
              <a:rPr sz="2400" spc="-10" dirty="0">
                <a:solidFill>
                  <a:srgbClr val="444444"/>
                </a:solidFill>
                <a:latin typeface="Calibri"/>
                <a:cs typeface="Calibri"/>
              </a:rPr>
              <a:t> </a:t>
            </a:r>
            <a:r>
              <a:rPr sz="2400" spc="-20" dirty="0">
                <a:solidFill>
                  <a:srgbClr val="444444"/>
                </a:solidFill>
                <a:latin typeface="Calibri"/>
                <a:cs typeface="Calibri"/>
              </a:rPr>
              <a:t>Point </a:t>
            </a:r>
            <a:r>
              <a:rPr sz="2400" spc="-15" dirty="0">
                <a:solidFill>
                  <a:srgbClr val="444444"/>
                </a:solidFill>
                <a:latin typeface="Calibri"/>
                <a:cs typeface="Calibri"/>
              </a:rPr>
              <a:t> </a:t>
            </a:r>
            <a:r>
              <a:rPr sz="2400" spc="-10" dirty="0">
                <a:solidFill>
                  <a:srgbClr val="444444"/>
                </a:solidFill>
                <a:latin typeface="Calibri"/>
                <a:cs typeface="Calibri"/>
              </a:rPr>
              <a:t>Communications.</a:t>
            </a:r>
            <a:endParaRPr sz="2400">
              <a:latin typeface="Calibri"/>
              <a:cs typeface="Calibri"/>
            </a:endParaRPr>
          </a:p>
          <a:p>
            <a:pPr>
              <a:lnSpc>
                <a:spcPct val="100000"/>
              </a:lnSpc>
              <a:spcBef>
                <a:spcPts val="15"/>
              </a:spcBef>
              <a:buClr>
                <a:srgbClr val="444444"/>
              </a:buClr>
              <a:buFont typeface="Wingdings"/>
              <a:buChar char=""/>
            </a:pPr>
            <a:endParaRPr sz="2350">
              <a:latin typeface="Calibri"/>
              <a:cs typeface="Calibri"/>
            </a:endParaRPr>
          </a:p>
          <a:p>
            <a:pPr marL="12700" marR="6985" algn="just">
              <a:lnSpc>
                <a:spcPct val="100000"/>
              </a:lnSpc>
              <a:buSzPct val="95833"/>
              <a:buFont typeface="Wingdings"/>
              <a:buChar char=""/>
              <a:tabLst>
                <a:tab pos="255904" algn="l"/>
              </a:tabLst>
            </a:pPr>
            <a:r>
              <a:rPr sz="2400" b="1" i="1" spc="-10" dirty="0">
                <a:solidFill>
                  <a:srgbClr val="444444"/>
                </a:solidFill>
                <a:latin typeface="Calibri"/>
                <a:cs typeface="Calibri"/>
              </a:rPr>
              <a:t>Better </a:t>
            </a:r>
            <a:r>
              <a:rPr sz="2400" b="1" i="1" spc="-5" dirty="0">
                <a:solidFill>
                  <a:srgbClr val="444444"/>
                </a:solidFill>
                <a:latin typeface="Calibri"/>
                <a:cs typeface="Calibri"/>
              </a:rPr>
              <a:t>Directivity</a:t>
            </a:r>
            <a:r>
              <a:rPr sz="2400" spc="-5" dirty="0">
                <a:solidFill>
                  <a:srgbClr val="444444"/>
                </a:solidFill>
                <a:latin typeface="Calibri"/>
                <a:cs typeface="Calibri"/>
              </a:rPr>
              <a:t>: </a:t>
            </a:r>
            <a:r>
              <a:rPr sz="2400" spc="-30" dirty="0">
                <a:solidFill>
                  <a:srgbClr val="444444"/>
                </a:solidFill>
                <a:latin typeface="Calibri"/>
                <a:cs typeface="Calibri"/>
              </a:rPr>
              <a:t>At </a:t>
            </a:r>
            <a:r>
              <a:rPr sz="2400" spc="-20" dirty="0">
                <a:solidFill>
                  <a:srgbClr val="444444"/>
                </a:solidFill>
                <a:latin typeface="Calibri"/>
                <a:cs typeface="Calibri"/>
              </a:rPr>
              <a:t>Microwave </a:t>
            </a:r>
            <a:r>
              <a:rPr sz="2400" spc="-5" dirty="0">
                <a:solidFill>
                  <a:srgbClr val="444444"/>
                </a:solidFill>
                <a:latin typeface="Calibri"/>
                <a:cs typeface="Calibri"/>
              </a:rPr>
              <a:t>Frequencies, </a:t>
            </a:r>
            <a:r>
              <a:rPr sz="2400" spc="-10" dirty="0">
                <a:solidFill>
                  <a:srgbClr val="444444"/>
                </a:solidFill>
                <a:latin typeface="Calibri"/>
                <a:cs typeface="Calibri"/>
              </a:rPr>
              <a:t>there </a:t>
            </a:r>
            <a:r>
              <a:rPr sz="2400" spc="-15" dirty="0">
                <a:solidFill>
                  <a:srgbClr val="444444"/>
                </a:solidFill>
                <a:latin typeface="Calibri"/>
                <a:cs typeface="Calibri"/>
              </a:rPr>
              <a:t>are </a:t>
            </a:r>
            <a:r>
              <a:rPr sz="2400" spc="-20" dirty="0">
                <a:solidFill>
                  <a:srgbClr val="444444"/>
                </a:solidFill>
                <a:latin typeface="Calibri"/>
                <a:cs typeface="Calibri"/>
              </a:rPr>
              <a:t>better </a:t>
            </a:r>
            <a:r>
              <a:rPr sz="2400" spc="-15" dirty="0">
                <a:solidFill>
                  <a:srgbClr val="444444"/>
                </a:solidFill>
                <a:latin typeface="Calibri"/>
                <a:cs typeface="Calibri"/>
              </a:rPr>
              <a:t> </a:t>
            </a:r>
            <a:r>
              <a:rPr sz="2400" spc="-10" dirty="0">
                <a:solidFill>
                  <a:srgbClr val="444444"/>
                </a:solidFill>
                <a:latin typeface="Calibri"/>
                <a:cs typeface="Calibri"/>
              </a:rPr>
              <a:t>directive properties. </a:t>
            </a:r>
            <a:r>
              <a:rPr sz="2400" spc="-5" dirty="0">
                <a:solidFill>
                  <a:srgbClr val="444444"/>
                </a:solidFill>
                <a:latin typeface="Calibri"/>
                <a:cs typeface="Calibri"/>
              </a:rPr>
              <a:t>This </a:t>
            </a:r>
            <a:r>
              <a:rPr sz="2400" dirty="0">
                <a:solidFill>
                  <a:srgbClr val="444444"/>
                </a:solidFill>
                <a:latin typeface="Calibri"/>
                <a:cs typeface="Calibri"/>
              </a:rPr>
              <a:t>is </a:t>
            </a:r>
            <a:r>
              <a:rPr sz="2400" spc="-5" dirty="0">
                <a:solidFill>
                  <a:srgbClr val="444444"/>
                </a:solidFill>
                <a:latin typeface="Calibri"/>
                <a:cs typeface="Calibri"/>
              </a:rPr>
              <a:t>due </a:t>
            </a:r>
            <a:r>
              <a:rPr sz="2400" spc="-15" dirty="0">
                <a:solidFill>
                  <a:srgbClr val="444444"/>
                </a:solidFill>
                <a:latin typeface="Calibri"/>
                <a:cs typeface="Calibri"/>
              </a:rPr>
              <a:t>to </a:t>
            </a:r>
            <a:r>
              <a:rPr sz="2400" spc="-10" dirty="0">
                <a:solidFill>
                  <a:srgbClr val="444444"/>
                </a:solidFill>
                <a:latin typeface="Calibri"/>
                <a:cs typeface="Calibri"/>
              </a:rPr>
              <a:t>the relation </a:t>
            </a:r>
            <a:r>
              <a:rPr sz="2400" spc="-15" dirty="0">
                <a:solidFill>
                  <a:srgbClr val="444444"/>
                </a:solidFill>
                <a:latin typeface="Calibri"/>
                <a:cs typeface="Calibri"/>
              </a:rPr>
              <a:t>that </a:t>
            </a:r>
            <a:r>
              <a:rPr sz="2400" dirty="0">
                <a:solidFill>
                  <a:srgbClr val="444444"/>
                </a:solidFill>
                <a:latin typeface="Calibri"/>
                <a:cs typeface="Calibri"/>
              </a:rPr>
              <a:t>As </a:t>
            </a:r>
            <a:r>
              <a:rPr sz="2400" spc="-10" dirty="0">
                <a:solidFill>
                  <a:srgbClr val="444444"/>
                </a:solidFill>
                <a:latin typeface="Calibri"/>
                <a:cs typeface="Calibri"/>
              </a:rPr>
              <a:t>Frequency </a:t>
            </a:r>
            <a:r>
              <a:rPr sz="2400" spc="-5" dirty="0">
                <a:solidFill>
                  <a:srgbClr val="444444"/>
                </a:solidFill>
                <a:latin typeface="Calibri"/>
                <a:cs typeface="Calibri"/>
              </a:rPr>
              <a:t> Increases, </a:t>
            </a:r>
            <a:r>
              <a:rPr sz="2400" spc="-20" dirty="0">
                <a:solidFill>
                  <a:srgbClr val="444444"/>
                </a:solidFill>
                <a:latin typeface="Calibri"/>
                <a:cs typeface="Calibri"/>
              </a:rPr>
              <a:t>Wavelength </a:t>
            </a:r>
            <a:r>
              <a:rPr sz="2400" spc="-5" dirty="0">
                <a:solidFill>
                  <a:srgbClr val="444444"/>
                </a:solidFill>
                <a:latin typeface="Calibri"/>
                <a:cs typeface="Calibri"/>
              </a:rPr>
              <a:t>decreases </a:t>
            </a:r>
            <a:r>
              <a:rPr sz="2400" dirty="0">
                <a:solidFill>
                  <a:srgbClr val="444444"/>
                </a:solidFill>
                <a:latin typeface="Calibri"/>
                <a:cs typeface="Calibri"/>
              </a:rPr>
              <a:t>and as </a:t>
            </a:r>
            <a:r>
              <a:rPr sz="2400" spc="-20" dirty="0">
                <a:solidFill>
                  <a:srgbClr val="444444"/>
                </a:solidFill>
                <a:latin typeface="Calibri"/>
                <a:cs typeface="Calibri"/>
              </a:rPr>
              <a:t>Wavelength </a:t>
            </a:r>
            <a:r>
              <a:rPr sz="2400" spc="-10" dirty="0">
                <a:solidFill>
                  <a:srgbClr val="444444"/>
                </a:solidFill>
                <a:latin typeface="Calibri"/>
                <a:cs typeface="Calibri"/>
              </a:rPr>
              <a:t>decreases </a:t>
            </a:r>
            <a:r>
              <a:rPr sz="2400" spc="-5" dirty="0">
                <a:solidFill>
                  <a:srgbClr val="444444"/>
                </a:solidFill>
                <a:latin typeface="Calibri"/>
                <a:cs typeface="Calibri"/>
              </a:rPr>
              <a:t> Directivity </a:t>
            </a:r>
            <a:r>
              <a:rPr sz="2400" spc="-10" dirty="0">
                <a:solidFill>
                  <a:srgbClr val="444444"/>
                </a:solidFill>
                <a:latin typeface="Calibri"/>
                <a:cs typeface="Calibri"/>
              </a:rPr>
              <a:t>Increases </a:t>
            </a:r>
            <a:r>
              <a:rPr sz="2400" dirty="0">
                <a:solidFill>
                  <a:srgbClr val="444444"/>
                </a:solidFill>
                <a:latin typeface="Calibri"/>
                <a:cs typeface="Calibri"/>
              </a:rPr>
              <a:t>and </a:t>
            </a:r>
            <a:r>
              <a:rPr sz="2400" spc="-5" dirty="0">
                <a:solidFill>
                  <a:srgbClr val="444444"/>
                </a:solidFill>
                <a:latin typeface="Calibri"/>
                <a:cs typeface="Calibri"/>
              </a:rPr>
              <a:t>Beam width decreases. </a:t>
            </a:r>
            <a:r>
              <a:rPr sz="2400" dirty="0">
                <a:solidFill>
                  <a:srgbClr val="444444"/>
                </a:solidFill>
                <a:latin typeface="Calibri"/>
                <a:cs typeface="Calibri"/>
              </a:rPr>
              <a:t>So it is </a:t>
            </a:r>
            <a:r>
              <a:rPr sz="2400" spc="-5" dirty="0">
                <a:solidFill>
                  <a:srgbClr val="444444"/>
                </a:solidFill>
                <a:latin typeface="Calibri"/>
                <a:cs typeface="Calibri"/>
              </a:rPr>
              <a:t>easier </a:t>
            </a:r>
            <a:r>
              <a:rPr sz="2400" spc="-25" dirty="0">
                <a:solidFill>
                  <a:srgbClr val="444444"/>
                </a:solidFill>
                <a:latin typeface="Calibri"/>
                <a:cs typeface="Calibri"/>
              </a:rPr>
              <a:t>to </a:t>
            </a:r>
            <a:r>
              <a:rPr sz="2400" spc="-20" dirty="0">
                <a:solidFill>
                  <a:srgbClr val="444444"/>
                </a:solidFill>
                <a:latin typeface="Calibri"/>
                <a:cs typeface="Calibri"/>
              </a:rPr>
              <a:t> </a:t>
            </a:r>
            <a:r>
              <a:rPr sz="2400" spc="-5" dirty="0">
                <a:solidFill>
                  <a:srgbClr val="444444"/>
                </a:solidFill>
                <a:latin typeface="Calibri"/>
                <a:cs typeface="Calibri"/>
              </a:rPr>
              <a:t>design</a:t>
            </a:r>
            <a:r>
              <a:rPr sz="2400" spc="-15" dirty="0">
                <a:solidFill>
                  <a:srgbClr val="444444"/>
                </a:solidFill>
                <a:latin typeface="Calibri"/>
                <a:cs typeface="Calibri"/>
              </a:rPr>
              <a:t> </a:t>
            </a:r>
            <a:r>
              <a:rPr sz="2400" dirty="0">
                <a:solidFill>
                  <a:srgbClr val="444444"/>
                </a:solidFill>
                <a:latin typeface="Calibri"/>
                <a:cs typeface="Calibri"/>
              </a:rPr>
              <a:t>and</a:t>
            </a:r>
            <a:r>
              <a:rPr sz="2400" spc="-10" dirty="0">
                <a:solidFill>
                  <a:srgbClr val="444444"/>
                </a:solidFill>
                <a:latin typeface="Calibri"/>
                <a:cs typeface="Calibri"/>
              </a:rPr>
              <a:t> </a:t>
            </a:r>
            <a:r>
              <a:rPr sz="2400" spc="-15" dirty="0">
                <a:solidFill>
                  <a:srgbClr val="444444"/>
                </a:solidFill>
                <a:latin typeface="Calibri"/>
                <a:cs typeface="Calibri"/>
              </a:rPr>
              <a:t>fabricate</a:t>
            </a:r>
            <a:r>
              <a:rPr sz="2400" spc="-10" dirty="0">
                <a:solidFill>
                  <a:srgbClr val="444444"/>
                </a:solidFill>
                <a:latin typeface="Calibri"/>
                <a:cs typeface="Calibri"/>
              </a:rPr>
              <a:t> </a:t>
            </a:r>
            <a:r>
              <a:rPr sz="2400" spc="-5" dirty="0">
                <a:solidFill>
                  <a:srgbClr val="444444"/>
                </a:solidFill>
                <a:latin typeface="Calibri"/>
                <a:cs typeface="Calibri"/>
              </a:rPr>
              <a:t>high</a:t>
            </a:r>
            <a:r>
              <a:rPr sz="2400" spc="-10" dirty="0">
                <a:solidFill>
                  <a:srgbClr val="444444"/>
                </a:solidFill>
                <a:latin typeface="Calibri"/>
                <a:cs typeface="Calibri"/>
              </a:rPr>
              <a:t> </a:t>
            </a:r>
            <a:r>
              <a:rPr sz="2400" spc="-15" dirty="0">
                <a:solidFill>
                  <a:srgbClr val="444444"/>
                </a:solidFill>
                <a:latin typeface="Calibri"/>
                <a:cs typeface="Calibri"/>
              </a:rPr>
              <a:t>gain</a:t>
            </a:r>
            <a:r>
              <a:rPr sz="2400" spc="-5" dirty="0">
                <a:solidFill>
                  <a:srgbClr val="444444"/>
                </a:solidFill>
                <a:latin typeface="Calibri"/>
                <a:cs typeface="Calibri"/>
              </a:rPr>
              <a:t> </a:t>
            </a:r>
            <a:r>
              <a:rPr sz="2400" spc="-10" dirty="0">
                <a:solidFill>
                  <a:srgbClr val="444444"/>
                </a:solidFill>
                <a:latin typeface="Calibri"/>
                <a:cs typeface="Calibri"/>
              </a:rPr>
              <a:t>antenna</a:t>
            </a:r>
            <a:r>
              <a:rPr sz="2400" spc="-20" dirty="0">
                <a:solidFill>
                  <a:srgbClr val="444444"/>
                </a:solidFill>
                <a:latin typeface="Calibri"/>
                <a:cs typeface="Calibri"/>
              </a:rPr>
              <a:t> </a:t>
            </a:r>
            <a:r>
              <a:rPr sz="2400" dirty="0">
                <a:solidFill>
                  <a:srgbClr val="444444"/>
                </a:solidFill>
                <a:latin typeface="Calibri"/>
                <a:cs typeface="Calibri"/>
              </a:rPr>
              <a:t>in</a:t>
            </a:r>
            <a:r>
              <a:rPr sz="2400" spc="-5" dirty="0">
                <a:solidFill>
                  <a:srgbClr val="444444"/>
                </a:solidFill>
                <a:latin typeface="Calibri"/>
                <a:cs typeface="Calibri"/>
              </a:rPr>
              <a:t> </a:t>
            </a:r>
            <a:r>
              <a:rPr sz="2400" spc="-15" dirty="0">
                <a:solidFill>
                  <a:srgbClr val="444444"/>
                </a:solidFill>
                <a:latin typeface="Calibri"/>
                <a:cs typeface="Calibri"/>
              </a:rPr>
              <a:t>Microwaves</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7</a:t>
            </a:fld>
            <a:endParaRPr sz="10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6286" y="307593"/>
            <a:ext cx="1518920" cy="452120"/>
          </a:xfrm>
          <a:prstGeom prst="rect">
            <a:avLst/>
          </a:prstGeom>
        </p:spPr>
        <p:txBody>
          <a:bodyPr vert="horz" wrap="square" lIns="0" tIns="12065" rIns="0" bIns="0" rtlCol="0">
            <a:spAutoFit/>
          </a:bodyPr>
          <a:lstStyle/>
          <a:p>
            <a:pPr marL="12700">
              <a:lnSpc>
                <a:spcPct val="100000"/>
              </a:lnSpc>
              <a:spcBef>
                <a:spcPts val="95"/>
              </a:spcBef>
            </a:pPr>
            <a:r>
              <a:rPr spc="-15" dirty="0"/>
              <a:t>Operation</a:t>
            </a:r>
          </a:p>
        </p:txBody>
      </p:sp>
      <p:sp>
        <p:nvSpPr>
          <p:cNvPr id="3" name="object 3"/>
          <p:cNvSpPr txBox="1"/>
          <p:nvPr/>
        </p:nvSpPr>
        <p:spPr>
          <a:xfrm>
            <a:off x="578916" y="1534414"/>
            <a:ext cx="7987665" cy="4123054"/>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The </a:t>
            </a:r>
            <a:r>
              <a:rPr sz="2400" dirty="0">
                <a:latin typeface="Calibri"/>
                <a:cs typeface="Calibri"/>
              </a:rPr>
              <a:t>applied RF </a:t>
            </a:r>
            <a:r>
              <a:rPr sz="2400" spc="-5" dirty="0">
                <a:latin typeface="Calibri"/>
                <a:cs typeface="Calibri"/>
              </a:rPr>
              <a:t>signal </a:t>
            </a:r>
            <a:r>
              <a:rPr sz="2400" spc="-20" dirty="0">
                <a:latin typeface="Calibri"/>
                <a:cs typeface="Calibri"/>
              </a:rPr>
              <a:t>propagates </a:t>
            </a:r>
            <a:r>
              <a:rPr sz="2400" spc="-10" dirty="0">
                <a:latin typeface="Calibri"/>
                <a:cs typeface="Calibri"/>
              </a:rPr>
              <a:t>around </a:t>
            </a:r>
            <a:r>
              <a:rPr sz="2400" dirty="0">
                <a:latin typeface="Calibri"/>
                <a:cs typeface="Calibri"/>
              </a:rPr>
              <a:t>the turns </a:t>
            </a:r>
            <a:r>
              <a:rPr sz="2400" spc="-5" dirty="0">
                <a:latin typeface="Calibri"/>
                <a:cs typeface="Calibri"/>
              </a:rPr>
              <a:t>of </a:t>
            </a:r>
            <a:r>
              <a:rPr sz="2400" dirty="0">
                <a:latin typeface="Calibri"/>
                <a:cs typeface="Calibri"/>
              </a:rPr>
              <a:t>the </a:t>
            </a:r>
            <a:r>
              <a:rPr sz="2400" spc="-5" dirty="0">
                <a:latin typeface="Calibri"/>
                <a:cs typeface="Calibri"/>
              </a:rPr>
              <a:t>helix, </a:t>
            </a:r>
            <a:r>
              <a:rPr sz="2400" dirty="0">
                <a:latin typeface="Calibri"/>
                <a:cs typeface="Calibri"/>
              </a:rPr>
              <a:t> and it </a:t>
            </a:r>
            <a:r>
              <a:rPr sz="2400" spc="-10" dirty="0">
                <a:latin typeface="Calibri"/>
                <a:cs typeface="Calibri"/>
              </a:rPr>
              <a:t>produces </a:t>
            </a:r>
            <a:r>
              <a:rPr sz="2400" dirty="0">
                <a:latin typeface="Calibri"/>
                <a:cs typeface="Calibri"/>
              </a:rPr>
              <a:t>an </a:t>
            </a:r>
            <a:r>
              <a:rPr sz="2400" spc="-5" dirty="0">
                <a:latin typeface="Calibri"/>
                <a:cs typeface="Calibri"/>
              </a:rPr>
              <a:t>electric field </a:t>
            </a:r>
            <a:r>
              <a:rPr sz="2400" spc="-15" dirty="0">
                <a:latin typeface="Calibri"/>
                <a:cs typeface="Calibri"/>
              </a:rPr>
              <a:t>at </a:t>
            </a:r>
            <a:r>
              <a:rPr sz="2400" dirty="0">
                <a:latin typeface="Calibri"/>
                <a:cs typeface="Calibri"/>
              </a:rPr>
              <a:t>the </a:t>
            </a:r>
            <a:r>
              <a:rPr sz="2400" spc="-10" dirty="0">
                <a:latin typeface="Calibri"/>
                <a:cs typeface="Calibri"/>
              </a:rPr>
              <a:t>centre </a:t>
            </a:r>
            <a:r>
              <a:rPr sz="2400" spc="-5" dirty="0">
                <a:latin typeface="Calibri"/>
                <a:cs typeface="Calibri"/>
              </a:rPr>
              <a:t>of </a:t>
            </a:r>
            <a:r>
              <a:rPr sz="2400" dirty="0">
                <a:latin typeface="Calibri"/>
                <a:cs typeface="Calibri"/>
              </a:rPr>
              <a:t>the </a:t>
            </a:r>
            <a:r>
              <a:rPr sz="2400" spc="-5" dirty="0">
                <a:latin typeface="Calibri"/>
                <a:cs typeface="Calibri"/>
              </a:rPr>
              <a:t>helix. The </a:t>
            </a:r>
            <a:r>
              <a:rPr sz="2400" dirty="0">
                <a:latin typeface="Calibri"/>
                <a:cs typeface="Calibri"/>
              </a:rPr>
              <a:t> </a:t>
            </a:r>
            <a:r>
              <a:rPr sz="2400" spc="-10" dirty="0">
                <a:latin typeface="Calibri"/>
                <a:cs typeface="Calibri"/>
              </a:rPr>
              <a:t>axial </a:t>
            </a:r>
            <a:r>
              <a:rPr sz="2400" spc="-5" dirty="0">
                <a:latin typeface="Calibri"/>
                <a:cs typeface="Calibri"/>
              </a:rPr>
              <a:t>electric field </a:t>
            </a:r>
            <a:r>
              <a:rPr sz="2400" spc="-20" dirty="0">
                <a:latin typeface="Calibri"/>
                <a:cs typeface="Calibri"/>
              </a:rPr>
              <a:t>propagates </a:t>
            </a:r>
            <a:r>
              <a:rPr sz="2400" dirty="0">
                <a:latin typeface="Calibri"/>
                <a:cs typeface="Calibri"/>
              </a:rPr>
              <a:t>with </a:t>
            </a:r>
            <a:r>
              <a:rPr sz="2400" spc="-5" dirty="0">
                <a:latin typeface="Calibri"/>
                <a:cs typeface="Calibri"/>
              </a:rPr>
              <a:t>velocity of </a:t>
            </a:r>
            <a:r>
              <a:rPr sz="2400" spc="-10" dirty="0">
                <a:latin typeface="Calibri"/>
                <a:cs typeface="Calibri"/>
              </a:rPr>
              <a:t>light </a:t>
            </a:r>
            <a:r>
              <a:rPr sz="2400" dirty="0">
                <a:latin typeface="Calibri"/>
                <a:cs typeface="Calibri"/>
              </a:rPr>
              <a:t>multiplied </a:t>
            </a:r>
            <a:r>
              <a:rPr sz="2400" spc="-15" dirty="0">
                <a:latin typeface="Calibri"/>
                <a:cs typeface="Calibri"/>
              </a:rPr>
              <a:t>by </a:t>
            </a:r>
            <a:r>
              <a:rPr sz="2400" spc="-10" dirty="0">
                <a:latin typeface="Calibri"/>
                <a:cs typeface="Calibri"/>
              </a:rPr>
              <a:t> </a:t>
            </a:r>
            <a:r>
              <a:rPr sz="2400" dirty="0">
                <a:latin typeface="Calibri"/>
                <a:cs typeface="Calibri"/>
              </a:rPr>
              <a:t>the </a:t>
            </a:r>
            <a:r>
              <a:rPr sz="2400" spc="-15" dirty="0">
                <a:latin typeface="Calibri"/>
                <a:cs typeface="Calibri"/>
              </a:rPr>
              <a:t>ratio </a:t>
            </a:r>
            <a:r>
              <a:rPr sz="2400" spc="-5" dirty="0">
                <a:latin typeface="Calibri"/>
                <a:cs typeface="Calibri"/>
              </a:rPr>
              <a:t>of </a:t>
            </a:r>
            <a:r>
              <a:rPr sz="2400" dirty="0">
                <a:latin typeface="Calibri"/>
                <a:cs typeface="Calibri"/>
              </a:rPr>
              <a:t>the </a:t>
            </a:r>
            <a:r>
              <a:rPr sz="2400" spc="-5" dirty="0">
                <a:latin typeface="Calibri"/>
                <a:cs typeface="Calibri"/>
              </a:rPr>
              <a:t>helix </a:t>
            </a:r>
            <a:r>
              <a:rPr sz="2400" spc="-10" dirty="0">
                <a:latin typeface="Calibri"/>
                <a:cs typeface="Calibri"/>
              </a:rPr>
              <a:t>pitch </a:t>
            </a:r>
            <a:r>
              <a:rPr sz="2400" spc="-15" dirty="0">
                <a:latin typeface="Calibri"/>
                <a:cs typeface="Calibri"/>
              </a:rPr>
              <a:t>to </a:t>
            </a:r>
            <a:r>
              <a:rPr sz="2400" spc="-5" dirty="0">
                <a:latin typeface="Calibri"/>
                <a:cs typeface="Calibri"/>
              </a:rPr>
              <a:t>helix </a:t>
            </a:r>
            <a:r>
              <a:rPr sz="2400" spc="-15" dirty="0">
                <a:latin typeface="Calibri"/>
                <a:cs typeface="Calibri"/>
              </a:rPr>
              <a:t>circumference. </a:t>
            </a:r>
            <a:r>
              <a:rPr sz="2400" dirty="0">
                <a:latin typeface="Calibri"/>
                <a:cs typeface="Calibri"/>
              </a:rPr>
              <a:t>When the </a:t>
            </a:r>
            <a:r>
              <a:rPr sz="2400" spc="5" dirty="0">
                <a:latin typeface="Calibri"/>
                <a:cs typeface="Calibri"/>
              </a:rPr>
              <a:t> </a:t>
            </a:r>
            <a:r>
              <a:rPr sz="2400" spc="-10" dirty="0">
                <a:latin typeface="Calibri"/>
                <a:cs typeface="Calibri"/>
              </a:rPr>
              <a:t>electrons</a:t>
            </a:r>
            <a:r>
              <a:rPr sz="2400" spc="-5" dirty="0">
                <a:latin typeface="Calibri"/>
                <a:cs typeface="Calibri"/>
              </a:rPr>
              <a:t> </a:t>
            </a:r>
            <a:r>
              <a:rPr sz="2400" spc="-10" dirty="0">
                <a:latin typeface="Calibri"/>
                <a:cs typeface="Calibri"/>
              </a:rPr>
              <a:t>enter</a:t>
            </a:r>
            <a:r>
              <a:rPr sz="2400" spc="-5" dirty="0">
                <a:latin typeface="Calibri"/>
                <a:cs typeface="Calibri"/>
              </a:rPr>
              <a:t> </a:t>
            </a:r>
            <a:r>
              <a:rPr sz="2400" dirty="0">
                <a:latin typeface="Calibri"/>
                <a:cs typeface="Calibri"/>
              </a:rPr>
              <a:t>the</a:t>
            </a:r>
            <a:r>
              <a:rPr sz="2400" spc="5" dirty="0">
                <a:latin typeface="Calibri"/>
                <a:cs typeface="Calibri"/>
              </a:rPr>
              <a:t> </a:t>
            </a:r>
            <a:r>
              <a:rPr sz="2400" spc="-5" dirty="0">
                <a:latin typeface="Calibri"/>
                <a:cs typeface="Calibri"/>
              </a:rPr>
              <a:t>helix</a:t>
            </a:r>
            <a:r>
              <a:rPr sz="2400" dirty="0">
                <a:latin typeface="Calibri"/>
                <a:cs typeface="Calibri"/>
              </a:rPr>
              <a:t> tube,</a:t>
            </a:r>
            <a:r>
              <a:rPr sz="2400" spc="5" dirty="0">
                <a:latin typeface="Calibri"/>
                <a:cs typeface="Calibri"/>
              </a:rPr>
              <a:t> </a:t>
            </a:r>
            <a:r>
              <a:rPr sz="2400" dirty="0">
                <a:latin typeface="Calibri"/>
                <a:cs typeface="Calibri"/>
              </a:rPr>
              <a:t>an</a:t>
            </a:r>
            <a:r>
              <a:rPr sz="2400" spc="5" dirty="0">
                <a:latin typeface="Calibri"/>
                <a:cs typeface="Calibri"/>
              </a:rPr>
              <a:t> </a:t>
            </a:r>
            <a:r>
              <a:rPr sz="2400" spc="-15" dirty="0">
                <a:latin typeface="Calibri"/>
                <a:cs typeface="Calibri"/>
              </a:rPr>
              <a:t>interaction</a:t>
            </a:r>
            <a:r>
              <a:rPr sz="2400" spc="-10" dirty="0">
                <a:latin typeface="Calibri"/>
                <a:cs typeface="Calibri"/>
              </a:rPr>
              <a:t> </a:t>
            </a:r>
            <a:r>
              <a:rPr sz="2400" spc="-25" dirty="0">
                <a:latin typeface="Calibri"/>
                <a:cs typeface="Calibri"/>
              </a:rPr>
              <a:t>takes</a:t>
            </a:r>
            <a:r>
              <a:rPr sz="2400" spc="-20" dirty="0">
                <a:latin typeface="Calibri"/>
                <a:cs typeface="Calibri"/>
              </a:rPr>
              <a:t> </a:t>
            </a:r>
            <a:r>
              <a:rPr sz="2400" spc="-5" dirty="0">
                <a:latin typeface="Calibri"/>
                <a:cs typeface="Calibri"/>
              </a:rPr>
              <a:t>place </a:t>
            </a:r>
            <a:r>
              <a:rPr sz="2400" dirty="0">
                <a:latin typeface="Calibri"/>
                <a:cs typeface="Calibri"/>
              </a:rPr>
              <a:t> </a:t>
            </a:r>
            <a:r>
              <a:rPr sz="2400" spc="-5" dirty="0">
                <a:latin typeface="Calibri"/>
                <a:cs typeface="Calibri"/>
              </a:rPr>
              <a:t>between</a:t>
            </a:r>
            <a:r>
              <a:rPr sz="2400" dirty="0">
                <a:latin typeface="Calibri"/>
                <a:cs typeface="Calibri"/>
              </a:rPr>
              <a:t> </a:t>
            </a:r>
            <a:r>
              <a:rPr sz="2400" spc="-10" dirty="0">
                <a:latin typeface="Calibri"/>
                <a:cs typeface="Calibri"/>
              </a:rPr>
              <a:t>the</a:t>
            </a:r>
            <a:r>
              <a:rPr sz="2400" spc="-5" dirty="0">
                <a:latin typeface="Calibri"/>
                <a:cs typeface="Calibri"/>
              </a:rPr>
              <a:t> moving</a:t>
            </a:r>
            <a:r>
              <a:rPr sz="2400" dirty="0">
                <a:latin typeface="Calibri"/>
                <a:cs typeface="Calibri"/>
              </a:rPr>
              <a:t> </a:t>
            </a:r>
            <a:r>
              <a:rPr sz="2400" spc="-10" dirty="0">
                <a:latin typeface="Calibri"/>
                <a:cs typeface="Calibri"/>
              </a:rPr>
              <a:t>axial</a:t>
            </a:r>
            <a:r>
              <a:rPr sz="2400" spc="-5" dirty="0">
                <a:latin typeface="Calibri"/>
                <a:cs typeface="Calibri"/>
              </a:rPr>
              <a:t> electric</a:t>
            </a:r>
            <a:r>
              <a:rPr sz="2400" dirty="0">
                <a:latin typeface="Calibri"/>
                <a:cs typeface="Calibri"/>
              </a:rPr>
              <a:t> </a:t>
            </a:r>
            <a:r>
              <a:rPr sz="2400" spc="-5" dirty="0">
                <a:latin typeface="Calibri"/>
                <a:cs typeface="Calibri"/>
              </a:rPr>
              <a:t>field</a:t>
            </a:r>
            <a:r>
              <a:rPr sz="2400" dirty="0">
                <a:latin typeface="Calibri"/>
                <a:cs typeface="Calibri"/>
              </a:rPr>
              <a:t> </a:t>
            </a:r>
            <a:r>
              <a:rPr sz="2400" spc="-5" dirty="0">
                <a:latin typeface="Calibri"/>
                <a:cs typeface="Calibri"/>
              </a:rPr>
              <a:t>and</a:t>
            </a:r>
            <a:r>
              <a:rPr sz="2400" dirty="0">
                <a:latin typeface="Calibri"/>
                <a:cs typeface="Calibri"/>
              </a:rPr>
              <a:t> the</a:t>
            </a:r>
            <a:r>
              <a:rPr sz="2400" spc="5" dirty="0">
                <a:latin typeface="Calibri"/>
                <a:cs typeface="Calibri"/>
              </a:rPr>
              <a:t> </a:t>
            </a:r>
            <a:r>
              <a:rPr sz="2400" spc="-5" dirty="0">
                <a:latin typeface="Calibri"/>
                <a:cs typeface="Calibri"/>
              </a:rPr>
              <a:t>moving </a:t>
            </a:r>
            <a:r>
              <a:rPr sz="2400" dirty="0">
                <a:latin typeface="Calibri"/>
                <a:cs typeface="Calibri"/>
              </a:rPr>
              <a:t> </a:t>
            </a:r>
            <a:r>
              <a:rPr sz="2400" spc="-5" dirty="0">
                <a:latin typeface="Calibri"/>
                <a:cs typeface="Calibri"/>
              </a:rPr>
              <a:t>electrons.</a:t>
            </a:r>
            <a:endParaRPr sz="2400">
              <a:latin typeface="Calibri"/>
              <a:cs typeface="Calibri"/>
            </a:endParaRPr>
          </a:p>
          <a:p>
            <a:pPr marL="12700" marR="5080" indent="546735" algn="just">
              <a:lnSpc>
                <a:spcPct val="100000"/>
              </a:lnSpc>
              <a:spcBef>
                <a:spcPts val="580"/>
              </a:spcBef>
            </a:pPr>
            <a:r>
              <a:rPr sz="2400" spc="-5" dirty="0">
                <a:latin typeface="Calibri"/>
                <a:cs typeface="Calibri"/>
              </a:rPr>
              <a:t>The </a:t>
            </a:r>
            <a:r>
              <a:rPr sz="2400" spc="-10" dirty="0">
                <a:latin typeface="Calibri"/>
                <a:cs typeface="Calibri"/>
              </a:rPr>
              <a:t>interaction </a:t>
            </a:r>
            <a:r>
              <a:rPr sz="2400" spc="-25" dirty="0">
                <a:latin typeface="Calibri"/>
                <a:cs typeface="Calibri"/>
              </a:rPr>
              <a:t>takes</a:t>
            </a:r>
            <a:r>
              <a:rPr sz="2400" spc="490" dirty="0">
                <a:latin typeface="Calibri"/>
                <a:cs typeface="Calibri"/>
              </a:rPr>
              <a:t> </a:t>
            </a:r>
            <a:r>
              <a:rPr sz="2400" spc="-5" dirty="0">
                <a:latin typeface="Calibri"/>
                <a:cs typeface="Calibri"/>
              </a:rPr>
              <a:t>place </a:t>
            </a:r>
            <a:r>
              <a:rPr sz="2400" spc="-10" dirty="0">
                <a:latin typeface="Calibri"/>
                <a:cs typeface="Calibri"/>
              </a:rPr>
              <a:t>between </a:t>
            </a:r>
            <a:r>
              <a:rPr sz="2400" spc="-5" dirty="0">
                <a:latin typeface="Calibri"/>
                <a:cs typeface="Calibri"/>
              </a:rPr>
              <a:t>them </a:t>
            </a:r>
            <a:r>
              <a:rPr sz="2400" dirty="0">
                <a:latin typeface="Calibri"/>
                <a:cs typeface="Calibri"/>
              </a:rPr>
              <a:t>in </a:t>
            </a:r>
            <a:r>
              <a:rPr sz="2400" spc="-5" dirty="0">
                <a:latin typeface="Calibri"/>
                <a:cs typeface="Calibri"/>
              </a:rPr>
              <a:t>such </a:t>
            </a:r>
            <a:r>
              <a:rPr sz="2400" dirty="0">
                <a:latin typeface="Calibri"/>
                <a:cs typeface="Calibri"/>
              </a:rPr>
              <a:t>a </a:t>
            </a:r>
            <a:r>
              <a:rPr sz="2400" spc="-30" dirty="0">
                <a:latin typeface="Calibri"/>
                <a:cs typeface="Calibri"/>
              </a:rPr>
              <a:t>way </a:t>
            </a:r>
            <a:r>
              <a:rPr sz="2400" spc="-25" dirty="0">
                <a:latin typeface="Calibri"/>
                <a:cs typeface="Calibri"/>
              </a:rPr>
              <a:t> </a:t>
            </a:r>
            <a:r>
              <a:rPr sz="2400" spc="-10" dirty="0">
                <a:latin typeface="Calibri"/>
                <a:cs typeface="Calibri"/>
              </a:rPr>
              <a:t>that</a:t>
            </a:r>
            <a:r>
              <a:rPr sz="2400" spc="-5" dirty="0">
                <a:latin typeface="Calibri"/>
                <a:cs typeface="Calibri"/>
              </a:rPr>
              <a:t> on</a:t>
            </a:r>
            <a:r>
              <a:rPr sz="2400" dirty="0">
                <a:latin typeface="Calibri"/>
                <a:cs typeface="Calibri"/>
              </a:rPr>
              <a:t> an</a:t>
            </a:r>
            <a:r>
              <a:rPr sz="2400" spc="5" dirty="0">
                <a:latin typeface="Calibri"/>
                <a:cs typeface="Calibri"/>
              </a:rPr>
              <a:t> </a:t>
            </a:r>
            <a:r>
              <a:rPr sz="2400" spc="-20" dirty="0">
                <a:latin typeface="Calibri"/>
                <a:cs typeface="Calibri"/>
              </a:rPr>
              <a:t>average</a:t>
            </a:r>
            <a:r>
              <a:rPr sz="2400" spc="-15" dirty="0">
                <a:latin typeface="Calibri"/>
                <a:cs typeface="Calibri"/>
              </a:rPr>
              <a:t> </a:t>
            </a:r>
            <a:r>
              <a:rPr sz="2400" spc="-10" dirty="0">
                <a:latin typeface="Calibri"/>
                <a:cs typeface="Calibri"/>
              </a:rPr>
              <a:t>the</a:t>
            </a:r>
            <a:r>
              <a:rPr sz="2400" spc="-5" dirty="0">
                <a:latin typeface="Calibri"/>
                <a:cs typeface="Calibri"/>
              </a:rPr>
              <a:t> </a:t>
            </a:r>
            <a:r>
              <a:rPr sz="2400" spc="-10" dirty="0">
                <a:latin typeface="Calibri"/>
                <a:cs typeface="Calibri"/>
              </a:rPr>
              <a:t>electron</a:t>
            </a:r>
            <a:r>
              <a:rPr sz="2400" spc="-5" dirty="0">
                <a:latin typeface="Calibri"/>
                <a:cs typeface="Calibri"/>
              </a:rPr>
              <a:t> beam</a:t>
            </a:r>
            <a:r>
              <a:rPr sz="2400" dirty="0">
                <a:latin typeface="Calibri"/>
                <a:cs typeface="Calibri"/>
              </a:rPr>
              <a:t> </a:t>
            </a:r>
            <a:r>
              <a:rPr sz="2400" spc="-15" dirty="0">
                <a:latin typeface="Calibri"/>
                <a:cs typeface="Calibri"/>
              </a:rPr>
              <a:t>delivers</a:t>
            </a:r>
            <a:r>
              <a:rPr sz="2400" spc="509" dirty="0">
                <a:latin typeface="Calibri"/>
                <a:cs typeface="Calibri"/>
              </a:rPr>
              <a:t> </a:t>
            </a:r>
            <a:r>
              <a:rPr sz="2400" spc="-5" dirty="0">
                <a:latin typeface="Calibri"/>
                <a:cs typeface="Calibri"/>
              </a:rPr>
              <a:t>or</a:t>
            </a:r>
            <a:r>
              <a:rPr sz="2400" spc="535" dirty="0">
                <a:latin typeface="Calibri"/>
                <a:cs typeface="Calibri"/>
              </a:rPr>
              <a:t> </a:t>
            </a:r>
            <a:r>
              <a:rPr sz="2400" spc="-20" dirty="0">
                <a:latin typeface="Calibri"/>
                <a:cs typeface="Calibri"/>
              </a:rPr>
              <a:t>transfer </a:t>
            </a:r>
            <a:r>
              <a:rPr sz="2400" spc="-15" dirty="0">
                <a:latin typeface="Calibri"/>
                <a:cs typeface="Calibri"/>
              </a:rPr>
              <a:t> </a:t>
            </a:r>
            <a:r>
              <a:rPr sz="2400" spc="-5" dirty="0">
                <a:latin typeface="Calibri"/>
                <a:cs typeface="Calibri"/>
              </a:rPr>
              <a:t>energy </a:t>
            </a:r>
            <a:r>
              <a:rPr sz="2400" spc="-15" dirty="0">
                <a:latin typeface="Calibri"/>
                <a:cs typeface="Calibri"/>
              </a:rPr>
              <a:t>to </a:t>
            </a:r>
            <a:r>
              <a:rPr sz="2400" spc="-5" dirty="0">
                <a:latin typeface="Calibri"/>
                <a:cs typeface="Calibri"/>
              </a:rPr>
              <a:t>the RF </a:t>
            </a:r>
            <a:r>
              <a:rPr sz="2400" spc="-25" dirty="0">
                <a:latin typeface="Calibri"/>
                <a:cs typeface="Calibri"/>
              </a:rPr>
              <a:t>wave </a:t>
            </a:r>
            <a:r>
              <a:rPr sz="2400" spc="-10" dirty="0">
                <a:latin typeface="Calibri"/>
                <a:cs typeface="Calibri"/>
              </a:rPr>
              <a:t>on </a:t>
            </a:r>
            <a:r>
              <a:rPr sz="2400" dirty="0">
                <a:latin typeface="Calibri"/>
                <a:cs typeface="Calibri"/>
              </a:rPr>
              <a:t>the </a:t>
            </a:r>
            <a:r>
              <a:rPr sz="2400" spc="-5" dirty="0">
                <a:latin typeface="Calibri"/>
                <a:cs typeface="Calibri"/>
              </a:rPr>
              <a:t>helix. This </a:t>
            </a:r>
            <a:r>
              <a:rPr sz="2400" spc="-10" dirty="0">
                <a:latin typeface="Calibri"/>
                <a:cs typeface="Calibri"/>
              </a:rPr>
              <a:t>interaction </a:t>
            </a:r>
            <a:r>
              <a:rPr sz="2400" spc="-5" dirty="0">
                <a:latin typeface="Calibri"/>
                <a:cs typeface="Calibri"/>
              </a:rPr>
              <a:t>causes </a:t>
            </a:r>
            <a:r>
              <a:rPr sz="2400" spc="-10" dirty="0">
                <a:latin typeface="Calibri"/>
                <a:cs typeface="Calibri"/>
              </a:rPr>
              <a:t>the </a:t>
            </a:r>
            <a:r>
              <a:rPr sz="2400" spc="-5" dirty="0">
                <a:latin typeface="Calibri"/>
                <a:cs typeface="Calibri"/>
              </a:rPr>
              <a:t> signal</a:t>
            </a:r>
            <a:r>
              <a:rPr sz="2400" spc="-35" dirty="0">
                <a:latin typeface="Calibri"/>
                <a:cs typeface="Calibri"/>
              </a:rPr>
              <a:t> </a:t>
            </a:r>
            <a:r>
              <a:rPr sz="2400" spc="-25" dirty="0">
                <a:latin typeface="Calibri"/>
                <a:cs typeface="Calibri"/>
              </a:rPr>
              <a:t>wave</a:t>
            </a:r>
            <a:r>
              <a:rPr sz="2400" spc="5" dirty="0">
                <a:latin typeface="Calibri"/>
                <a:cs typeface="Calibri"/>
              </a:rPr>
              <a:t> </a:t>
            </a:r>
            <a:r>
              <a:rPr sz="2400" spc="-20" dirty="0">
                <a:latin typeface="Calibri"/>
                <a:cs typeface="Calibri"/>
              </a:rPr>
              <a:t>grows </a:t>
            </a:r>
            <a:r>
              <a:rPr sz="2400" dirty="0">
                <a:latin typeface="Calibri"/>
                <a:cs typeface="Calibri"/>
              </a:rPr>
              <a:t>amplified and</a:t>
            </a:r>
            <a:r>
              <a:rPr sz="2400" spc="-5" dirty="0">
                <a:latin typeface="Calibri"/>
                <a:cs typeface="Calibri"/>
              </a:rPr>
              <a:t> </a:t>
            </a:r>
            <a:r>
              <a:rPr sz="2400" spc="-10" dirty="0">
                <a:latin typeface="Calibri"/>
                <a:cs typeface="Calibri"/>
              </a:rPr>
              <a:t>becomes </a:t>
            </a:r>
            <a:r>
              <a:rPr sz="2400" spc="-45" dirty="0">
                <a:latin typeface="Calibri"/>
                <a:cs typeface="Calibri"/>
              </a:rPr>
              <a:t>larger.</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70</a:t>
            </a:fld>
            <a:endParaRPr spc="-5"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534414"/>
            <a:ext cx="7988934" cy="4123054"/>
          </a:xfrm>
          <a:prstGeom prst="rect">
            <a:avLst/>
          </a:prstGeom>
        </p:spPr>
        <p:txBody>
          <a:bodyPr vert="horz" wrap="square" lIns="0" tIns="12700" rIns="0" bIns="0" rtlCol="0">
            <a:spAutoFit/>
          </a:bodyPr>
          <a:lstStyle/>
          <a:p>
            <a:pPr marL="12700" marR="5080" algn="just">
              <a:lnSpc>
                <a:spcPct val="100000"/>
              </a:lnSpc>
              <a:spcBef>
                <a:spcPts val="100"/>
              </a:spcBef>
            </a:pPr>
            <a:r>
              <a:rPr sz="2400" u="heavy" spc="-20" dirty="0">
                <a:uFill>
                  <a:solidFill>
                    <a:srgbClr val="000000"/>
                  </a:solidFill>
                </a:uFill>
                <a:latin typeface="Calibri"/>
                <a:cs typeface="Calibri"/>
              </a:rPr>
              <a:t>Velocity</a:t>
            </a:r>
            <a:r>
              <a:rPr sz="2400" u="heavy" spc="-15" dirty="0">
                <a:uFill>
                  <a:solidFill>
                    <a:srgbClr val="000000"/>
                  </a:solidFill>
                </a:uFill>
                <a:latin typeface="Calibri"/>
                <a:cs typeface="Calibri"/>
              </a:rPr>
              <a:t> </a:t>
            </a:r>
            <a:r>
              <a:rPr sz="2400" u="heavy" spc="-10" dirty="0">
                <a:uFill>
                  <a:solidFill>
                    <a:srgbClr val="000000"/>
                  </a:solidFill>
                </a:uFill>
                <a:latin typeface="Calibri"/>
                <a:cs typeface="Calibri"/>
              </a:rPr>
              <a:t>Modulation</a:t>
            </a:r>
            <a:r>
              <a:rPr sz="2400" spc="-10" dirty="0">
                <a:latin typeface="Calibri"/>
                <a:cs typeface="Calibri"/>
              </a:rPr>
              <a:t>-</a:t>
            </a:r>
            <a:r>
              <a:rPr sz="2400" spc="-5" dirty="0">
                <a:latin typeface="Calibri"/>
                <a:cs typeface="Calibri"/>
              </a:rPr>
              <a:t> </a:t>
            </a:r>
            <a:r>
              <a:rPr sz="2400" dirty="0">
                <a:latin typeface="Calibri"/>
                <a:cs typeface="Calibri"/>
              </a:rPr>
              <a:t>When</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axial</a:t>
            </a:r>
            <a:r>
              <a:rPr sz="2400" spc="-5" dirty="0">
                <a:latin typeface="Calibri"/>
                <a:cs typeface="Calibri"/>
              </a:rPr>
              <a:t> field</a:t>
            </a:r>
            <a:r>
              <a:rPr sz="2400" dirty="0">
                <a:latin typeface="Calibri"/>
                <a:cs typeface="Calibri"/>
              </a:rPr>
              <a:t> </a:t>
            </a:r>
            <a:r>
              <a:rPr sz="2400" spc="-10" dirty="0">
                <a:latin typeface="Calibri"/>
                <a:cs typeface="Calibri"/>
              </a:rPr>
              <a:t>is</a:t>
            </a:r>
            <a:r>
              <a:rPr sz="2400" spc="-5" dirty="0">
                <a:latin typeface="Calibri"/>
                <a:cs typeface="Calibri"/>
              </a:rPr>
              <a:t> </a:t>
            </a:r>
            <a:r>
              <a:rPr sz="2400" spc="-30" dirty="0">
                <a:latin typeface="Calibri"/>
                <a:cs typeface="Calibri"/>
              </a:rPr>
              <a:t>zero,</a:t>
            </a:r>
            <a:r>
              <a:rPr sz="2400" spc="-25" dirty="0">
                <a:latin typeface="Calibri"/>
                <a:cs typeface="Calibri"/>
              </a:rPr>
              <a:t> </a:t>
            </a:r>
            <a:r>
              <a:rPr sz="2400" spc="-10" dirty="0">
                <a:latin typeface="Calibri"/>
                <a:cs typeface="Calibri"/>
              </a:rPr>
              <a:t>electron </a:t>
            </a:r>
            <a:r>
              <a:rPr sz="2400" spc="-5" dirty="0">
                <a:latin typeface="Calibri"/>
                <a:cs typeface="Calibri"/>
              </a:rPr>
              <a:t> velocity </a:t>
            </a:r>
            <a:r>
              <a:rPr sz="2400" dirty="0">
                <a:latin typeface="Calibri"/>
                <a:cs typeface="Calibri"/>
              </a:rPr>
              <a:t>is </a:t>
            </a:r>
            <a:r>
              <a:rPr sz="2400" spc="-15" dirty="0">
                <a:latin typeface="Calibri"/>
                <a:cs typeface="Calibri"/>
              </a:rPr>
              <a:t>unaffected. </a:t>
            </a:r>
            <a:r>
              <a:rPr sz="2400" spc="-5" dirty="0">
                <a:latin typeface="Calibri"/>
                <a:cs typeface="Calibri"/>
              </a:rPr>
              <a:t>This happens </a:t>
            </a:r>
            <a:r>
              <a:rPr sz="2400" spc="-15" dirty="0">
                <a:latin typeface="Calibri"/>
                <a:cs typeface="Calibri"/>
              </a:rPr>
              <a:t>at </a:t>
            </a:r>
            <a:r>
              <a:rPr sz="2400" dirty="0">
                <a:latin typeface="Calibri"/>
                <a:cs typeface="Calibri"/>
              </a:rPr>
              <a:t>the </a:t>
            </a:r>
            <a:r>
              <a:rPr sz="2400" spc="-10" dirty="0">
                <a:latin typeface="Calibri"/>
                <a:cs typeface="Calibri"/>
              </a:rPr>
              <a:t>point </a:t>
            </a:r>
            <a:r>
              <a:rPr sz="2400" spc="-5" dirty="0">
                <a:latin typeface="Calibri"/>
                <a:cs typeface="Calibri"/>
              </a:rPr>
              <a:t>of node of </a:t>
            </a:r>
            <a:r>
              <a:rPr sz="2400" dirty="0">
                <a:latin typeface="Calibri"/>
                <a:cs typeface="Calibri"/>
              </a:rPr>
              <a:t>the </a:t>
            </a:r>
            <a:r>
              <a:rPr sz="2400" spc="5" dirty="0">
                <a:latin typeface="Calibri"/>
                <a:cs typeface="Calibri"/>
              </a:rPr>
              <a:t> </a:t>
            </a:r>
            <a:r>
              <a:rPr sz="2400" spc="-10" dirty="0">
                <a:latin typeface="Calibri"/>
                <a:cs typeface="Calibri"/>
              </a:rPr>
              <a:t>axial </a:t>
            </a:r>
            <a:r>
              <a:rPr sz="2400" spc="-5" dirty="0">
                <a:latin typeface="Calibri"/>
                <a:cs typeface="Calibri"/>
              </a:rPr>
              <a:t>electric field. </a:t>
            </a:r>
            <a:r>
              <a:rPr sz="2400" spc="-10" dirty="0">
                <a:latin typeface="Calibri"/>
                <a:cs typeface="Calibri"/>
              </a:rPr>
              <a:t>Those electrons entering </a:t>
            </a:r>
            <a:r>
              <a:rPr sz="2400" dirty="0">
                <a:latin typeface="Calibri"/>
                <a:cs typeface="Calibri"/>
              </a:rPr>
              <a:t>the </a:t>
            </a:r>
            <a:r>
              <a:rPr sz="2400" spc="-5" dirty="0">
                <a:latin typeface="Calibri"/>
                <a:cs typeface="Calibri"/>
              </a:rPr>
              <a:t>helix, </a:t>
            </a:r>
            <a:r>
              <a:rPr sz="2400" dirty="0">
                <a:latin typeface="Calibri"/>
                <a:cs typeface="Calibri"/>
              </a:rPr>
              <a:t>when the </a:t>
            </a:r>
            <a:r>
              <a:rPr sz="2400" spc="5" dirty="0">
                <a:latin typeface="Calibri"/>
                <a:cs typeface="Calibri"/>
              </a:rPr>
              <a:t> </a:t>
            </a:r>
            <a:r>
              <a:rPr sz="2400" spc="-10" dirty="0">
                <a:latin typeface="Calibri"/>
                <a:cs typeface="Calibri"/>
              </a:rPr>
              <a:t>axial</a:t>
            </a:r>
            <a:r>
              <a:rPr sz="2400" spc="-5" dirty="0">
                <a:latin typeface="Calibri"/>
                <a:cs typeface="Calibri"/>
              </a:rPr>
              <a:t> field</a:t>
            </a:r>
            <a:r>
              <a:rPr sz="2400" dirty="0">
                <a:latin typeface="Calibri"/>
                <a:cs typeface="Calibri"/>
              </a:rPr>
              <a:t> </a:t>
            </a:r>
            <a:r>
              <a:rPr sz="2400" spc="-10" dirty="0">
                <a:latin typeface="Calibri"/>
                <a:cs typeface="Calibri"/>
              </a:rPr>
              <a:t>is</a:t>
            </a:r>
            <a:r>
              <a:rPr sz="2400" spc="-5" dirty="0">
                <a:latin typeface="Calibri"/>
                <a:cs typeface="Calibri"/>
              </a:rPr>
              <a:t> </a:t>
            </a:r>
            <a:r>
              <a:rPr sz="2400" spc="-10" dirty="0">
                <a:latin typeface="Calibri"/>
                <a:cs typeface="Calibri"/>
              </a:rPr>
              <a:t>positive</a:t>
            </a:r>
            <a:r>
              <a:rPr sz="2400" spc="-5" dirty="0">
                <a:latin typeface="Calibri"/>
                <a:cs typeface="Calibri"/>
              </a:rPr>
              <a:t> antinode,</a:t>
            </a:r>
            <a:r>
              <a:rPr sz="2400" dirty="0">
                <a:latin typeface="Calibri"/>
                <a:cs typeface="Calibri"/>
              </a:rPr>
              <a:t> </a:t>
            </a:r>
            <a:r>
              <a:rPr sz="2400" spc="-15" dirty="0">
                <a:latin typeface="Calibri"/>
                <a:cs typeface="Calibri"/>
              </a:rPr>
              <a:t>at</a:t>
            </a:r>
            <a:r>
              <a:rPr sz="2400" spc="-10"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accelerating</a:t>
            </a:r>
            <a:r>
              <a:rPr sz="2400" spc="-5" dirty="0">
                <a:latin typeface="Calibri"/>
                <a:cs typeface="Calibri"/>
              </a:rPr>
              <a:t> field</a:t>
            </a:r>
            <a:r>
              <a:rPr sz="2400" dirty="0">
                <a:latin typeface="Calibri"/>
                <a:cs typeface="Calibri"/>
              </a:rPr>
              <a:t> </a:t>
            </a:r>
            <a:r>
              <a:rPr sz="2400" spc="-15" dirty="0">
                <a:latin typeface="Calibri"/>
                <a:cs typeface="Calibri"/>
              </a:rPr>
              <a:t>are </a:t>
            </a:r>
            <a:r>
              <a:rPr sz="2400" spc="-10" dirty="0">
                <a:latin typeface="Calibri"/>
                <a:cs typeface="Calibri"/>
              </a:rPr>
              <a:t> accelerated.</a:t>
            </a:r>
            <a:r>
              <a:rPr sz="2400" spc="-5" dirty="0">
                <a:latin typeface="Calibri"/>
                <a:cs typeface="Calibri"/>
              </a:rPr>
              <a:t> </a:t>
            </a:r>
            <a:r>
              <a:rPr sz="2400" spc="-30" dirty="0">
                <a:latin typeface="Calibri"/>
                <a:cs typeface="Calibri"/>
              </a:rPr>
              <a:t>At</a:t>
            </a:r>
            <a:r>
              <a:rPr sz="2400" spc="-25" dirty="0">
                <a:latin typeface="Calibri"/>
                <a:cs typeface="Calibri"/>
              </a:rPr>
              <a:t> </a:t>
            </a:r>
            <a:r>
              <a:rPr sz="2400" dirty="0">
                <a:latin typeface="Calibri"/>
                <a:cs typeface="Calibri"/>
              </a:rPr>
              <a:t>a</a:t>
            </a:r>
            <a:r>
              <a:rPr sz="2400" spc="5" dirty="0">
                <a:latin typeface="Calibri"/>
                <a:cs typeface="Calibri"/>
              </a:rPr>
              <a:t> </a:t>
            </a:r>
            <a:r>
              <a:rPr sz="2400" spc="-15" dirty="0">
                <a:latin typeface="Calibri"/>
                <a:cs typeface="Calibri"/>
              </a:rPr>
              <a:t>later</a:t>
            </a:r>
            <a:r>
              <a:rPr sz="2400" spc="-10" dirty="0">
                <a:latin typeface="Calibri"/>
                <a:cs typeface="Calibri"/>
              </a:rPr>
              <a:t> point</a:t>
            </a:r>
            <a:r>
              <a:rPr sz="2400" spc="-5" dirty="0">
                <a:latin typeface="Calibri"/>
                <a:cs typeface="Calibri"/>
              </a:rPr>
              <a:t> </a:t>
            </a:r>
            <a:r>
              <a:rPr sz="2400" spc="-10" dirty="0">
                <a:latin typeface="Calibri"/>
                <a:cs typeface="Calibri"/>
              </a:rPr>
              <a:t>where</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axial</a:t>
            </a:r>
            <a:r>
              <a:rPr sz="2400" spc="-5" dirty="0">
                <a:latin typeface="Calibri"/>
                <a:cs typeface="Calibri"/>
              </a:rPr>
              <a:t> </a:t>
            </a:r>
            <a:r>
              <a:rPr sz="2400" dirty="0">
                <a:latin typeface="Calibri"/>
                <a:cs typeface="Calibri"/>
              </a:rPr>
              <a:t>RF</a:t>
            </a:r>
            <a:r>
              <a:rPr sz="2400" spc="5" dirty="0">
                <a:latin typeface="Calibri"/>
                <a:cs typeface="Calibri"/>
              </a:rPr>
              <a:t> </a:t>
            </a:r>
            <a:r>
              <a:rPr sz="2400" spc="-5" dirty="0">
                <a:latin typeface="Calibri"/>
                <a:cs typeface="Calibri"/>
              </a:rPr>
              <a:t>field</a:t>
            </a:r>
            <a:r>
              <a:rPr sz="2400" dirty="0">
                <a:latin typeface="Calibri"/>
                <a:cs typeface="Calibri"/>
              </a:rPr>
              <a:t> is</a:t>
            </a:r>
            <a:r>
              <a:rPr sz="2400" spc="5" dirty="0">
                <a:latin typeface="Calibri"/>
                <a:cs typeface="Calibri"/>
              </a:rPr>
              <a:t> </a:t>
            </a:r>
            <a:r>
              <a:rPr sz="2400" spc="-20" dirty="0">
                <a:latin typeface="Calibri"/>
                <a:cs typeface="Calibri"/>
              </a:rPr>
              <a:t>–ve </a:t>
            </a:r>
            <a:r>
              <a:rPr sz="2400" spc="-15" dirty="0">
                <a:latin typeface="Calibri"/>
                <a:cs typeface="Calibri"/>
              </a:rPr>
              <a:t> </a:t>
            </a:r>
            <a:r>
              <a:rPr sz="2400" spc="-5" dirty="0">
                <a:latin typeface="Calibri"/>
                <a:cs typeface="Calibri"/>
              </a:rPr>
              <a:t>antinode,</a:t>
            </a:r>
            <a:r>
              <a:rPr sz="2400" dirty="0">
                <a:latin typeface="Calibri"/>
                <a:cs typeface="Calibri"/>
              </a:rPr>
              <a:t> </a:t>
            </a:r>
            <a:r>
              <a:rPr sz="2400" spc="-15" dirty="0">
                <a:latin typeface="Calibri"/>
                <a:cs typeface="Calibri"/>
              </a:rPr>
              <a:t>retarding</a:t>
            </a:r>
            <a:r>
              <a:rPr sz="2400" spc="-10" dirty="0">
                <a:latin typeface="Calibri"/>
                <a:cs typeface="Calibri"/>
              </a:rPr>
              <a:t> </a:t>
            </a:r>
            <a:r>
              <a:rPr sz="2400" spc="-5" dirty="0">
                <a:latin typeface="Calibri"/>
                <a:cs typeface="Calibri"/>
              </a:rPr>
              <a:t>field,</a:t>
            </a:r>
            <a:r>
              <a:rPr sz="2400" dirty="0">
                <a:latin typeface="Calibri"/>
                <a:cs typeface="Calibri"/>
              </a:rPr>
              <a:t> the</a:t>
            </a:r>
            <a:r>
              <a:rPr sz="2400" spc="5" dirty="0">
                <a:latin typeface="Calibri"/>
                <a:cs typeface="Calibri"/>
              </a:rPr>
              <a:t> </a:t>
            </a:r>
            <a:r>
              <a:rPr sz="2400" spc="-10" dirty="0">
                <a:latin typeface="Calibri"/>
                <a:cs typeface="Calibri"/>
              </a:rPr>
              <a:t>electrons</a:t>
            </a:r>
            <a:r>
              <a:rPr sz="2400" spc="-5" dirty="0">
                <a:latin typeface="Calibri"/>
                <a:cs typeface="Calibri"/>
              </a:rPr>
              <a:t> </a:t>
            </a:r>
            <a:r>
              <a:rPr sz="2400" spc="-15" dirty="0">
                <a:latin typeface="Calibri"/>
                <a:cs typeface="Calibri"/>
              </a:rPr>
              <a:t>are</a:t>
            </a:r>
            <a:r>
              <a:rPr sz="2400" spc="-10" dirty="0">
                <a:latin typeface="Calibri"/>
                <a:cs typeface="Calibri"/>
              </a:rPr>
              <a:t> decelerated.</a:t>
            </a:r>
            <a:r>
              <a:rPr sz="2400" spc="-5" dirty="0">
                <a:latin typeface="Calibri"/>
                <a:cs typeface="Calibri"/>
              </a:rPr>
              <a:t> The </a:t>
            </a:r>
            <a:r>
              <a:rPr sz="2400" dirty="0">
                <a:latin typeface="Calibri"/>
                <a:cs typeface="Calibri"/>
              </a:rPr>
              <a:t> </a:t>
            </a:r>
            <a:r>
              <a:rPr sz="2400" spc="-5" dirty="0">
                <a:latin typeface="Calibri"/>
                <a:cs typeface="Calibri"/>
              </a:rPr>
              <a:t>electrons</a:t>
            </a:r>
            <a:r>
              <a:rPr sz="2400" spc="-35" dirty="0">
                <a:latin typeface="Calibri"/>
                <a:cs typeface="Calibri"/>
              </a:rPr>
              <a:t> </a:t>
            </a:r>
            <a:r>
              <a:rPr sz="2400" spc="-10" dirty="0">
                <a:latin typeface="Calibri"/>
                <a:cs typeface="Calibri"/>
              </a:rPr>
              <a:t>get</a:t>
            </a:r>
            <a:r>
              <a:rPr sz="2400" spc="-25" dirty="0">
                <a:latin typeface="Calibri"/>
                <a:cs typeface="Calibri"/>
              </a:rPr>
              <a:t> </a:t>
            </a:r>
            <a:r>
              <a:rPr sz="2400" spc="-5" dirty="0">
                <a:latin typeface="Calibri"/>
                <a:cs typeface="Calibri"/>
              </a:rPr>
              <a:t>velocity</a:t>
            </a:r>
            <a:r>
              <a:rPr sz="2400" spc="-10" dirty="0">
                <a:latin typeface="Calibri"/>
                <a:cs typeface="Calibri"/>
              </a:rPr>
              <a:t> </a:t>
            </a:r>
            <a:r>
              <a:rPr sz="2400" spc="-5" dirty="0">
                <a:latin typeface="Calibri"/>
                <a:cs typeface="Calibri"/>
              </a:rPr>
              <a:t>modulated.</a:t>
            </a:r>
            <a:endParaRPr sz="2400">
              <a:latin typeface="Calibri"/>
              <a:cs typeface="Calibri"/>
            </a:endParaRPr>
          </a:p>
          <a:p>
            <a:pPr marL="12700" marR="7620" indent="205740" algn="just">
              <a:lnSpc>
                <a:spcPct val="100000"/>
              </a:lnSpc>
              <a:spcBef>
                <a:spcPts val="580"/>
              </a:spcBef>
            </a:pPr>
            <a:r>
              <a:rPr sz="2400" dirty="0">
                <a:latin typeface="Calibri"/>
                <a:cs typeface="Calibri"/>
              </a:rPr>
              <a:t>As the </a:t>
            </a:r>
            <a:r>
              <a:rPr sz="2400" spc="-5" dirty="0">
                <a:latin typeface="Calibri"/>
                <a:cs typeface="Calibri"/>
              </a:rPr>
              <a:t>electrons </a:t>
            </a:r>
            <a:r>
              <a:rPr sz="2400" spc="-25" dirty="0">
                <a:latin typeface="Calibri"/>
                <a:cs typeface="Calibri"/>
              </a:rPr>
              <a:t>travel</a:t>
            </a:r>
            <a:r>
              <a:rPr sz="2400" spc="-20" dirty="0">
                <a:latin typeface="Calibri"/>
                <a:cs typeface="Calibri"/>
              </a:rPr>
              <a:t> </a:t>
            </a:r>
            <a:r>
              <a:rPr sz="2400" spc="-5" dirty="0">
                <a:latin typeface="Calibri"/>
                <a:cs typeface="Calibri"/>
              </a:rPr>
              <a:t>further </a:t>
            </a:r>
            <a:r>
              <a:rPr sz="2400" dirty="0">
                <a:latin typeface="Calibri"/>
                <a:cs typeface="Calibri"/>
              </a:rPr>
              <a:t>along the </a:t>
            </a:r>
            <a:r>
              <a:rPr sz="2400" spc="-5" dirty="0">
                <a:latin typeface="Calibri"/>
                <a:cs typeface="Calibri"/>
              </a:rPr>
              <a:t>helix, bunching </a:t>
            </a:r>
            <a:r>
              <a:rPr sz="2400" spc="-10" dirty="0">
                <a:latin typeface="Calibri"/>
                <a:cs typeface="Calibri"/>
              </a:rPr>
              <a:t>of </a:t>
            </a:r>
            <a:r>
              <a:rPr sz="2400" spc="-5" dirty="0">
                <a:latin typeface="Calibri"/>
                <a:cs typeface="Calibri"/>
              </a:rPr>
              <a:t> </a:t>
            </a:r>
            <a:r>
              <a:rPr sz="2400" spc="-10" dirty="0">
                <a:latin typeface="Calibri"/>
                <a:cs typeface="Calibri"/>
              </a:rPr>
              <a:t>electrons</a:t>
            </a:r>
            <a:r>
              <a:rPr sz="2400" spc="-5" dirty="0">
                <a:latin typeface="Calibri"/>
                <a:cs typeface="Calibri"/>
              </a:rPr>
              <a:t> occur</a:t>
            </a:r>
            <a:r>
              <a:rPr sz="2400" dirty="0">
                <a:latin typeface="Calibri"/>
                <a:cs typeface="Calibri"/>
              </a:rPr>
              <a:t> </a:t>
            </a:r>
            <a:r>
              <a:rPr sz="2400" spc="-20" dirty="0">
                <a:latin typeface="Calibri"/>
                <a:cs typeface="Calibri"/>
              </a:rPr>
              <a:t>at</a:t>
            </a:r>
            <a:r>
              <a:rPr sz="2400" spc="-1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end</a:t>
            </a:r>
            <a:r>
              <a:rPr sz="2400" spc="5" dirty="0">
                <a:latin typeface="Calibri"/>
                <a:cs typeface="Calibri"/>
              </a:rPr>
              <a:t> </a:t>
            </a:r>
            <a:r>
              <a:rPr sz="2400" dirty="0">
                <a:latin typeface="Calibri"/>
                <a:cs typeface="Calibri"/>
              </a:rPr>
              <a:t>which</a:t>
            </a:r>
            <a:r>
              <a:rPr sz="2400" spc="5" dirty="0">
                <a:latin typeface="Calibri"/>
                <a:cs typeface="Calibri"/>
              </a:rPr>
              <a:t> </a:t>
            </a:r>
            <a:r>
              <a:rPr sz="2400" spc="-5" dirty="0">
                <a:latin typeface="Calibri"/>
                <a:cs typeface="Calibri"/>
              </a:rPr>
              <a:t>shifts</a:t>
            </a:r>
            <a:r>
              <a:rPr sz="2400" dirty="0">
                <a:latin typeface="Calibri"/>
                <a:cs typeface="Calibri"/>
              </a:rPr>
              <a:t> the</a:t>
            </a:r>
            <a:r>
              <a:rPr sz="2400" spc="5" dirty="0">
                <a:latin typeface="Calibri"/>
                <a:cs typeface="Calibri"/>
              </a:rPr>
              <a:t> </a:t>
            </a:r>
            <a:r>
              <a:rPr sz="2400" spc="-5" dirty="0">
                <a:latin typeface="Calibri"/>
                <a:cs typeface="Calibri"/>
              </a:rPr>
              <a:t>phase</a:t>
            </a:r>
            <a:r>
              <a:rPr sz="2400" dirty="0">
                <a:latin typeface="Calibri"/>
                <a:cs typeface="Calibri"/>
              </a:rPr>
              <a:t> </a:t>
            </a:r>
            <a:r>
              <a:rPr sz="2400" spc="-5" dirty="0">
                <a:latin typeface="Calibri"/>
                <a:cs typeface="Calibri"/>
              </a:rPr>
              <a:t>of</a:t>
            </a:r>
            <a:r>
              <a:rPr sz="2400" spc="530" dirty="0">
                <a:latin typeface="Calibri"/>
                <a:cs typeface="Calibri"/>
              </a:rPr>
              <a:t> </a:t>
            </a:r>
            <a:r>
              <a:rPr sz="2400" spc="-5" dirty="0">
                <a:latin typeface="Symbol"/>
                <a:cs typeface="Symbol"/>
              </a:rPr>
              <a:t></a:t>
            </a:r>
            <a:r>
              <a:rPr sz="2400" spc="-5" dirty="0">
                <a:latin typeface="Calibri"/>
                <a:cs typeface="Calibri"/>
              </a:rPr>
              <a:t>/2. </a:t>
            </a:r>
            <a:r>
              <a:rPr sz="2400" dirty="0">
                <a:latin typeface="Calibri"/>
                <a:cs typeface="Calibri"/>
              </a:rPr>
              <a:t> Magnet</a:t>
            </a:r>
            <a:r>
              <a:rPr sz="2400" spc="5" dirty="0">
                <a:latin typeface="Calibri"/>
                <a:cs typeface="Calibri"/>
              </a:rPr>
              <a:t> </a:t>
            </a:r>
            <a:r>
              <a:rPr sz="2400" spc="-10" dirty="0">
                <a:latin typeface="Calibri"/>
                <a:cs typeface="Calibri"/>
              </a:rPr>
              <a:t>produces</a:t>
            </a:r>
            <a:r>
              <a:rPr sz="2400" spc="-5" dirty="0">
                <a:latin typeface="Calibri"/>
                <a:cs typeface="Calibri"/>
              </a:rPr>
              <a:t> </a:t>
            </a:r>
            <a:r>
              <a:rPr sz="2400" spc="-10" dirty="0">
                <a:latin typeface="Calibri"/>
                <a:cs typeface="Calibri"/>
              </a:rPr>
              <a:t>axial</a:t>
            </a:r>
            <a:r>
              <a:rPr sz="2400" spc="-5" dirty="0">
                <a:latin typeface="Calibri"/>
                <a:cs typeface="Calibri"/>
              </a:rPr>
              <a:t> magnetic</a:t>
            </a:r>
            <a:r>
              <a:rPr sz="2400" dirty="0">
                <a:latin typeface="Calibri"/>
                <a:cs typeface="Calibri"/>
              </a:rPr>
              <a:t> </a:t>
            </a:r>
            <a:r>
              <a:rPr sz="2400" spc="-5" dirty="0">
                <a:latin typeface="Calibri"/>
                <a:cs typeface="Calibri"/>
              </a:rPr>
              <a:t>field</a:t>
            </a:r>
            <a:r>
              <a:rPr sz="2400" dirty="0">
                <a:latin typeface="Calibri"/>
                <a:cs typeface="Calibri"/>
              </a:rPr>
              <a:t> </a:t>
            </a:r>
            <a:r>
              <a:rPr sz="2400" spc="-15" dirty="0">
                <a:latin typeface="Calibri"/>
                <a:cs typeface="Calibri"/>
              </a:rPr>
              <a:t>prevents</a:t>
            </a:r>
            <a:r>
              <a:rPr sz="2400" spc="-10" dirty="0">
                <a:latin typeface="Calibri"/>
                <a:cs typeface="Calibri"/>
              </a:rPr>
              <a:t> spreading</a:t>
            </a:r>
            <a:r>
              <a:rPr sz="2400" spc="-5" dirty="0">
                <a:latin typeface="Calibri"/>
                <a:cs typeface="Calibri"/>
              </a:rPr>
              <a:t> </a:t>
            </a:r>
            <a:r>
              <a:rPr sz="2400" spc="-10" dirty="0">
                <a:latin typeface="Calibri"/>
                <a:cs typeface="Calibri"/>
              </a:rPr>
              <a:t>of </a:t>
            </a:r>
            <a:r>
              <a:rPr sz="2400" spc="-5" dirty="0">
                <a:latin typeface="Calibri"/>
                <a:cs typeface="Calibri"/>
              </a:rPr>
              <a:t> electron</a:t>
            </a:r>
            <a:r>
              <a:rPr sz="2400" spc="-35" dirty="0">
                <a:latin typeface="Calibri"/>
                <a:cs typeface="Calibri"/>
              </a:rPr>
              <a:t> </a:t>
            </a:r>
            <a:r>
              <a:rPr sz="2400" spc="-5" dirty="0">
                <a:latin typeface="Calibri"/>
                <a:cs typeface="Calibri"/>
              </a:rPr>
              <a:t>beam </a:t>
            </a:r>
            <a:r>
              <a:rPr sz="2400" dirty="0">
                <a:latin typeface="Calibri"/>
                <a:cs typeface="Calibri"/>
              </a:rPr>
              <a:t>as</a:t>
            </a:r>
            <a:r>
              <a:rPr sz="2400" spc="-10" dirty="0">
                <a:latin typeface="Calibri"/>
                <a:cs typeface="Calibri"/>
              </a:rPr>
              <a:t> </a:t>
            </a:r>
            <a:r>
              <a:rPr sz="2400" dirty="0">
                <a:latin typeface="Calibri"/>
                <a:cs typeface="Calibri"/>
              </a:rPr>
              <a:t>it</a:t>
            </a:r>
            <a:r>
              <a:rPr sz="2400" spc="-15" dirty="0">
                <a:latin typeface="Calibri"/>
                <a:cs typeface="Calibri"/>
              </a:rPr>
              <a:t> </a:t>
            </a:r>
            <a:r>
              <a:rPr sz="2400" spc="-20" dirty="0">
                <a:latin typeface="Calibri"/>
                <a:cs typeface="Calibri"/>
              </a:rPr>
              <a:t>travels</a:t>
            </a:r>
            <a:r>
              <a:rPr sz="2400" spc="-10" dirty="0">
                <a:latin typeface="Calibri"/>
                <a:cs typeface="Calibri"/>
              </a:rPr>
              <a:t> down</a:t>
            </a:r>
            <a:r>
              <a:rPr sz="2400" spc="5" dirty="0">
                <a:latin typeface="Calibri"/>
                <a:cs typeface="Calibri"/>
              </a:rPr>
              <a:t> </a:t>
            </a:r>
            <a:r>
              <a:rPr sz="2400" dirty="0">
                <a:latin typeface="Calibri"/>
                <a:cs typeface="Calibri"/>
              </a:rPr>
              <a:t>the</a:t>
            </a:r>
            <a:r>
              <a:rPr sz="2400" spc="-15" dirty="0">
                <a:latin typeface="Calibri"/>
                <a:cs typeface="Calibri"/>
              </a:rPr>
              <a:t> </a:t>
            </a:r>
            <a:r>
              <a:rPr sz="2400" dirty="0">
                <a:latin typeface="Calibri"/>
                <a:cs typeface="Calibri"/>
              </a:rPr>
              <a:t>tube.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71</a:t>
            </a:fld>
            <a:endParaRPr spc="-5"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2133" y="307593"/>
            <a:ext cx="4194175" cy="452120"/>
          </a:xfrm>
          <a:prstGeom prst="rect">
            <a:avLst/>
          </a:prstGeom>
        </p:spPr>
        <p:txBody>
          <a:bodyPr vert="horz" wrap="square" lIns="0" tIns="12065" rIns="0" bIns="0" rtlCol="0">
            <a:spAutoFit/>
          </a:bodyPr>
          <a:lstStyle/>
          <a:p>
            <a:pPr marL="12700">
              <a:lnSpc>
                <a:spcPct val="100000"/>
              </a:lnSpc>
              <a:spcBef>
                <a:spcPts val="95"/>
              </a:spcBef>
            </a:pPr>
            <a:r>
              <a:rPr spc="-10" dirty="0"/>
              <a:t>Slow</a:t>
            </a:r>
            <a:r>
              <a:rPr spc="-15" dirty="0"/>
              <a:t> </a:t>
            </a:r>
            <a:r>
              <a:rPr spc="-45" dirty="0"/>
              <a:t>Wave</a:t>
            </a:r>
            <a:r>
              <a:rPr spc="-5" dirty="0"/>
              <a:t> </a:t>
            </a:r>
            <a:r>
              <a:rPr spc="-10" dirty="0"/>
              <a:t>Structures</a:t>
            </a:r>
            <a:r>
              <a:rPr spc="20" dirty="0"/>
              <a:t> </a:t>
            </a:r>
            <a:r>
              <a:rPr spc="-10" dirty="0"/>
              <a:t>(SWS)</a:t>
            </a:r>
          </a:p>
        </p:txBody>
      </p:sp>
      <p:sp>
        <p:nvSpPr>
          <p:cNvPr id="3" name="object 3"/>
          <p:cNvSpPr txBox="1"/>
          <p:nvPr/>
        </p:nvSpPr>
        <p:spPr>
          <a:xfrm>
            <a:off x="578916" y="1156461"/>
            <a:ext cx="7987665" cy="4123054"/>
          </a:xfrm>
          <a:prstGeom prst="rect">
            <a:avLst/>
          </a:prstGeom>
        </p:spPr>
        <p:txBody>
          <a:bodyPr vert="horz" wrap="square" lIns="0" tIns="12700" rIns="0" bIns="0" rtlCol="0">
            <a:spAutoFit/>
          </a:bodyPr>
          <a:lstStyle/>
          <a:p>
            <a:pPr marL="12700" marR="6350" algn="just">
              <a:lnSpc>
                <a:spcPct val="100000"/>
              </a:lnSpc>
              <a:spcBef>
                <a:spcPts val="100"/>
              </a:spcBef>
            </a:pPr>
            <a:r>
              <a:rPr sz="2400" spc="-10" dirty="0">
                <a:latin typeface="Calibri"/>
                <a:cs typeface="Calibri"/>
              </a:rPr>
              <a:t>SWSs </a:t>
            </a:r>
            <a:r>
              <a:rPr sz="2400" spc="-15" dirty="0">
                <a:latin typeface="Calibri"/>
                <a:cs typeface="Calibri"/>
              </a:rPr>
              <a:t>are </a:t>
            </a:r>
            <a:r>
              <a:rPr sz="2400" spc="-5" dirty="0">
                <a:latin typeface="Calibri"/>
                <a:cs typeface="Calibri"/>
              </a:rPr>
              <a:t>special </a:t>
            </a:r>
            <a:r>
              <a:rPr sz="2400" spc="-10" dirty="0">
                <a:latin typeface="Calibri"/>
                <a:cs typeface="Calibri"/>
              </a:rPr>
              <a:t>circuits </a:t>
            </a:r>
            <a:r>
              <a:rPr sz="2400" dirty="0">
                <a:latin typeface="Calibri"/>
                <a:cs typeface="Calibri"/>
              </a:rPr>
              <a:t>which </a:t>
            </a:r>
            <a:r>
              <a:rPr sz="2400" spc="-15" dirty="0">
                <a:latin typeface="Calibri"/>
                <a:cs typeface="Calibri"/>
              </a:rPr>
              <a:t>are </a:t>
            </a:r>
            <a:r>
              <a:rPr sz="2400" spc="-5" dirty="0">
                <a:latin typeface="Calibri"/>
                <a:cs typeface="Calibri"/>
              </a:rPr>
              <a:t>used </a:t>
            </a:r>
            <a:r>
              <a:rPr sz="2400" dirty="0">
                <a:latin typeface="Calibri"/>
                <a:cs typeface="Calibri"/>
              </a:rPr>
              <a:t>in </a:t>
            </a:r>
            <a:r>
              <a:rPr sz="2400" spc="-20" dirty="0">
                <a:latin typeface="Calibri"/>
                <a:cs typeface="Calibri"/>
              </a:rPr>
              <a:t>microwave </a:t>
            </a:r>
            <a:r>
              <a:rPr sz="2400" dirty="0">
                <a:latin typeface="Calibri"/>
                <a:cs typeface="Calibri"/>
              </a:rPr>
              <a:t>tubes </a:t>
            </a:r>
            <a:r>
              <a:rPr sz="2400" spc="-25" dirty="0">
                <a:latin typeface="Calibri"/>
                <a:cs typeface="Calibri"/>
              </a:rPr>
              <a:t>to </a:t>
            </a:r>
            <a:r>
              <a:rPr sz="2400" spc="-20" dirty="0">
                <a:latin typeface="Calibri"/>
                <a:cs typeface="Calibri"/>
              </a:rPr>
              <a:t> </a:t>
            </a:r>
            <a:r>
              <a:rPr sz="2400" spc="-5" dirty="0">
                <a:latin typeface="Calibri"/>
                <a:cs typeface="Calibri"/>
              </a:rPr>
              <a:t>reduce </a:t>
            </a:r>
            <a:r>
              <a:rPr sz="2400" dirty="0">
                <a:latin typeface="Calibri"/>
                <a:cs typeface="Calibri"/>
              </a:rPr>
              <a:t>the </a:t>
            </a:r>
            <a:r>
              <a:rPr sz="2400" spc="-5" dirty="0">
                <a:latin typeface="Calibri"/>
                <a:cs typeface="Calibri"/>
              </a:rPr>
              <a:t>velocity of </a:t>
            </a:r>
            <a:r>
              <a:rPr sz="2400" spc="-25" dirty="0">
                <a:latin typeface="Calibri"/>
                <a:cs typeface="Calibri"/>
              </a:rPr>
              <a:t>wave </a:t>
            </a:r>
            <a:r>
              <a:rPr sz="2400" dirty="0">
                <a:latin typeface="Calibri"/>
                <a:cs typeface="Calibri"/>
              </a:rPr>
              <a:t>in a </a:t>
            </a:r>
            <a:r>
              <a:rPr sz="2400" spc="-5" dirty="0">
                <a:latin typeface="Calibri"/>
                <a:cs typeface="Calibri"/>
              </a:rPr>
              <a:t>certain </a:t>
            </a:r>
            <a:r>
              <a:rPr sz="2400" spc="-10" dirty="0">
                <a:latin typeface="Calibri"/>
                <a:cs typeface="Calibri"/>
              </a:rPr>
              <a:t>direction </a:t>
            </a:r>
            <a:r>
              <a:rPr sz="2400" spc="-5" dirty="0">
                <a:latin typeface="Calibri"/>
                <a:cs typeface="Calibri"/>
              </a:rPr>
              <a:t>so </a:t>
            </a:r>
            <a:r>
              <a:rPr sz="2400" spc="-10" dirty="0">
                <a:latin typeface="Calibri"/>
                <a:cs typeface="Calibri"/>
              </a:rPr>
              <a:t>that </a:t>
            </a:r>
            <a:r>
              <a:rPr sz="2400" dirty="0">
                <a:latin typeface="Calibri"/>
                <a:cs typeface="Calibri"/>
              </a:rPr>
              <a:t>the </a:t>
            </a:r>
            <a:r>
              <a:rPr sz="2400" spc="5" dirty="0">
                <a:latin typeface="Calibri"/>
                <a:cs typeface="Calibri"/>
              </a:rPr>
              <a:t> </a:t>
            </a:r>
            <a:r>
              <a:rPr sz="2400" spc="-5" dirty="0">
                <a:latin typeface="Calibri"/>
                <a:cs typeface="Calibri"/>
              </a:rPr>
              <a:t>electron</a:t>
            </a:r>
            <a:r>
              <a:rPr sz="2400" spc="-35" dirty="0">
                <a:latin typeface="Calibri"/>
                <a:cs typeface="Calibri"/>
              </a:rPr>
              <a:t> </a:t>
            </a:r>
            <a:r>
              <a:rPr sz="2400" spc="-5" dirty="0">
                <a:latin typeface="Calibri"/>
                <a:cs typeface="Calibri"/>
              </a:rPr>
              <a:t>beam </a:t>
            </a:r>
            <a:r>
              <a:rPr sz="2400" dirty="0">
                <a:latin typeface="Calibri"/>
                <a:cs typeface="Calibri"/>
              </a:rPr>
              <a:t>and</a:t>
            </a:r>
            <a:r>
              <a:rPr sz="2400" spc="-5" dirty="0">
                <a:latin typeface="Calibri"/>
                <a:cs typeface="Calibri"/>
              </a:rPr>
              <a:t> </a:t>
            </a:r>
            <a:r>
              <a:rPr sz="2400" dirty="0">
                <a:latin typeface="Calibri"/>
                <a:cs typeface="Calibri"/>
              </a:rPr>
              <a:t>the</a:t>
            </a:r>
            <a:r>
              <a:rPr sz="2400" spc="-5" dirty="0">
                <a:latin typeface="Calibri"/>
                <a:cs typeface="Calibri"/>
              </a:rPr>
              <a:t> single</a:t>
            </a:r>
            <a:r>
              <a:rPr sz="2400" spc="-10" dirty="0">
                <a:latin typeface="Calibri"/>
                <a:cs typeface="Calibri"/>
              </a:rPr>
              <a:t> </a:t>
            </a:r>
            <a:r>
              <a:rPr sz="2400" spc="-25" dirty="0">
                <a:latin typeface="Calibri"/>
                <a:cs typeface="Calibri"/>
              </a:rPr>
              <a:t>wave</a:t>
            </a:r>
            <a:r>
              <a:rPr sz="2400" dirty="0">
                <a:latin typeface="Calibri"/>
                <a:cs typeface="Calibri"/>
              </a:rPr>
              <a:t> </a:t>
            </a:r>
            <a:r>
              <a:rPr sz="2400" spc="-10" dirty="0">
                <a:latin typeface="Calibri"/>
                <a:cs typeface="Calibri"/>
              </a:rPr>
              <a:t>can</a:t>
            </a:r>
            <a:r>
              <a:rPr sz="2400" spc="-20" dirty="0">
                <a:latin typeface="Calibri"/>
                <a:cs typeface="Calibri"/>
              </a:rPr>
              <a:t> </a:t>
            </a:r>
            <a:r>
              <a:rPr sz="2400" spc="-10" dirty="0">
                <a:latin typeface="Calibri"/>
                <a:cs typeface="Calibri"/>
              </a:rPr>
              <a:t>interact.</a:t>
            </a:r>
            <a:endParaRPr sz="2400">
              <a:latin typeface="Calibri"/>
              <a:cs typeface="Calibri"/>
            </a:endParaRPr>
          </a:p>
          <a:p>
            <a:pPr marL="12700" marR="5080" indent="137160" algn="just">
              <a:lnSpc>
                <a:spcPct val="100000"/>
              </a:lnSpc>
              <a:spcBef>
                <a:spcPts val="580"/>
              </a:spcBef>
            </a:pPr>
            <a:r>
              <a:rPr sz="2400" spc="-5" dirty="0">
                <a:latin typeface="Calibri"/>
                <a:cs typeface="Calibri"/>
              </a:rPr>
              <a:t>The phase velocity of </a:t>
            </a:r>
            <a:r>
              <a:rPr sz="2400" dirty="0">
                <a:latin typeface="Calibri"/>
                <a:cs typeface="Calibri"/>
              </a:rPr>
              <a:t>a </a:t>
            </a:r>
            <a:r>
              <a:rPr sz="2400" spc="-25" dirty="0">
                <a:latin typeface="Calibri"/>
                <a:cs typeface="Calibri"/>
              </a:rPr>
              <a:t>wave </a:t>
            </a:r>
            <a:r>
              <a:rPr sz="2400" dirty="0">
                <a:latin typeface="Calibri"/>
                <a:cs typeface="Calibri"/>
              </a:rPr>
              <a:t>in </a:t>
            </a:r>
            <a:r>
              <a:rPr sz="2400" spc="-10" dirty="0">
                <a:latin typeface="Calibri"/>
                <a:cs typeface="Calibri"/>
              </a:rPr>
              <a:t>ordinary </a:t>
            </a:r>
            <a:r>
              <a:rPr sz="2400" spc="-15" dirty="0">
                <a:latin typeface="Calibri"/>
                <a:cs typeface="Calibri"/>
              </a:rPr>
              <a:t>waveguide </a:t>
            </a:r>
            <a:r>
              <a:rPr sz="2400" dirty="0">
                <a:latin typeface="Calibri"/>
                <a:cs typeface="Calibri"/>
              </a:rPr>
              <a:t>is </a:t>
            </a:r>
            <a:r>
              <a:rPr sz="2400" spc="-15" dirty="0">
                <a:latin typeface="Calibri"/>
                <a:cs typeface="Calibri"/>
              </a:rPr>
              <a:t>greater </a:t>
            </a:r>
            <a:r>
              <a:rPr sz="2400" spc="-10" dirty="0">
                <a:latin typeface="Calibri"/>
                <a:cs typeface="Calibri"/>
              </a:rPr>
              <a:t> </a:t>
            </a:r>
            <a:r>
              <a:rPr sz="2400" dirty="0">
                <a:latin typeface="Calibri"/>
                <a:cs typeface="Calibri"/>
              </a:rPr>
              <a:t>than the </a:t>
            </a:r>
            <a:r>
              <a:rPr sz="2400" spc="-5" dirty="0">
                <a:latin typeface="Calibri"/>
                <a:cs typeface="Calibri"/>
              </a:rPr>
              <a:t>velocity of </a:t>
            </a:r>
            <a:r>
              <a:rPr sz="2400" spc="-10" dirty="0">
                <a:latin typeface="Calibri"/>
                <a:cs typeface="Calibri"/>
              </a:rPr>
              <a:t>light </a:t>
            </a:r>
            <a:r>
              <a:rPr sz="2400" dirty="0">
                <a:latin typeface="Calibri"/>
                <a:cs typeface="Calibri"/>
              </a:rPr>
              <a:t>in a </a:t>
            </a:r>
            <a:r>
              <a:rPr sz="2400" spc="-10" dirty="0">
                <a:latin typeface="Calibri"/>
                <a:cs typeface="Calibri"/>
              </a:rPr>
              <a:t>vacuum. </a:t>
            </a:r>
            <a:r>
              <a:rPr sz="2400" spc="-5" dirty="0">
                <a:latin typeface="Calibri"/>
                <a:cs typeface="Calibri"/>
              </a:rPr>
              <a:t>Since the electron beam </a:t>
            </a:r>
            <a:r>
              <a:rPr sz="2400" dirty="0">
                <a:latin typeface="Calibri"/>
                <a:cs typeface="Calibri"/>
              </a:rPr>
              <a:t> </a:t>
            </a:r>
            <a:r>
              <a:rPr sz="2400" spc="-10" dirty="0">
                <a:latin typeface="Calibri"/>
                <a:cs typeface="Calibri"/>
              </a:rPr>
              <a:t>can </a:t>
            </a:r>
            <a:r>
              <a:rPr sz="2400" spc="-5" dirty="0">
                <a:latin typeface="Calibri"/>
                <a:cs typeface="Calibri"/>
              </a:rPr>
              <a:t>be </a:t>
            </a:r>
            <a:r>
              <a:rPr sz="2400" spc="-10" dirty="0">
                <a:latin typeface="Calibri"/>
                <a:cs typeface="Calibri"/>
              </a:rPr>
              <a:t>accelerated </a:t>
            </a:r>
            <a:r>
              <a:rPr sz="2400" spc="-5" dirty="0">
                <a:latin typeface="Calibri"/>
                <a:cs typeface="Calibri"/>
              </a:rPr>
              <a:t>only </a:t>
            </a:r>
            <a:r>
              <a:rPr sz="2400" spc="-15" dirty="0">
                <a:latin typeface="Calibri"/>
                <a:cs typeface="Calibri"/>
              </a:rPr>
              <a:t>to </a:t>
            </a:r>
            <a:r>
              <a:rPr sz="2400" spc="-5" dirty="0">
                <a:latin typeface="Calibri"/>
                <a:cs typeface="Calibri"/>
              </a:rPr>
              <a:t>velocities </a:t>
            </a:r>
            <a:r>
              <a:rPr sz="2400" spc="-10" dirty="0">
                <a:latin typeface="Calibri"/>
                <a:cs typeface="Calibri"/>
              </a:rPr>
              <a:t>that </a:t>
            </a:r>
            <a:r>
              <a:rPr sz="2400" spc="-15" dirty="0">
                <a:latin typeface="Calibri"/>
                <a:cs typeface="Calibri"/>
              </a:rPr>
              <a:t>are </a:t>
            </a:r>
            <a:r>
              <a:rPr sz="2400" dirty="0">
                <a:latin typeface="Calibri"/>
                <a:cs typeface="Calibri"/>
              </a:rPr>
              <a:t>about a </a:t>
            </a:r>
            <a:r>
              <a:rPr sz="2400" spc="-10" dirty="0">
                <a:latin typeface="Calibri"/>
                <a:cs typeface="Calibri"/>
              </a:rPr>
              <a:t>fraction </a:t>
            </a:r>
            <a:r>
              <a:rPr sz="2400" spc="5" dirty="0">
                <a:latin typeface="Calibri"/>
                <a:cs typeface="Calibri"/>
              </a:rPr>
              <a:t>of </a:t>
            </a:r>
            <a:r>
              <a:rPr sz="2400" spc="10" dirty="0">
                <a:latin typeface="Calibri"/>
                <a:cs typeface="Calibri"/>
              </a:rPr>
              <a:t> </a:t>
            </a:r>
            <a:r>
              <a:rPr sz="2400" dirty="0">
                <a:latin typeface="Calibri"/>
                <a:cs typeface="Calibri"/>
              </a:rPr>
              <a:t>the </a:t>
            </a:r>
            <a:r>
              <a:rPr sz="2400" spc="-5" dirty="0">
                <a:latin typeface="Calibri"/>
                <a:cs typeface="Calibri"/>
              </a:rPr>
              <a:t>velocity of light, thus </a:t>
            </a:r>
            <a:r>
              <a:rPr sz="2400" dirty="0">
                <a:latin typeface="Calibri"/>
                <a:cs typeface="Calibri"/>
              </a:rPr>
              <a:t>the </a:t>
            </a:r>
            <a:r>
              <a:rPr sz="2400" spc="-10" dirty="0">
                <a:latin typeface="Calibri"/>
                <a:cs typeface="Calibri"/>
              </a:rPr>
              <a:t>electron </a:t>
            </a:r>
            <a:r>
              <a:rPr sz="2400" spc="-5" dirty="0">
                <a:latin typeface="Calibri"/>
                <a:cs typeface="Calibri"/>
              </a:rPr>
              <a:t>beam </a:t>
            </a:r>
            <a:r>
              <a:rPr sz="2400" spc="-10" dirty="0">
                <a:latin typeface="Calibri"/>
                <a:cs typeface="Calibri"/>
              </a:rPr>
              <a:t>must </a:t>
            </a:r>
            <a:r>
              <a:rPr sz="2400" spc="-20" dirty="0">
                <a:latin typeface="Calibri"/>
                <a:cs typeface="Calibri"/>
              </a:rPr>
              <a:t>keep </a:t>
            </a:r>
            <a:r>
              <a:rPr sz="2400" spc="-10" dirty="0">
                <a:latin typeface="Calibri"/>
                <a:cs typeface="Calibri"/>
              </a:rPr>
              <a:t>in </a:t>
            </a:r>
            <a:r>
              <a:rPr sz="2400" spc="-15" dirty="0">
                <a:latin typeface="Calibri"/>
                <a:cs typeface="Calibri"/>
              </a:rPr>
              <a:t>step </a:t>
            </a:r>
            <a:r>
              <a:rPr sz="2400" spc="-10" dirty="0">
                <a:latin typeface="Calibri"/>
                <a:cs typeface="Calibri"/>
              </a:rPr>
              <a:t> </a:t>
            </a:r>
            <a:r>
              <a:rPr sz="2400" dirty="0">
                <a:latin typeface="Calibri"/>
                <a:cs typeface="Calibri"/>
              </a:rPr>
              <a:t>with the </a:t>
            </a:r>
            <a:r>
              <a:rPr sz="2400" spc="-20" dirty="0">
                <a:latin typeface="Calibri"/>
                <a:cs typeface="Calibri"/>
              </a:rPr>
              <a:t>microwave </a:t>
            </a:r>
            <a:r>
              <a:rPr sz="2400" spc="-10" dirty="0">
                <a:latin typeface="Calibri"/>
                <a:cs typeface="Calibri"/>
              </a:rPr>
              <a:t>signal </a:t>
            </a:r>
            <a:r>
              <a:rPr sz="2400" dirty="0">
                <a:latin typeface="Calibri"/>
                <a:cs typeface="Calibri"/>
              </a:rPr>
              <a:t>and a </a:t>
            </a:r>
            <a:r>
              <a:rPr sz="2400" spc="-10" dirty="0">
                <a:latin typeface="Calibri"/>
                <a:cs typeface="Calibri"/>
              </a:rPr>
              <a:t>slow </a:t>
            </a:r>
            <a:r>
              <a:rPr sz="2400" spc="-25" dirty="0">
                <a:latin typeface="Calibri"/>
                <a:cs typeface="Calibri"/>
              </a:rPr>
              <a:t>wave </a:t>
            </a:r>
            <a:r>
              <a:rPr sz="2400" spc="-15" dirty="0">
                <a:latin typeface="Calibri"/>
                <a:cs typeface="Calibri"/>
              </a:rPr>
              <a:t>structure </a:t>
            </a:r>
            <a:r>
              <a:rPr sz="2400" spc="-10" dirty="0">
                <a:latin typeface="Calibri"/>
                <a:cs typeface="Calibri"/>
              </a:rPr>
              <a:t>must </a:t>
            </a:r>
            <a:r>
              <a:rPr sz="2400" spc="-5" dirty="0">
                <a:latin typeface="Calibri"/>
                <a:cs typeface="Calibri"/>
              </a:rPr>
              <a:t>be </a:t>
            </a:r>
            <a:r>
              <a:rPr sz="2400" dirty="0">
                <a:latin typeface="Calibri"/>
                <a:cs typeface="Calibri"/>
              </a:rPr>
              <a:t> </a:t>
            </a:r>
            <a:r>
              <a:rPr sz="2400" spc="-15" dirty="0">
                <a:latin typeface="Calibri"/>
                <a:cs typeface="Calibri"/>
              </a:rPr>
              <a:t>incorporated </a:t>
            </a:r>
            <a:r>
              <a:rPr sz="2400" dirty="0">
                <a:latin typeface="Calibri"/>
                <a:cs typeface="Calibri"/>
              </a:rPr>
              <a:t>in the </a:t>
            </a:r>
            <a:r>
              <a:rPr sz="2400" spc="-20" dirty="0">
                <a:latin typeface="Calibri"/>
                <a:cs typeface="Calibri"/>
              </a:rPr>
              <a:t>microwave </a:t>
            </a:r>
            <a:r>
              <a:rPr sz="2400" spc="-5" dirty="0">
                <a:latin typeface="Calibri"/>
                <a:cs typeface="Calibri"/>
              </a:rPr>
              <a:t>devices. </a:t>
            </a:r>
            <a:r>
              <a:rPr sz="2400" spc="-15" dirty="0">
                <a:latin typeface="Calibri"/>
                <a:cs typeface="Calibri"/>
              </a:rPr>
              <a:t>By </a:t>
            </a:r>
            <a:r>
              <a:rPr sz="2400" spc="-5" dirty="0">
                <a:latin typeface="Calibri"/>
                <a:cs typeface="Calibri"/>
              </a:rPr>
              <a:t>which electron beam </a:t>
            </a:r>
            <a:r>
              <a:rPr sz="2400" dirty="0">
                <a:latin typeface="Calibri"/>
                <a:cs typeface="Calibri"/>
              </a:rPr>
              <a:t> and </a:t>
            </a:r>
            <a:r>
              <a:rPr sz="2400" spc="-5" dirty="0">
                <a:latin typeface="Calibri"/>
                <a:cs typeface="Calibri"/>
              </a:rPr>
              <a:t>signal </a:t>
            </a:r>
            <a:r>
              <a:rPr sz="2400" spc="-30" dirty="0">
                <a:latin typeface="Calibri"/>
                <a:cs typeface="Calibri"/>
              </a:rPr>
              <a:t>wave </a:t>
            </a:r>
            <a:r>
              <a:rPr sz="2400" spc="-15" dirty="0">
                <a:latin typeface="Calibri"/>
                <a:cs typeface="Calibri"/>
              </a:rPr>
              <a:t>are travelling </a:t>
            </a:r>
            <a:r>
              <a:rPr sz="2400" dirty="0">
                <a:latin typeface="Calibri"/>
                <a:cs typeface="Calibri"/>
              </a:rPr>
              <a:t>with </a:t>
            </a:r>
            <a:r>
              <a:rPr sz="2400" spc="-5" dirty="0">
                <a:latin typeface="Calibri"/>
                <a:cs typeface="Calibri"/>
              </a:rPr>
              <a:t>nearly </a:t>
            </a:r>
            <a:r>
              <a:rPr sz="2400" dirty="0">
                <a:latin typeface="Calibri"/>
                <a:cs typeface="Calibri"/>
              </a:rPr>
              <a:t>the </a:t>
            </a:r>
            <a:r>
              <a:rPr sz="2400" spc="-5" dirty="0">
                <a:latin typeface="Calibri"/>
                <a:cs typeface="Calibri"/>
              </a:rPr>
              <a:t>same velocity </a:t>
            </a:r>
            <a:r>
              <a:rPr sz="2400" dirty="0">
                <a:latin typeface="Calibri"/>
                <a:cs typeface="Calibri"/>
              </a:rPr>
              <a:t>and </a:t>
            </a:r>
            <a:r>
              <a:rPr sz="2400" spc="5" dirty="0">
                <a:latin typeface="Calibri"/>
                <a:cs typeface="Calibri"/>
              </a:rPr>
              <a:t> </a:t>
            </a:r>
            <a:r>
              <a:rPr sz="2400" spc="-5" dirty="0">
                <a:latin typeface="Calibri"/>
                <a:cs typeface="Calibri"/>
              </a:rPr>
              <a:t>valuable</a:t>
            </a:r>
            <a:r>
              <a:rPr sz="2400" spc="-10" dirty="0">
                <a:latin typeface="Calibri"/>
                <a:cs typeface="Calibri"/>
              </a:rPr>
              <a:t> interaction</a:t>
            </a:r>
            <a:r>
              <a:rPr sz="2400" spc="-20" dirty="0">
                <a:latin typeface="Calibri"/>
                <a:cs typeface="Calibri"/>
              </a:rPr>
              <a:t> takes</a:t>
            </a:r>
            <a:r>
              <a:rPr sz="2400" spc="-25" dirty="0">
                <a:latin typeface="Calibri"/>
                <a:cs typeface="Calibri"/>
              </a:rPr>
              <a:t> </a:t>
            </a:r>
            <a:r>
              <a:rPr sz="2400" spc="-5" dirty="0">
                <a:latin typeface="Calibri"/>
                <a:cs typeface="Calibri"/>
              </a:rPr>
              <a:t>place.</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72</a:t>
            </a:fld>
            <a:endParaRPr spc="-5"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1277" y="307593"/>
            <a:ext cx="4193540" cy="452120"/>
          </a:xfrm>
          <a:prstGeom prst="rect">
            <a:avLst/>
          </a:prstGeom>
        </p:spPr>
        <p:txBody>
          <a:bodyPr vert="horz" wrap="square" lIns="0" tIns="12065" rIns="0" bIns="0" rtlCol="0">
            <a:spAutoFit/>
          </a:bodyPr>
          <a:lstStyle/>
          <a:p>
            <a:pPr marL="12700">
              <a:lnSpc>
                <a:spcPct val="100000"/>
              </a:lnSpc>
              <a:spcBef>
                <a:spcPts val="95"/>
              </a:spcBef>
            </a:pPr>
            <a:r>
              <a:rPr spc="-10" dirty="0"/>
              <a:t>Slow</a:t>
            </a:r>
            <a:r>
              <a:rPr spc="-15" dirty="0"/>
              <a:t> </a:t>
            </a:r>
            <a:r>
              <a:rPr spc="-45" dirty="0"/>
              <a:t>Wave</a:t>
            </a:r>
            <a:r>
              <a:rPr spc="5" dirty="0"/>
              <a:t> </a:t>
            </a:r>
            <a:r>
              <a:rPr spc="-10" dirty="0"/>
              <a:t>Structures</a:t>
            </a:r>
            <a:r>
              <a:rPr spc="5" dirty="0"/>
              <a:t> </a:t>
            </a:r>
            <a:r>
              <a:rPr spc="-10" dirty="0"/>
              <a:t>(SWS)</a:t>
            </a:r>
          </a:p>
        </p:txBody>
      </p:sp>
      <p:sp>
        <p:nvSpPr>
          <p:cNvPr id="3" name="object 3"/>
          <p:cNvSpPr txBox="1"/>
          <p:nvPr/>
        </p:nvSpPr>
        <p:spPr>
          <a:xfrm>
            <a:off x="578916" y="1156461"/>
            <a:ext cx="7988300" cy="258635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Calibri"/>
                <a:cs typeface="Calibri"/>
              </a:rPr>
              <a:t>As the </a:t>
            </a:r>
            <a:r>
              <a:rPr sz="2400" spc="-15" dirty="0">
                <a:latin typeface="Calibri"/>
                <a:cs typeface="Calibri"/>
              </a:rPr>
              <a:t>operating</a:t>
            </a:r>
            <a:r>
              <a:rPr sz="2400" spc="509" dirty="0">
                <a:latin typeface="Calibri"/>
                <a:cs typeface="Calibri"/>
              </a:rPr>
              <a:t> </a:t>
            </a:r>
            <a:r>
              <a:rPr sz="2400" spc="-5" dirty="0">
                <a:latin typeface="Calibri"/>
                <a:cs typeface="Calibri"/>
              </a:rPr>
              <a:t>frequency </a:t>
            </a:r>
            <a:r>
              <a:rPr sz="2400" dirty="0">
                <a:latin typeface="Calibri"/>
                <a:cs typeface="Calibri"/>
              </a:rPr>
              <a:t>is </a:t>
            </a:r>
            <a:r>
              <a:rPr sz="2400" spc="-10" dirty="0">
                <a:latin typeface="Calibri"/>
                <a:cs typeface="Calibri"/>
              </a:rPr>
              <a:t>increased, </a:t>
            </a:r>
            <a:r>
              <a:rPr sz="2400" spc="-5" dirty="0">
                <a:latin typeface="Calibri"/>
                <a:cs typeface="Calibri"/>
              </a:rPr>
              <a:t>both </a:t>
            </a:r>
            <a:r>
              <a:rPr sz="2400" dirty="0">
                <a:latin typeface="Calibri"/>
                <a:cs typeface="Calibri"/>
              </a:rPr>
              <a:t>the </a:t>
            </a:r>
            <a:r>
              <a:rPr sz="2400" spc="-5" dirty="0">
                <a:latin typeface="Calibri"/>
                <a:cs typeface="Calibri"/>
              </a:rPr>
              <a:t>inductance </a:t>
            </a:r>
            <a:r>
              <a:rPr sz="2400" dirty="0">
                <a:latin typeface="Calibri"/>
                <a:cs typeface="Calibri"/>
              </a:rPr>
              <a:t> and </a:t>
            </a:r>
            <a:r>
              <a:rPr sz="2400" spc="-10" dirty="0">
                <a:latin typeface="Calibri"/>
                <a:cs typeface="Calibri"/>
              </a:rPr>
              <a:t>capacitance </a:t>
            </a:r>
            <a:r>
              <a:rPr sz="2400" spc="-5" dirty="0">
                <a:latin typeface="Calibri"/>
                <a:cs typeface="Calibri"/>
              </a:rPr>
              <a:t>of </a:t>
            </a:r>
            <a:r>
              <a:rPr sz="2400" dirty="0">
                <a:latin typeface="Calibri"/>
                <a:cs typeface="Calibri"/>
              </a:rPr>
              <a:t>the </a:t>
            </a:r>
            <a:r>
              <a:rPr sz="2400" spc="-10" dirty="0">
                <a:latin typeface="Calibri"/>
                <a:cs typeface="Calibri"/>
              </a:rPr>
              <a:t>resonant circuit must </a:t>
            </a:r>
            <a:r>
              <a:rPr sz="2400" spc="-5" dirty="0">
                <a:latin typeface="Calibri"/>
                <a:cs typeface="Calibri"/>
              </a:rPr>
              <a:t>be decreased </a:t>
            </a:r>
            <a:r>
              <a:rPr sz="2400" dirty="0">
                <a:latin typeface="Calibri"/>
                <a:cs typeface="Calibri"/>
              </a:rPr>
              <a:t>in </a:t>
            </a:r>
            <a:r>
              <a:rPr sz="2400" spc="5" dirty="0">
                <a:latin typeface="Calibri"/>
                <a:cs typeface="Calibri"/>
              </a:rPr>
              <a:t> </a:t>
            </a:r>
            <a:r>
              <a:rPr sz="2400" spc="-15" dirty="0">
                <a:latin typeface="Calibri"/>
                <a:cs typeface="Calibri"/>
              </a:rPr>
              <a:t>order</a:t>
            </a:r>
            <a:r>
              <a:rPr sz="2400" spc="465" dirty="0">
                <a:latin typeface="Calibri"/>
                <a:cs typeface="Calibri"/>
              </a:rPr>
              <a:t> </a:t>
            </a:r>
            <a:r>
              <a:rPr sz="2400" spc="-15" dirty="0">
                <a:latin typeface="Calibri"/>
                <a:cs typeface="Calibri"/>
              </a:rPr>
              <a:t>to</a:t>
            </a:r>
            <a:r>
              <a:rPr sz="2400" spc="455" dirty="0">
                <a:latin typeface="Calibri"/>
                <a:cs typeface="Calibri"/>
              </a:rPr>
              <a:t> </a:t>
            </a:r>
            <a:r>
              <a:rPr sz="2400" spc="-10" dirty="0">
                <a:latin typeface="Calibri"/>
                <a:cs typeface="Calibri"/>
              </a:rPr>
              <a:t>maintain</a:t>
            </a:r>
            <a:r>
              <a:rPr sz="2400" spc="455" dirty="0">
                <a:latin typeface="Calibri"/>
                <a:cs typeface="Calibri"/>
              </a:rPr>
              <a:t> </a:t>
            </a:r>
            <a:r>
              <a:rPr sz="2400" spc="-5" dirty="0">
                <a:latin typeface="Calibri"/>
                <a:cs typeface="Calibri"/>
              </a:rPr>
              <a:t>resonance</a:t>
            </a:r>
            <a:r>
              <a:rPr sz="2400" spc="455" dirty="0">
                <a:latin typeface="Calibri"/>
                <a:cs typeface="Calibri"/>
              </a:rPr>
              <a:t> </a:t>
            </a:r>
            <a:r>
              <a:rPr sz="2400" spc="-15" dirty="0">
                <a:latin typeface="Calibri"/>
                <a:cs typeface="Calibri"/>
              </a:rPr>
              <a:t>at</a:t>
            </a:r>
            <a:r>
              <a:rPr sz="2400" spc="459" dirty="0">
                <a:latin typeface="Calibri"/>
                <a:cs typeface="Calibri"/>
              </a:rPr>
              <a:t> </a:t>
            </a:r>
            <a:r>
              <a:rPr sz="2400" spc="-15" dirty="0">
                <a:latin typeface="Calibri"/>
                <a:cs typeface="Calibri"/>
              </a:rPr>
              <a:t>operating</a:t>
            </a:r>
            <a:r>
              <a:rPr sz="2400" spc="459" dirty="0">
                <a:latin typeface="Calibri"/>
                <a:cs typeface="Calibri"/>
              </a:rPr>
              <a:t> </a:t>
            </a:r>
            <a:r>
              <a:rPr sz="2400" spc="-20" dirty="0">
                <a:latin typeface="Calibri"/>
                <a:cs typeface="Calibri"/>
              </a:rPr>
              <a:t>frequency.</a:t>
            </a:r>
            <a:r>
              <a:rPr sz="2400" spc="455" dirty="0">
                <a:latin typeface="Calibri"/>
                <a:cs typeface="Calibri"/>
              </a:rPr>
              <a:t> </a:t>
            </a:r>
            <a:r>
              <a:rPr sz="2400" spc="-10" dirty="0">
                <a:latin typeface="Calibri"/>
                <a:cs typeface="Calibri"/>
              </a:rPr>
              <a:t>Because </a:t>
            </a:r>
            <a:r>
              <a:rPr sz="2400" spc="-530" dirty="0">
                <a:latin typeface="Calibri"/>
                <a:cs typeface="Calibri"/>
              </a:rPr>
              <a:t> </a:t>
            </a:r>
            <a:r>
              <a:rPr sz="2400" dirty="0">
                <a:latin typeface="Calibri"/>
                <a:cs typeface="Calibri"/>
              </a:rPr>
              <a:t>the </a:t>
            </a:r>
            <a:r>
              <a:rPr sz="2400" spc="-15" dirty="0">
                <a:latin typeface="Calibri"/>
                <a:cs typeface="Calibri"/>
              </a:rPr>
              <a:t>gain</a:t>
            </a:r>
            <a:r>
              <a:rPr sz="2400" spc="509" dirty="0">
                <a:latin typeface="Calibri"/>
                <a:cs typeface="Calibri"/>
              </a:rPr>
              <a:t> </a:t>
            </a:r>
            <a:r>
              <a:rPr sz="2400" spc="-10" dirty="0">
                <a:latin typeface="Calibri"/>
                <a:cs typeface="Calibri"/>
              </a:rPr>
              <a:t>bandwidth </a:t>
            </a:r>
            <a:r>
              <a:rPr sz="2400" spc="-15" dirty="0">
                <a:latin typeface="Calibri"/>
                <a:cs typeface="Calibri"/>
              </a:rPr>
              <a:t>product </a:t>
            </a:r>
            <a:r>
              <a:rPr sz="2400" dirty="0">
                <a:latin typeface="Calibri"/>
                <a:cs typeface="Calibri"/>
              </a:rPr>
              <a:t>is </a:t>
            </a:r>
            <a:r>
              <a:rPr sz="2400" spc="-5" dirty="0">
                <a:latin typeface="Calibri"/>
                <a:cs typeface="Calibri"/>
              </a:rPr>
              <a:t>limited </a:t>
            </a:r>
            <a:r>
              <a:rPr sz="2400" spc="-10" dirty="0">
                <a:latin typeface="Calibri"/>
                <a:cs typeface="Calibri"/>
              </a:rPr>
              <a:t>by </a:t>
            </a:r>
            <a:r>
              <a:rPr sz="2400" dirty="0">
                <a:latin typeface="Calibri"/>
                <a:cs typeface="Calibri"/>
              </a:rPr>
              <a:t>the </a:t>
            </a:r>
            <a:r>
              <a:rPr sz="2400" spc="-10" dirty="0">
                <a:latin typeface="Calibri"/>
                <a:cs typeface="Calibri"/>
              </a:rPr>
              <a:t>resonant circuit, </a:t>
            </a:r>
            <a:r>
              <a:rPr sz="2400" spc="-5" dirty="0">
                <a:latin typeface="Calibri"/>
                <a:cs typeface="Calibri"/>
              </a:rPr>
              <a:t> </a:t>
            </a:r>
            <a:r>
              <a:rPr sz="2400" dirty="0">
                <a:latin typeface="Calibri"/>
                <a:cs typeface="Calibri"/>
              </a:rPr>
              <a:t>the </a:t>
            </a:r>
            <a:r>
              <a:rPr sz="2400" spc="-10" dirty="0">
                <a:latin typeface="Calibri"/>
                <a:cs typeface="Calibri"/>
              </a:rPr>
              <a:t>ordinary resonator </a:t>
            </a:r>
            <a:r>
              <a:rPr sz="2400" spc="-5" dirty="0">
                <a:latin typeface="Calibri"/>
                <a:cs typeface="Calibri"/>
              </a:rPr>
              <a:t>cannot </a:t>
            </a:r>
            <a:r>
              <a:rPr sz="2400" spc="-15" dirty="0">
                <a:latin typeface="Calibri"/>
                <a:cs typeface="Calibri"/>
              </a:rPr>
              <a:t>generate </a:t>
            </a:r>
            <a:r>
              <a:rPr sz="2400" dirty="0">
                <a:latin typeface="Calibri"/>
                <a:cs typeface="Calibri"/>
              </a:rPr>
              <a:t>a </a:t>
            </a:r>
            <a:r>
              <a:rPr sz="2400" spc="-15" dirty="0">
                <a:latin typeface="Calibri"/>
                <a:cs typeface="Calibri"/>
              </a:rPr>
              <a:t>large </a:t>
            </a:r>
            <a:r>
              <a:rPr sz="2400" spc="-5" dirty="0">
                <a:latin typeface="Calibri"/>
                <a:cs typeface="Calibri"/>
              </a:rPr>
              <a:t>output. </a:t>
            </a:r>
            <a:r>
              <a:rPr sz="2400" spc="-15" dirty="0">
                <a:latin typeface="Calibri"/>
                <a:cs typeface="Calibri"/>
              </a:rPr>
              <a:t>Several </a:t>
            </a:r>
            <a:r>
              <a:rPr sz="2400" spc="-10" dirty="0">
                <a:latin typeface="Calibri"/>
                <a:cs typeface="Calibri"/>
              </a:rPr>
              <a:t> non-resonant</a:t>
            </a:r>
            <a:r>
              <a:rPr sz="2400" spc="-5" dirty="0">
                <a:latin typeface="Calibri"/>
                <a:cs typeface="Calibri"/>
              </a:rPr>
              <a:t> periodic</a:t>
            </a:r>
            <a:r>
              <a:rPr sz="2400" dirty="0">
                <a:latin typeface="Calibri"/>
                <a:cs typeface="Calibri"/>
              </a:rPr>
              <a:t> </a:t>
            </a:r>
            <a:r>
              <a:rPr sz="2400" spc="-10" dirty="0">
                <a:latin typeface="Calibri"/>
                <a:cs typeface="Calibri"/>
              </a:rPr>
              <a:t>circuits</a:t>
            </a:r>
            <a:r>
              <a:rPr sz="2400" spc="-5" dirty="0">
                <a:latin typeface="Calibri"/>
                <a:cs typeface="Calibri"/>
              </a:rPr>
              <a:t> or</a:t>
            </a:r>
            <a:r>
              <a:rPr sz="2400" dirty="0">
                <a:latin typeface="Calibri"/>
                <a:cs typeface="Calibri"/>
              </a:rPr>
              <a:t> </a:t>
            </a:r>
            <a:r>
              <a:rPr sz="2400" spc="-10" dirty="0">
                <a:latin typeface="Calibri"/>
                <a:cs typeface="Calibri"/>
              </a:rPr>
              <a:t>slow</a:t>
            </a:r>
            <a:r>
              <a:rPr sz="2400" spc="-5" dirty="0">
                <a:latin typeface="Calibri"/>
                <a:cs typeface="Calibri"/>
              </a:rPr>
              <a:t> </a:t>
            </a:r>
            <a:r>
              <a:rPr sz="2400" spc="-25" dirty="0">
                <a:latin typeface="Calibri"/>
                <a:cs typeface="Calibri"/>
              </a:rPr>
              <a:t>wave</a:t>
            </a:r>
            <a:r>
              <a:rPr sz="2400" spc="-20" dirty="0">
                <a:latin typeface="Calibri"/>
                <a:cs typeface="Calibri"/>
              </a:rPr>
              <a:t> </a:t>
            </a:r>
            <a:r>
              <a:rPr sz="2400" spc="-10" dirty="0">
                <a:latin typeface="Calibri"/>
                <a:cs typeface="Calibri"/>
              </a:rPr>
              <a:t>structures</a:t>
            </a:r>
            <a:r>
              <a:rPr sz="2400" spc="-5" dirty="0">
                <a:latin typeface="Calibri"/>
                <a:cs typeface="Calibri"/>
              </a:rPr>
              <a:t> </a:t>
            </a:r>
            <a:r>
              <a:rPr sz="2400" spc="-15" dirty="0">
                <a:latin typeface="Calibri"/>
                <a:cs typeface="Calibri"/>
              </a:rPr>
              <a:t>are </a:t>
            </a:r>
            <a:r>
              <a:rPr sz="2400" spc="-10" dirty="0">
                <a:latin typeface="Calibri"/>
                <a:cs typeface="Calibri"/>
              </a:rPr>
              <a:t> </a:t>
            </a:r>
            <a:r>
              <a:rPr sz="2400" spc="-5" dirty="0">
                <a:latin typeface="Calibri"/>
                <a:cs typeface="Calibri"/>
              </a:rPr>
              <a:t>designed </a:t>
            </a:r>
            <a:r>
              <a:rPr sz="2400" spc="-20" dirty="0">
                <a:latin typeface="Calibri"/>
                <a:cs typeface="Calibri"/>
              </a:rPr>
              <a:t>for</a:t>
            </a:r>
            <a:r>
              <a:rPr sz="2400" spc="-5" dirty="0">
                <a:latin typeface="Calibri"/>
                <a:cs typeface="Calibri"/>
              </a:rPr>
              <a:t> </a:t>
            </a:r>
            <a:r>
              <a:rPr sz="2400" spc="-10" dirty="0">
                <a:latin typeface="Calibri"/>
                <a:cs typeface="Calibri"/>
              </a:rPr>
              <a:t>producing</a:t>
            </a:r>
            <a:r>
              <a:rPr sz="2400" dirty="0">
                <a:latin typeface="Calibri"/>
                <a:cs typeface="Calibri"/>
              </a:rPr>
              <a:t> </a:t>
            </a:r>
            <a:r>
              <a:rPr sz="2400" spc="-15" dirty="0">
                <a:latin typeface="Calibri"/>
                <a:cs typeface="Calibri"/>
              </a:rPr>
              <a:t>large gain</a:t>
            </a:r>
            <a:r>
              <a:rPr sz="2400" dirty="0">
                <a:latin typeface="Calibri"/>
                <a:cs typeface="Calibri"/>
              </a:rPr>
              <a:t> </a:t>
            </a:r>
            <a:r>
              <a:rPr sz="2400" spc="-15" dirty="0">
                <a:latin typeface="Calibri"/>
                <a:cs typeface="Calibri"/>
              </a:rPr>
              <a:t>over</a:t>
            </a:r>
            <a:r>
              <a:rPr sz="2400" spc="5" dirty="0">
                <a:latin typeface="Calibri"/>
                <a:cs typeface="Calibri"/>
              </a:rPr>
              <a:t> </a:t>
            </a:r>
            <a:r>
              <a:rPr sz="2400" dirty="0">
                <a:latin typeface="Calibri"/>
                <a:cs typeface="Calibri"/>
              </a:rPr>
              <a:t>a</a:t>
            </a:r>
            <a:r>
              <a:rPr sz="2400" spc="-5" dirty="0">
                <a:latin typeface="Calibri"/>
                <a:cs typeface="Calibri"/>
              </a:rPr>
              <a:t> </a:t>
            </a:r>
            <a:r>
              <a:rPr sz="2400" dirty="0">
                <a:latin typeface="Calibri"/>
                <a:cs typeface="Calibri"/>
              </a:rPr>
              <a:t>wide </a:t>
            </a:r>
            <a:r>
              <a:rPr sz="2400" spc="-5" dirty="0">
                <a:latin typeface="Calibri"/>
                <a:cs typeface="Calibri"/>
              </a:rPr>
              <a:t>bandwidth</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73</a:t>
            </a:fld>
            <a:endParaRPr spc="-5"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599" y="1142949"/>
            <a:ext cx="8286750" cy="4929251"/>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74</a:t>
            </a:fld>
            <a:endParaRPr spc="-5"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9254" y="383793"/>
            <a:ext cx="2867660" cy="452120"/>
          </a:xfrm>
          <a:prstGeom prst="rect">
            <a:avLst/>
          </a:prstGeom>
        </p:spPr>
        <p:txBody>
          <a:bodyPr vert="horz" wrap="square" lIns="0" tIns="12065" rIns="0" bIns="0" rtlCol="0">
            <a:spAutoFit/>
          </a:bodyPr>
          <a:lstStyle/>
          <a:p>
            <a:pPr marL="12700">
              <a:lnSpc>
                <a:spcPct val="100000"/>
              </a:lnSpc>
              <a:spcBef>
                <a:spcPts val="95"/>
              </a:spcBef>
            </a:pPr>
            <a:r>
              <a:rPr spc="-15" dirty="0"/>
              <a:t>Convection</a:t>
            </a:r>
            <a:r>
              <a:rPr spc="-60" dirty="0"/>
              <a:t> </a:t>
            </a:r>
            <a:r>
              <a:rPr spc="-15" dirty="0"/>
              <a:t>Current</a:t>
            </a:r>
          </a:p>
        </p:txBody>
      </p:sp>
      <p:sp>
        <p:nvSpPr>
          <p:cNvPr id="3" name="object 3"/>
          <p:cNvSpPr txBox="1"/>
          <p:nvPr/>
        </p:nvSpPr>
        <p:spPr>
          <a:xfrm>
            <a:off x="578916" y="1534414"/>
            <a:ext cx="7987665" cy="3464560"/>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The </a:t>
            </a:r>
            <a:r>
              <a:rPr sz="2400" spc="-10" dirty="0">
                <a:latin typeface="Calibri"/>
                <a:cs typeface="Calibri"/>
              </a:rPr>
              <a:t>convection current </a:t>
            </a:r>
            <a:r>
              <a:rPr sz="2400" dirty="0">
                <a:latin typeface="Calibri"/>
                <a:cs typeface="Calibri"/>
              </a:rPr>
              <a:t>induced in the </a:t>
            </a:r>
            <a:r>
              <a:rPr sz="2400" spc="-5" dirty="0">
                <a:latin typeface="Calibri"/>
                <a:cs typeface="Calibri"/>
              </a:rPr>
              <a:t>electron beam </a:t>
            </a:r>
            <a:r>
              <a:rPr sz="2400" spc="-15" dirty="0">
                <a:latin typeface="Calibri"/>
                <a:cs typeface="Calibri"/>
              </a:rPr>
              <a:t>by </a:t>
            </a:r>
            <a:r>
              <a:rPr sz="2400" spc="-10" dirty="0">
                <a:latin typeface="Calibri"/>
                <a:cs typeface="Calibri"/>
              </a:rPr>
              <a:t> </a:t>
            </a:r>
            <a:r>
              <a:rPr sz="2400" dirty="0">
                <a:latin typeface="Calibri"/>
                <a:cs typeface="Calibri"/>
              </a:rPr>
              <a:t>the </a:t>
            </a:r>
            <a:r>
              <a:rPr sz="2400" spc="-10" dirty="0">
                <a:latin typeface="Calibri"/>
                <a:cs typeface="Calibri"/>
              </a:rPr>
              <a:t>axial electronic </a:t>
            </a:r>
            <a:r>
              <a:rPr sz="2400" spc="-5" dirty="0">
                <a:latin typeface="Calibri"/>
                <a:cs typeface="Calibri"/>
              </a:rPr>
              <a:t>field </a:t>
            </a:r>
            <a:r>
              <a:rPr sz="2400" dirty="0">
                <a:latin typeface="Calibri"/>
                <a:cs typeface="Calibri"/>
              </a:rPr>
              <a:t>and the </a:t>
            </a:r>
            <a:r>
              <a:rPr sz="2400" spc="-20" dirty="0">
                <a:latin typeface="Calibri"/>
                <a:cs typeface="Calibri"/>
              </a:rPr>
              <a:t>microwave </a:t>
            </a:r>
            <a:r>
              <a:rPr sz="2400" spc="-10" dirty="0">
                <a:latin typeface="Calibri"/>
                <a:cs typeface="Calibri"/>
              </a:rPr>
              <a:t>axial </a:t>
            </a:r>
            <a:r>
              <a:rPr sz="2400" spc="-5" dirty="0">
                <a:latin typeface="Calibri"/>
                <a:cs typeface="Calibri"/>
              </a:rPr>
              <a:t>field </a:t>
            </a:r>
            <a:r>
              <a:rPr sz="2400" spc="-10" dirty="0">
                <a:latin typeface="Calibri"/>
                <a:cs typeface="Calibri"/>
              </a:rPr>
              <a:t>produced </a:t>
            </a:r>
            <a:r>
              <a:rPr sz="2400" spc="-5" dirty="0">
                <a:latin typeface="Calibri"/>
                <a:cs typeface="Calibri"/>
              </a:rPr>
              <a:t> </a:t>
            </a:r>
            <a:r>
              <a:rPr sz="2400" spc="-10" dirty="0">
                <a:latin typeface="Calibri"/>
                <a:cs typeface="Calibri"/>
              </a:rPr>
              <a:t>by </a:t>
            </a:r>
            <a:r>
              <a:rPr sz="2400" dirty="0">
                <a:latin typeface="Calibri"/>
                <a:cs typeface="Calibri"/>
              </a:rPr>
              <a:t>the </a:t>
            </a:r>
            <a:r>
              <a:rPr sz="2400" spc="-5" dirty="0">
                <a:latin typeface="Calibri"/>
                <a:cs typeface="Calibri"/>
              </a:rPr>
              <a:t>beam </a:t>
            </a:r>
            <a:r>
              <a:rPr sz="2400" spc="-10" dirty="0">
                <a:latin typeface="Calibri"/>
                <a:cs typeface="Calibri"/>
              </a:rPr>
              <a:t>must </a:t>
            </a:r>
            <a:r>
              <a:rPr sz="2400" spc="-20" dirty="0">
                <a:latin typeface="Calibri"/>
                <a:cs typeface="Calibri"/>
              </a:rPr>
              <a:t>first </a:t>
            </a:r>
            <a:r>
              <a:rPr sz="2400" spc="-5" dirty="0">
                <a:latin typeface="Calibri"/>
                <a:cs typeface="Calibri"/>
              </a:rPr>
              <a:t>be developed? </a:t>
            </a:r>
            <a:r>
              <a:rPr sz="2400" dirty="0">
                <a:latin typeface="Calibri"/>
                <a:cs typeface="Calibri"/>
              </a:rPr>
              <a:t>When the </a:t>
            </a:r>
            <a:r>
              <a:rPr sz="2400" spc="-5" dirty="0">
                <a:latin typeface="Calibri"/>
                <a:cs typeface="Calibri"/>
              </a:rPr>
              <a:t>space </a:t>
            </a:r>
            <a:r>
              <a:rPr sz="2400" spc="-10" dirty="0">
                <a:latin typeface="Calibri"/>
                <a:cs typeface="Calibri"/>
              </a:rPr>
              <a:t>charge </a:t>
            </a:r>
            <a:r>
              <a:rPr sz="2400" spc="-5" dirty="0">
                <a:latin typeface="Calibri"/>
                <a:cs typeface="Calibri"/>
              </a:rPr>
              <a:t> </a:t>
            </a:r>
            <a:r>
              <a:rPr sz="2400" spc="-20" dirty="0">
                <a:latin typeface="Calibri"/>
                <a:cs typeface="Calibri"/>
              </a:rPr>
              <a:t>effect </a:t>
            </a:r>
            <a:r>
              <a:rPr sz="2400" dirty="0">
                <a:latin typeface="Calibri"/>
                <a:cs typeface="Calibri"/>
              </a:rPr>
              <a:t>is </a:t>
            </a:r>
            <a:r>
              <a:rPr sz="2400" spc="-10" dirty="0">
                <a:latin typeface="Calibri"/>
                <a:cs typeface="Calibri"/>
              </a:rPr>
              <a:t>considered </a:t>
            </a:r>
            <a:r>
              <a:rPr sz="2400" dirty="0">
                <a:latin typeface="Calibri"/>
                <a:cs typeface="Calibri"/>
              </a:rPr>
              <a:t>the </a:t>
            </a:r>
            <a:r>
              <a:rPr sz="2400" spc="-10" dirty="0">
                <a:latin typeface="Calibri"/>
                <a:cs typeface="Calibri"/>
              </a:rPr>
              <a:t>electron </a:t>
            </a:r>
            <a:r>
              <a:rPr sz="2400" spc="-25" dirty="0">
                <a:latin typeface="Calibri"/>
                <a:cs typeface="Calibri"/>
              </a:rPr>
              <a:t>velocity, </a:t>
            </a:r>
            <a:r>
              <a:rPr sz="2400" spc="-10" dirty="0">
                <a:latin typeface="Calibri"/>
                <a:cs typeface="Calibri"/>
              </a:rPr>
              <a:t>charge </a:t>
            </a:r>
            <a:r>
              <a:rPr sz="2400" spc="-25" dirty="0">
                <a:latin typeface="Calibri"/>
                <a:cs typeface="Calibri"/>
              </a:rPr>
              <a:t>density, </a:t>
            </a:r>
            <a:r>
              <a:rPr sz="2400" spc="-10" dirty="0">
                <a:latin typeface="Calibri"/>
                <a:cs typeface="Calibri"/>
              </a:rPr>
              <a:t>current </a:t>
            </a:r>
            <a:r>
              <a:rPr sz="2400" spc="-530" dirty="0">
                <a:latin typeface="Calibri"/>
                <a:cs typeface="Calibri"/>
              </a:rPr>
              <a:t> </a:t>
            </a:r>
            <a:r>
              <a:rPr sz="2400" spc="-5" dirty="0">
                <a:latin typeface="Calibri"/>
                <a:cs typeface="Calibri"/>
              </a:rPr>
              <a:t>density</a:t>
            </a:r>
            <a:r>
              <a:rPr sz="2400" dirty="0">
                <a:latin typeface="Calibri"/>
                <a:cs typeface="Calibri"/>
              </a:rPr>
              <a:t> and</a:t>
            </a:r>
            <a:r>
              <a:rPr sz="2400" spc="5" dirty="0">
                <a:latin typeface="Calibri"/>
                <a:cs typeface="Calibri"/>
              </a:rPr>
              <a:t> </a:t>
            </a:r>
            <a:r>
              <a:rPr sz="2400" spc="-10" dirty="0">
                <a:latin typeface="Calibri"/>
                <a:cs typeface="Calibri"/>
              </a:rPr>
              <a:t>axial</a:t>
            </a:r>
            <a:r>
              <a:rPr sz="2400" spc="-5" dirty="0">
                <a:latin typeface="Calibri"/>
                <a:cs typeface="Calibri"/>
              </a:rPr>
              <a:t> electric</a:t>
            </a:r>
            <a:r>
              <a:rPr sz="2400" dirty="0">
                <a:latin typeface="Calibri"/>
                <a:cs typeface="Calibri"/>
              </a:rPr>
              <a:t> </a:t>
            </a:r>
            <a:r>
              <a:rPr sz="2400" spc="-5" dirty="0">
                <a:latin typeface="Calibri"/>
                <a:cs typeface="Calibri"/>
              </a:rPr>
              <a:t>field</a:t>
            </a:r>
            <a:r>
              <a:rPr sz="2400" dirty="0">
                <a:latin typeface="Calibri"/>
                <a:cs typeface="Calibri"/>
              </a:rPr>
              <a:t> </a:t>
            </a:r>
            <a:r>
              <a:rPr sz="2400" spc="-10" dirty="0">
                <a:latin typeface="Calibri"/>
                <a:cs typeface="Calibri"/>
              </a:rPr>
              <a:t>will</a:t>
            </a:r>
            <a:r>
              <a:rPr sz="2400" spc="-5" dirty="0">
                <a:latin typeface="Calibri"/>
                <a:cs typeface="Calibri"/>
              </a:rPr>
              <a:t> </a:t>
            </a:r>
            <a:r>
              <a:rPr sz="2400" spc="-15" dirty="0">
                <a:latin typeface="Calibri"/>
                <a:cs typeface="Calibri"/>
              </a:rPr>
              <a:t>perturbrate</a:t>
            </a:r>
            <a:r>
              <a:rPr sz="2400" spc="-10" dirty="0">
                <a:latin typeface="Calibri"/>
                <a:cs typeface="Calibri"/>
              </a:rPr>
              <a:t> </a:t>
            </a:r>
            <a:r>
              <a:rPr sz="2400" dirty="0">
                <a:latin typeface="Calibri"/>
                <a:cs typeface="Calibri"/>
              </a:rPr>
              <a:t>about</a:t>
            </a:r>
            <a:r>
              <a:rPr sz="2400" spc="5" dirty="0">
                <a:latin typeface="Calibri"/>
                <a:cs typeface="Calibri"/>
              </a:rPr>
              <a:t> </a:t>
            </a:r>
            <a:r>
              <a:rPr sz="2400" spc="-5" dirty="0">
                <a:latin typeface="Calibri"/>
                <a:cs typeface="Calibri"/>
              </a:rPr>
              <a:t>their </a:t>
            </a:r>
            <a:r>
              <a:rPr sz="2400" dirty="0">
                <a:latin typeface="Calibri"/>
                <a:cs typeface="Calibri"/>
              </a:rPr>
              <a:t> </a:t>
            </a:r>
            <a:r>
              <a:rPr sz="2400" spc="-20" dirty="0">
                <a:latin typeface="Calibri"/>
                <a:cs typeface="Calibri"/>
              </a:rPr>
              <a:t>average</a:t>
            </a:r>
            <a:r>
              <a:rPr sz="2400" spc="-15" dirty="0">
                <a:latin typeface="Calibri"/>
                <a:cs typeface="Calibri"/>
              </a:rPr>
              <a:t> </a:t>
            </a:r>
            <a:r>
              <a:rPr sz="2400" spc="-5" dirty="0">
                <a:latin typeface="Calibri"/>
                <a:cs typeface="Calibri"/>
              </a:rPr>
              <a:t>DC</a:t>
            </a:r>
            <a:r>
              <a:rPr sz="2400" spc="-10" dirty="0">
                <a:latin typeface="Calibri"/>
                <a:cs typeface="Calibri"/>
              </a:rPr>
              <a:t> values.</a:t>
            </a:r>
            <a:endParaRPr sz="2400">
              <a:latin typeface="Calibri"/>
              <a:cs typeface="Calibri"/>
            </a:endParaRPr>
          </a:p>
          <a:p>
            <a:pPr>
              <a:lnSpc>
                <a:spcPct val="100000"/>
              </a:lnSpc>
              <a:spcBef>
                <a:spcPts val="5"/>
              </a:spcBef>
            </a:pPr>
            <a:endParaRPr sz="3300">
              <a:latin typeface="Calibri"/>
              <a:cs typeface="Calibri"/>
            </a:endParaRPr>
          </a:p>
          <a:p>
            <a:pPr marL="12700" marR="5080">
              <a:lnSpc>
                <a:spcPct val="100000"/>
              </a:lnSpc>
            </a:pPr>
            <a:r>
              <a:rPr sz="2400" spc="-5" dirty="0">
                <a:latin typeface="Calibri"/>
                <a:cs typeface="Calibri"/>
              </a:rPr>
              <a:t>The</a:t>
            </a:r>
            <a:r>
              <a:rPr sz="2400" spc="330" dirty="0">
                <a:latin typeface="Calibri"/>
                <a:cs typeface="Calibri"/>
              </a:rPr>
              <a:t> </a:t>
            </a:r>
            <a:r>
              <a:rPr sz="2400" spc="-5" dirty="0">
                <a:latin typeface="Calibri"/>
                <a:cs typeface="Calibri"/>
              </a:rPr>
              <a:t>schematic</a:t>
            </a:r>
            <a:r>
              <a:rPr sz="2400" spc="340" dirty="0">
                <a:latin typeface="Calibri"/>
                <a:cs typeface="Calibri"/>
              </a:rPr>
              <a:t> </a:t>
            </a:r>
            <a:r>
              <a:rPr sz="2400" spc="-15" dirty="0">
                <a:latin typeface="Calibri"/>
                <a:cs typeface="Calibri"/>
              </a:rPr>
              <a:t>diagram</a:t>
            </a:r>
            <a:r>
              <a:rPr sz="2400" spc="325" dirty="0">
                <a:latin typeface="Calibri"/>
                <a:cs typeface="Calibri"/>
              </a:rPr>
              <a:t> </a:t>
            </a:r>
            <a:r>
              <a:rPr sz="2400" dirty="0">
                <a:latin typeface="Calibri"/>
                <a:cs typeface="Calibri"/>
              </a:rPr>
              <a:t>and</a:t>
            </a:r>
            <a:r>
              <a:rPr sz="2400" spc="330" dirty="0">
                <a:latin typeface="Calibri"/>
                <a:cs typeface="Calibri"/>
              </a:rPr>
              <a:t> </a:t>
            </a:r>
            <a:r>
              <a:rPr sz="2400" spc="-5" dirty="0">
                <a:latin typeface="Calibri"/>
                <a:cs typeface="Calibri"/>
              </a:rPr>
              <a:t>simplified</a:t>
            </a:r>
            <a:r>
              <a:rPr sz="2400" spc="340" dirty="0">
                <a:latin typeface="Calibri"/>
                <a:cs typeface="Calibri"/>
              </a:rPr>
              <a:t> </a:t>
            </a:r>
            <a:r>
              <a:rPr sz="2400" spc="-10" dirty="0">
                <a:latin typeface="Calibri"/>
                <a:cs typeface="Calibri"/>
              </a:rPr>
              <a:t>circuit</a:t>
            </a:r>
            <a:r>
              <a:rPr sz="2400" spc="340" dirty="0">
                <a:latin typeface="Calibri"/>
                <a:cs typeface="Calibri"/>
              </a:rPr>
              <a:t> </a:t>
            </a:r>
            <a:r>
              <a:rPr sz="2400" spc="-5" dirty="0">
                <a:latin typeface="Calibri"/>
                <a:cs typeface="Calibri"/>
              </a:rPr>
              <a:t>of</a:t>
            </a:r>
            <a:r>
              <a:rPr sz="2400" spc="330" dirty="0">
                <a:latin typeface="Calibri"/>
                <a:cs typeface="Calibri"/>
              </a:rPr>
              <a:t> </a:t>
            </a:r>
            <a:r>
              <a:rPr sz="2400" spc="-5" dirty="0">
                <a:latin typeface="Calibri"/>
                <a:cs typeface="Calibri"/>
              </a:rPr>
              <a:t>helix</a:t>
            </a:r>
            <a:r>
              <a:rPr sz="2400" spc="345" dirty="0">
                <a:latin typeface="Calibri"/>
                <a:cs typeface="Calibri"/>
              </a:rPr>
              <a:t> </a:t>
            </a:r>
            <a:r>
              <a:rPr sz="2400" spc="-5" dirty="0">
                <a:latin typeface="Calibri"/>
                <a:cs typeface="Calibri"/>
              </a:rPr>
              <a:t>TWT</a:t>
            </a:r>
            <a:r>
              <a:rPr sz="2400" spc="330" dirty="0">
                <a:latin typeface="Calibri"/>
                <a:cs typeface="Calibri"/>
              </a:rPr>
              <a:t> </a:t>
            </a:r>
            <a:r>
              <a:rPr sz="2400" spc="-15" dirty="0">
                <a:latin typeface="Calibri"/>
                <a:cs typeface="Calibri"/>
              </a:rPr>
              <a:t>are </a:t>
            </a:r>
            <a:r>
              <a:rPr sz="2400" spc="-525" dirty="0">
                <a:latin typeface="Calibri"/>
                <a:cs typeface="Calibri"/>
              </a:rPr>
              <a:t> </a:t>
            </a:r>
            <a:r>
              <a:rPr sz="2400" spc="-10" dirty="0">
                <a:latin typeface="Calibri"/>
                <a:cs typeface="Calibri"/>
              </a:rPr>
              <a:t>shown</a:t>
            </a:r>
            <a:r>
              <a:rPr sz="2400" spc="-25" dirty="0">
                <a:latin typeface="Calibri"/>
                <a:cs typeface="Calibri"/>
              </a:rPr>
              <a:t> </a:t>
            </a:r>
            <a:r>
              <a:rPr sz="2400" spc="-10" dirty="0">
                <a:latin typeface="Calibri"/>
                <a:cs typeface="Calibri"/>
              </a:rPr>
              <a:t>below</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75</a:t>
            </a:fld>
            <a:endParaRPr spc="-5"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37" y="1143025"/>
            <a:ext cx="8358251" cy="5286375"/>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76</a:t>
            </a:fld>
            <a:endParaRPr spc="-5"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78916" y="1156461"/>
            <a:ext cx="7987665" cy="1489075"/>
          </a:xfrm>
          <a:prstGeom prst="rect">
            <a:avLst/>
          </a:prstGeom>
        </p:spPr>
        <p:txBody>
          <a:bodyPr vert="horz" wrap="square" lIns="0" tIns="12700" rIns="0" bIns="0" rtlCol="0">
            <a:spAutoFit/>
          </a:bodyPr>
          <a:lstStyle/>
          <a:p>
            <a:pPr marL="12700" marR="5080" algn="just">
              <a:lnSpc>
                <a:spcPct val="100000"/>
              </a:lnSpc>
              <a:spcBef>
                <a:spcPts val="100"/>
              </a:spcBef>
            </a:pPr>
            <a:r>
              <a:rPr sz="2400" b="0" spc="-5" dirty="0">
                <a:solidFill>
                  <a:srgbClr val="000000"/>
                </a:solidFill>
                <a:latin typeface="Calibri"/>
                <a:cs typeface="Calibri"/>
              </a:rPr>
              <a:t>The electrons </a:t>
            </a:r>
            <a:r>
              <a:rPr sz="2400" b="0" spc="-10" dirty="0">
                <a:solidFill>
                  <a:srgbClr val="000000"/>
                </a:solidFill>
                <a:latin typeface="Calibri"/>
                <a:cs typeface="Calibri"/>
              </a:rPr>
              <a:t>entering </a:t>
            </a:r>
            <a:r>
              <a:rPr sz="2400" b="0" dirty="0">
                <a:solidFill>
                  <a:srgbClr val="000000"/>
                </a:solidFill>
                <a:latin typeface="Calibri"/>
                <a:cs typeface="Calibri"/>
              </a:rPr>
              <a:t>the </a:t>
            </a:r>
            <a:r>
              <a:rPr sz="2400" b="0" spc="-15" dirty="0">
                <a:solidFill>
                  <a:srgbClr val="000000"/>
                </a:solidFill>
                <a:latin typeface="Calibri"/>
                <a:cs typeface="Calibri"/>
              </a:rPr>
              <a:t>retarding </a:t>
            </a:r>
            <a:r>
              <a:rPr sz="2400" b="0" spc="-5" dirty="0">
                <a:solidFill>
                  <a:srgbClr val="000000"/>
                </a:solidFill>
                <a:latin typeface="Calibri"/>
                <a:cs typeface="Calibri"/>
              </a:rPr>
              <a:t>field </a:t>
            </a:r>
            <a:r>
              <a:rPr sz="2400" b="0" spc="-15" dirty="0">
                <a:solidFill>
                  <a:srgbClr val="000000"/>
                </a:solidFill>
                <a:latin typeface="Calibri"/>
                <a:cs typeface="Calibri"/>
              </a:rPr>
              <a:t>are </a:t>
            </a:r>
            <a:r>
              <a:rPr sz="2400" b="0" spc="-10" dirty="0">
                <a:solidFill>
                  <a:srgbClr val="000000"/>
                </a:solidFill>
                <a:latin typeface="Calibri"/>
                <a:cs typeface="Calibri"/>
              </a:rPr>
              <a:t>decelerated </a:t>
            </a:r>
            <a:r>
              <a:rPr sz="2400" b="0" dirty="0">
                <a:solidFill>
                  <a:srgbClr val="000000"/>
                </a:solidFill>
                <a:latin typeface="Calibri"/>
                <a:cs typeface="Calibri"/>
              </a:rPr>
              <a:t>and </a:t>
            </a:r>
            <a:r>
              <a:rPr sz="2400" b="0" spc="5" dirty="0">
                <a:solidFill>
                  <a:srgbClr val="000000"/>
                </a:solidFill>
                <a:latin typeface="Calibri"/>
                <a:cs typeface="Calibri"/>
              </a:rPr>
              <a:t> </a:t>
            </a:r>
            <a:r>
              <a:rPr sz="2400" b="0" spc="-5" dirty="0">
                <a:solidFill>
                  <a:srgbClr val="000000"/>
                </a:solidFill>
                <a:latin typeface="Calibri"/>
                <a:cs typeface="Calibri"/>
              </a:rPr>
              <a:t>those</a:t>
            </a:r>
            <a:r>
              <a:rPr sz="2400" b="0" dirty="0">
                <a:solidFill>
                  <a:srgbClr val="000000"/>
                </a:solidFill>
                <a:latin typeface="Calibri"/>
                <a:cs typeface="Calibri"/>
              </a:rPr>
              <a:t> in</a:t>
            </a:r>
            <a:r>
              <a:rPr sz="2400" b="0" spc="5" dirty="0">
                <a:solidFill>
                  <a:srgbClr val="000000"/>
                </a:solidFill>
                <a:latin typeface="Calibri"/>
                <a:cs typeface="Calibri"/>
              </a:rPr>
              <a:t> </a:t>
            </a:r>
            <a:r>
              <a:rPr sz="2400" b="0" dirty="0">
                <a:solidFill>
                  <a:srgbClr val="000000"/>
                </a:solidFill>
                <a:latin typeface="Calibri"/>
                <a:cs typeface="Calibri"/>
              </a:rPr>
              <a:t>the</a:t>
            </a:r>
            <a:r>
              <a:rPr sz="2400" b="0" spc="5" dirty="0">
                <a:solidFill>
                  <a:srgbClr val="000000"/>
                </a:solidFill>
                <a:latin typeface="Calibri"/>
                <a:cs typeface="Calibri"/>
              </a:rPr>
              <a:t> </a:t>
            </a:r>
            <a:r>
              <a:rPr sz="2400" b="0" spc="-10" dirty="0">
                <a:solidFill>
                  <a:srgbClr val="000000"/>
                </a:solidFill>
                <a:latin typeface="Calibri"/>
                <a:cs typeface="Calibri"/>
              </a:rPr>
              <a:t>accelerating</a:t>
            </a:r>
            <a:r>
              <a:rPr sz="2400" b="0" spc="-5" dirty="0">
                <a:solidFill>
                  <a:srgbClr val="000000"/>
                </a:solidFill>
                <a:latin typeface="Calibri"/>
                <a:cs typeface="Calibri"/>
              </a:rPr>
              <a:t> field</a:t>
            </a:r>
            <a:r>
              <a:rPr sz="2400" b="0" dirty="0">
                <a:solidFill>
                  <a:srgbClr val="000000"/>
                </a:solidFill>
                <a:latin typeface="Calibri"/>
                <a:cs typeface="Calibri"/>
              </a:rPr>
              <a:t> </a:t>
            </a:r>
            <a:r>
              <a:rPr sz="2400" b="0" spc="-15" dirty="0">
                <a:solidFill>
                  <a:srgbClr val="000000"/>
                </a:solidFill>
                <a:latin typeface="Calibri"/>
                <a:cs typeface="Calibri"/>
              </a:rPr>
              <a:t>are</a:t>
            </a:r>
            <a:r>
              <a:rPr sz="2400" b="0" spc="-10" dirty="0">
                <a:solidFill>
                  <a:srgbClr val="000000"/>
                </a:solidFill>
                <a:latin typeface="Calibri"/>
                <a:cs typeface="Calibri"/>
              </a:rPr>
              <a:t> accelerated.</a:t>
            </a:r>
            <a:r>
              <a:rPr sz="2400" b="0" spc="-5" dirty="0">
                <a:solidFill>
                  <a:srgbClr val="000000"/>
                </a:solidFill>
                <a:latin typeface="Calibri"/>
                <a:cs typeface="Calibri"/>
              </a:rPr>
              <a:t> </a:t>
            </a:r>
            <a:r>
              <a:rPr sz="2400" b="0" spc="-10" dirty="0">
                <a:solidFill>
                  <a:srgbClr val="000000"/>
                </a:solidFill>
                <a:latin typeface="Calibri"/>
                <a:cs typeface="Calibri"/>
              </a:rPr>
              <a:t>They</a:t>
            </a:r>
            <a:r>
              <a:rPr sz="2400" b="0" spc="-5" dirty="0">
                <a:solidFill>
                  <a:srgbClr val="000000"/>
                </a:solidFill>
                <a:latin typeface="Calibri"/>
                <a:cs typeface="Calibri"/>
              </a:rPr>
              <a:t> begin </a:t>
            </a:r>
            <a:r>
              <a:rPr sz="2400" b="0" dirty="0">
                <a:solidFill>
                  <a:srgbClr val="000000"/>
                </a:solidFill>
                <a:latin typeface="Calibri"/>
                <a:cs typeface="Calibri"/>
              </a:rPr>
              <a:t> </a:t>
            </a:r>
            <a:r>
              <a:rPr sz="2400" b="0" spc="-15" dirty="0">
                <a:solidFill>
                  <a:srgbClr val="000000"/>
                </a:solidFill>
                <a:latin typeface="Calibri"/>
                <a:cs typeface="Calibri"/>
              </a:rPr>
              <a:t>forming </a:t>
            </a:r>
            <a:r>
              <a:rPr sz="2400" b="0" dirty="0">
                <a:solidFill>
                  <a:srgbClr val="000000"/>
                </a:solidFill>
                <a:latin typeface="Calibri"/>
                <a:cs typeface="Calibri"/>
              </a:rPr>
              <a:t>a </a:t>
            </a:r>
            <a:r>
              <a:rPr sz="2400" b="0" spc="-5" dirty="0">
                <a:solidFill>
                  <a:srgbClr val="000000"/>
                </a:solidFill>
                <a:latin typeface="Calibri"/>
                <a:cs typeface="Calibri"/>
              </a:rPr>
              <a:t>bunch </a:t>
            </a:r>
            <a:r>
              <a:rPr sz="2400" b="0" spc="-10" dirty="0">
                <a:solidFill>
                  <a:srgbClr val="000000"/>
                </a:solidFill>
                <a:latin typeface="Calibri"/>
                <a:cs typeface="Calibri"/>
              </a:rPr>
              <a:t>centred </a:t>
            </a:r>
            <a:r>
              <a:rPr sz="2400" b="0" dirty="0">
                <a:solidFill>
                  <a:srgbClr val="000000"/>
                </a:solidFill>
                <a:latin typeface="Calibri"/>
                <a:cs typeface="Calibri"/>
              </a:rPr>
              <a:t>about those </a:t>
            </a:r>
            <a:r>
              <a:rPr sz="2400" b="0" spc="-5" dirty="0">
                <a:solidFill>
                  <a:srgbClr val="000000"/>
                </a:solidFill>
                <a:latin typeface="Calibri"/>
                <a:cs typeface="Calibri"/>
              </a:rPr>
              <a:t>electrons </a:t>
            </a:r>
            <a:r>
              <a:rPr sz="2400" b="0" spc="-10" dirty="0">
                <a:solidFill>
                  <a:srgbClr val="000000"/>
                </a:solidFill>
                <a:latin typeface="Calibri"/>
                <a:cs typeface="Calibri"/>
              </a:rPr>
              <a:t>that enter </a:t>
            </a:r>
            <a:r>
              <a:rPr sz="2400" b="0" dirty="0">
                <a:solidFill>
                  <a:srgbClr val="000000"/>
                </a:solidFill>
                <a:latin typeface="Calibri"/>
                <a:cs typeface="Calibri"/>
              </a:rPr>
              <a:t>the </a:t>
            </a:r>
            <a:r>
              <a:rPr sz="2400" b="0" spc="5" dirty="0">
                <a:solidFill>
                  <a:srgbClr val="000000"/>
                </a:solidFill>
                <a:latin typeface="Calibri"/>
                <a:cs typeface="Calibri"/>
              </a:rPr>
              <a:t> </a:t>
            </a:r>
            <a:r>
              <a:rPr sz="2400" b="0" spc="-5" dirty="0">
                <a:solidFill>
                  <a:srgbClr val="000000"/>
                </a:solidFill>
                <a:latin typeface="Calibri"/>
                <a:cs typeface="Calibri"/>
              </a:rPr>
              <a:t>helix</a:t>
            </a:r>
            <a:r>
              <a:rPr sz="2400" b="0" spc="-20" dirty="0">
                <a:solidFill>
                  <a:srgbClr val="000000"/>
                </a:solidFill>
                <a:latin typeface="Calibri"/>
                <a:cs typeface="Calibri"/>
              </a:rPr>
              <a:t> </a:t>
            </a:r>
            <a:r>
              <a:rPr sz="2400" b="0" spc="-5" dirty="0">
                <a:solidFill>
                  <a:srgbClr val="000000"/>
                </a:solidFill>
                <a:latin typeface="Calibri"/>
                <a:cs typeface="Calibri"/>
              </a:rPr>
              <a:t>during</a:t>
            </a:r>
            <a:r>
              <a:rPr sz="2400" b="0" dirty="0">
                <a:solidFill>
                  <a:srgbClr val="000000"/>
                </a:solidFill>
                <a:latin typeface="Calibri"/>
                <a:cs typeface="Calibri"/>
              </a:rPr>
              <a:t> the </a:t>
            </a:r>
            <a:r>
              <a:rPr sz="2400" b="0" spc="-20" dirty="0">
                <a:solidFill>
                  <a:srgbClr val="000000"/>
                </a:solidFill>
                <a:latin typeface="Calibri"/>
                <a:cs typeface="Calibri"/>
              </a:rPr>
              <a:t>zero</a:t>
            </a:r>
            <a:r>
              <a:rPr sz="2400" b="0" spc="-25" dirty="0">
                <a:solidFill>
                  <a:srgbClr val="000000"/>
                </a:solidFill>
                <a:latin typeface="Calibri"/>
                <a:cs typeface="Calibri"/>
              </a:rPr>
              <a:t> </a:t>
            </a:r>
            <a:r>
              <a:rPr sz="2400" b="0" spc="-5" dirty="0">
                <a:solidFill>
                  <a:srgbClr val="000000"/>
                </a:solidFill>
                <a:latin typeface="Calibri"/>
                <a:cs typeface="Calibri"/>
              </a:rPr>
              <a:t>fields</a:t>
            </a:r>
            <a:endParaRPr sz="2400">
              <a:latin typeface="Calibri"/>
              <a:cs typeface="Calibri"/>
            </a:endParaRPr>
          </a:p>
        </p:txBody>
      </p:sp>
      <p:pic>
        <p:nvPicPr>
          <p:cNvPr id="4" name="object 4"/>
          <p:cNvPicPr/>
          <p:nvPr/>
        </p:nvPicPr>
        <p:blipFill>
          <a:blip r:embed="rId2" cstate="print"/>
          <a:stretch>
            <a:fillRect/>
          </a:stretch>
        </p:blipFill>
        <p:spPr>
          <a:xfrm>
            <a:off x="357162" y="2653029"/>
            <a:ext cx="8429625" cy="2919095"/>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77</a:t>
            </a:fld>
            <a:endParaRPr spc="-5"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56461"/>
            <a:ext cx="7987665" cy="339153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spc="-5" dirty="0">
                <a:latin typeface="Calibri"/>
                <a:cs typeface="Calibri"/>
              </a:rPr>
              <a:t>Since </a:t>
            </a:r>
            <a:r>
              <a:rPr sz="2400" dirty="0">
                <a:latin typeface="Calibri"/>
                <a:cs typeface="Calibri"/>
              </a:rPr>
              <a:t>the </a:t>
            </a:r>
            <a:r>
              <a:rPr sz="2400" spc="-10" dirty="0">
                <a:latin typeface="Calibri"/>
                <a:cs typeface="Calibri"/>
              </a:rPr>
              <a:t>dc </a:t>
            </a:r>
            <a:r>
              <a:rPr sz="2400" spc="-5" dirty="0">
                <a:latin typeface="Calibri"/>
                <a:cs typeface="Calibri"/>
              </a:rPr>
              <a:t>velocity of </a:t>
            </a:r>
            <a:r>
              <a:rPr sz="2400" dirty="0">
                <a:latin typeface="Calibri"/>
                <a:cs typeface="Calibri"/>
              </a:rPr>
              <a:t>the </a:t>
            </a:r>
            <a:r>
              <a:rPr sz="2400" spc="-10" dirty="0">
                <a:latin typeface="Calibri"/>
                <a:cs typeface="Calibri"/>
              </a:rPr>
              <a:t>electrons </a:t>
            </a:r>
            <a:r>
              <a:rPr sz="2400" dirty="0">
                <a:latin typeface="Calibri"/>
                <a:cs typeface="Calibri"/>
              </a:rPr>
              <a:t>is </a:t>
            </a:r>
            <a:r>
              <a:rPr sz="2400" spc="-10" dirty="0">
                <a:latin typeface="Calibri"/>
                <a:cs typeface="Calibri"/>
              </a:rPr>
              <a:t>slightly </a:t>
            </a:r>
            <a:r>
              <a:rPr sz="2400" spc="-15" dirty="0">
                <a:latin typeface="Calibri"/>
                <a:cs typeface="Calibri"/>
              </a:rPr>
              <a:t>greater </a:t>
            </a:r>
            <a:r>
              <a:rPr sz="2400" spc="-10" dirty="0">
                <a:latin typeface="Calibri"/>
                <a:cs typeface="Calibri"/>
              </a:rPr>
              <a:t> </a:t>
            </a:r>
            <a:r>
              <a:rPr sz="2400" dirty="0">
                <a:latin typeface="Calibri"/>
                <a:cs typeface="Calibri"/>
              </a:rPr>
              <a:t>than the </a:t>
            </a:r>
            <a:r>
              <a:rPr sz="2400" spc="-10" dirty="0">
                <a:latin typeface="Calibri"/>
                <a:cs typeface="Calibri"/>
              </a:rPr>
              <a:t>axial</a:t>
            </a:r>
            <a:r>
              <a:rPr sz="2400" spc="-5" dirty="0">
                <a:latin typeface="Calibri"/>
                <a:cs typeface="Calibri"/>
              </a:rPr>
              <a:t> </a:t>
            </a:r>
            <a:r>
              <a:rPr sz="2400" spc="-25" dirty="0">
                <a:latin typeface="Calibri"/>
                <a:cs typeface="Calibri"/>
              </a:rPr>
              <a:t>wave</a:t>
            </a:r>
            <a:r>
              <a:rPr sz="2400" spc="-20" dirty="0">
                <a:latin typeface="Calibri"/>
                <a:cs typeface="Calibri"/>
              </a:rPr>
              <a:t> </a:t>
            </a:r>
            <a:r>
              <a:rPr sz="2400" spc="-25" dirty="0">
                <a:latin typeface="Calibri"/>
                <a:cs typeface="Calibri"/>
              </a:rPr>
              <a:t>velocity,</a:t>
            </a:r>
            <a:r>
              <a:rPr sz="2400" spc="490" dirty="0">
                <a:latin typeface="Calibri"/>
                <a:cs typeface="Calibri"/>
              </a:rPr>
              <a:t> </a:t>
            </a:r>
            <a:r>
              <a:rPr sz="2400" spc="-10" dirty="0">
                <a:latin typeface="Calibri"/>
                <a:cs typeface="Calibri"/>
              </a:rPr>
              <a:t>more </a:t>
            </a:r>
            <a:r>
              <a:rPr sz="2400" spc="-5" dirty="0">
                <a:latin typeface="Calibri"/>
                <a:cs typeface="Calibri"/>
              </a:rPr>
              <a:t>electrons </a:t>
            </a:r>
            <a:r>
              <a:rPr sz="2400" spc="-10" dirty="0">
                <a:latin typeface="Calibri"/>
                <a:cs typeface="Calibri"/>
              </a:rPr>
              <a:t>in </a:t>
            </a:r>
            <a:r>
              <a:rPr sz="2400" dirty="0">
                <a:latin typeface="Calibri"/>
                <a:cs typeface="Calibri"/>
              </a:rPr>
              <a:t>the </a:t>
            </a:r>
            <a:r>
              <a:rPr sz="2400" spc="-15" dirty="0">
                <a:latin typeface="Calibri"/>
                <a:cs typeface="Calibri"/>
              </a:rPr>
              <a:t>retarding </a:t>
            </a:r>
            <a:r>
              <a:rPr sz="2400" spc="-10" dirty="0">
                <a:latin typeface="Calibri"/>
                <a:cs typeface="Calibri"/>
              </a:rPr>
              <a:t> </a:t>
            </a:r>
            <a:r>
              <a:rPr sz="2400" spc="-5" dirty="0">
                <a:latin typeface="Calibri"/>
                <a:cs typeface="Calibri"/>
              </a:rPr>
              <a:t>field </a:t>
            </a:r>
            <a:r>
              <a:rPr sz="2400" dirty="0">
                <a:latin typeface="Calibri"/>
                <a:cs typeface="Calibri"/>
              </a:rPr>
              <a:t>than in the </a:t>
            </a:r>
            <a:r>
              <a:rPr sz="2400" spc="-10" dirty="0">
                <a:latin typeface="Calibri"/>
                <a:cs typeface="Calibri"/>
              </a:rPr>
              <a:t>accelerating </a:t>
            </a:r>
            <a:r>
              <a:rPr sz="2400" spc="-5" dirty="0">
                <a:latin typeface="Calibri"/>
                <a:cs typeface="Calibri"/>
              </a:rPr>
              <a:t>field, </a:t>
            </a:r>
            <a:r>
              <a:rPr sz="2400" dirty="0">
                <a:latin typeface="Calibri"/>
                <a:cs typeface="Calibri"/>
              </a:rPr>
              <a:t>and a </a:t>
            </a:r>
            <a:r>
              <a:rPr sz="2400" spc="-15" dirty="0">
                <a:latin typeface="Calibri"/>
                <a:cs typeface="Calibri"/>
              </a:rPr>
              <a:t>great </a:t>
            </a:r>
            <a:r>
              <a:rPr sz="2400" spc="-10" dirty="0">
                <a:latin typeface="Calibri"/>
                <a:cs typeface="Calibri"/>
              </a:rPr>
              <a:t>amount </a:t>
            </a:r>
            <a:r>
              <a:rPr sz="2400" spc="-5" dirty="0">
                <a:latin typeface="Calibri"/>
                <a:cs typeface="Calibri"/>
              </a:rPr>
              <a:t>of energy </a:t>
            </a:r>
            <a:r>
              <a:rPr sz="2400" spc="-530" dirty="0">
                <a:latin typeface="Calibri"/>
                <a:cs typeface="Calibri"/>
              </a:rPr>
              <a:t> </a:t>
            </a:r>
            <a:r>
              <a:rPr sz="2400" dirty="0">
                <a:latin typeface="Calibri"/>
                <a:cs typeface="Calibri"/>
              </a:rPr>
              <a:t>is </a:t>
            </a:r>
            <a:r>
              <a:rPr sz="2400" spc="-20" dirty="0">
                <a:latin typeface="Calibri"/>
                <a:cs typeface="Calibri"/>
              </a:rPr>
              <a:t>transferred </a:t>
            </a:r>
            <a:r>
              <a:rPr sz="2400" spc="-15" dirty="0">
                <a:latin typeface="Calibri"/>
                <a:cs typeface="Calibri"/>
              </a:rPr>
              <a:t>from </a:t>
            </a:r>
            <a:r>
              <a:rPr sz="2400" dirty="0">
                <a:latin typeface="Calibri"/>
                <a:cs typeface="Calibri"/>
              </a:rPr>
              <a:t>the </a:t>
            </a:r>
            <a:r>
              <a:rPr sz="2400" spc="-5" dirty="0">
                <a:latin typeface="Calibri"/>
                <a:cs typeface="Calibri"/>
              </a:rPr>
              <a:t>beam </a:t>
            </a:r>
            <a:r>
              <a:rPr sz="2400" spc="-15" dirty="0">
                <a:latin typeface="Calibri"/>
                <a:cs typeface="Calibri"/>
              </a:rPr>
              <a:t>to </a:t>
            </a:r>
            <a:r>
              <a:rPr sz="2400" spc="-5" dirty="0">
                <a:latin typeface="Calibri"/>
                <a:cs typeface="Calibri"/>
              </a:rPr>
              <a:t>the electromagnetic field. The </a:t>
            </a:r>
            <a:r>
              <a:rPr sz="2400" dirty="0">
                <a:latin typeface="Calibri"/>
                <a:cs typeface="Calibri"/>
              </a:rPr>
              <a:t> </a:t>
            </a:r>
            <a:r>
              <a:rPr sz="2400" spc="-20" dirty="0">
                <a:latin typeface="Calibri"/>
                <a:cs typeface="Calibri"/>
              </a:rPr>
              <a:t>microwave</a:t>
            </a:r>
            <a:r>
              <a:rPr sz="2400" spc="-35" dirty="0">
                <a:latin typeface="Calibri"/>
                <a:cs typeface="Calibri"/>
              </a:rPr>
              <a:t> </a:t>
            </a:r>
            <a:r>
              <a:rPr sz="2400" spc="-5" dirty="0">
                <a:latin typeface="Calibri"/>
                <a:cs typeface="Calibri"/>
              </a:rPr>
              <a:t>signal</a:t>
            </a:r>
            <a:r>
              <a:rPr sz="2400" spc="-15" dirty="0">
                <a:latin typeface="Calibri"/>
                <a:cs typeface="Calibri"/>
              </a:rPr>
              <a:t> voltage</a:t>
            </a:r>
            <a:r>
              <a:rPr sz="2400" spc="5" dirty="0">
                <a:latin typeface="Calibri"/>
                <a:cs typeface="Calibri"/>
              </a:rPr>
              <a:t> </a:t>
            </a:r>
            <a:r>
              <a:rPr sz="2400" dirty="0">
                <a:latin typeface="Calibri"/>
                <a:cs typeface="Calibri"/>
              </a:rPr>
              <a:t>is</a:t>
            </a:r>
            <a:r>
              <a:rPr sz="2400" spc="-15" dirty="0">
                <a:latin typeface="Calibri"/>
                <a:cs typeface="Calibri"/>
              </a:rPr>
              <a:t> </a:t>
            </a:r>
            <a:r>
              <a:rPr sz="2400" dirty="0">
                <a:latin typeface="Calibri"/>
                <a:cs typeface="Calibri"/>
              </a:rPr>
              <a:t>amplified</a:t>
            </a:r>
            <a:r>
              <a:rPr sz="2400" spc="-10" dirty="0">
                <a:latin typeface="Calibri"/>
                <a:cs typeface="Calibri"/>
              </a:rPr>
              <a:t> by</a:t>
            </a:r>
            <a:r>
              <a:rPr sz="2400" spc="5" dirty="0">
                <a:latin typeface="Calibri"/>
                <a:cs typeface="Calibri"/>
              </a:rPr>
              <a:t> </a:t>
            </a:r>
            <a:r>
              <a:rPr sz="2400" dirty="0">
                <a:latin typeface="Calibri"/>
                <a:cs typeface="Calibri"/>
              </a:rPr>
              <a:t>the</a:t>
            </a:r>
            <a:r>
              <a:rPr sz="2400" spc="-5" dirty="0">
                <a:latin typeface="Calibri"/>
                <a:cs typeface="Calibri"/>
              </a:rPr>
              <a:t> </a:t>
            </a:r>
            <a:r>
              <a:rPr sz="2400" dirty="0">
                <a:latin typeface="Calibri"/>
                <a:cs typeface="Calibri"/>
              </a:rPr>
              <a:t>amplified</a:t>
            </a:r>
            <a:r>
              <a:rPr sz="2400" spc="-10" dirty="0">
                <a:latin typeface="Calibri"/>
                <a:cs typeface="Calibri"/>
              </a:rPr>
              <a:t> </a:t>
            </a:r>
            <a:r>
              <a:rPr sz="2400" spc="-5" dirty="0">
                <a:latin typeface="Calibri"/>
                <a:cs typeface="Calibri"/>
              </a:rPr>
              <a:t>field</a:t>
            </a:r>
            <a:endParaRPr sz="2400">
              <a:latin typeface="Calibri"/>
              <a:cs typeface="Calibri"/>
            </a:endParaRPr>
          </a:p>
          <a:p>
            <a:pPr marL="12700" marR="5715" indent="913765" algn="just">
              <a:lnSpc>
                <a:spcPct val="100000"/>
              </a:lnSpc>
              <a:spcBef>
                <a:spcPts val="580"/>
              </a:spcBef>
            </a:pPr>
            <a:r>
              <a:rPr sz="2400" spc="-5" dirty="0">
                <a:latin typeface="Calibri"/>
                <a:cs typeface="Calibri"/>
              </a:rPr>
              <a:t>The bunch </a:t>
            </a:r>
            <a:r>
              <a:rPr sz="2400" spc="-10" dirty="0">
                <a:latin typeface="Calibri"/>
                <a:cs typeface="Calibri"/>
              </a:rPr>
              <a:t>continues </a:t>
            </a:r>
            <a:r>
              <a:rPr sz="2400" spc="-15" dirty="0">
                <a:latin typeface="Calibri"/>
                <a:cs typeface="Calibri"/>
              </a:rPr>
              <a:t>to </a:t>
            </a:r>
            <a:r>
              <a:rPr sz="2400" spc="-10" dirty="0">
                <a:latin typeface="Calibri"/>
                <a:cs typeface="Calibri"/>
              </a:rPr>
              <a:t>become more compact, </a:t>
            </a:r>
            <a:r>
              <a:rPr sz="2400" dirty="0">
                <a:latin typeface="Calibri"/>
                <a:cs typeface="Calibri"/>
              </a:rPr>
              <a:t>and a </a:t>
            </a:r>
            <a:r>
              <a:rPr sz="2400" spc="5" dirty="0">
                <a:latin typeface="Calibri"/>
                <a:cs typeface="Calibri"/>
              </a:rPr>
              <a:t> </a:t>
            </a:r>
            <a:r>
              <a:rPr sz="2400" spc="-10" dirty="0">
                <a:latin typeface="Calibri"/>
                <a:cs typeface="Calibri"/>
              </a:rPr>
              <a:t>larger amplification </a:t>
            </a:r>
            <a:r>
              <a:rPr sz="2400" spc="-5" dirty="0">
                <a:latin typeface="Calibri"/>
                <a:cs typeface="Calibri"/>
              </a:rPr>
              <a:t>of </a:t>
            </a:r>
            <a:r>
              <a:rPr sz="2400" dirty="0">
                <a:latin typeface="Calibri"/>
                <a:cs typeface="Calibri"/>
              </a:rPr>
              <a:t>the </a:t>
            </a:r>
            <a:r>
              <a:rPr sz="2400" spc="-5" dirty="0">
                <a:latin typeface="Calibri"/>
                <a:cs typeface="Calibri"/>
              </a:rPr>
              <a:t>signal </a:t>
            </a:r>
            <a:r>
              <a:rPr sz="2400" spc="-15" dirty="0">
                <a:latin typeface="Calibri"/>
                <a:cs typeface="Calibri"/>
              </a:rPr>
              <a:t>voltage occurs at </a:t>
            </a:r>
            <a:r>
              <a:rPr sz="2400" dirty="0">
                <a:latin typeface="Calibri"/>
                <a:cs typeface="Calibri"/>
              </a:rPr>
              <a:t>the end </a:t>
            </a:r>
            <a:r>
              <a:rPr sz="2400" spc="-5" dirty="0">
                <a:latin typeface="Calibri"/>
                <a:cs typeface="Calibri"/>
              </a:rPr>
              <a:t>of </a:t>
            </a:r>
            <a:r>
              <a:rPr sz="2400" dirty="0">
                <a:latin typeface="Calibri"/>
                <a:cs typeface="Calibri"/>
              </a:rPr>
              <a:t>the </a:t>
            </a:r>
            <a:r>
              <a:rPr sz="2400" spc="-530" dirty="0">
                <a:latin typeface="Calibri"/>
                <a:cs typeface="Calibri"/>
              </a:rPr>
              <a:t> </a:t>
            </a:r>
            <a:r>
              <a:rPr sz="2400" spc="-5" dirty="0">
                <a:latin typeface="Calibri"/>
                <a:cs typeface="Calibri"/>
              </a:rPr>
              <a:t>helix. The </a:t>
            </a:r>
            <a:r>
              <a:rPr sz="2400" dirty="0">
                <a:latin typeface="Calibri"/>
                <a:cs typeface="Calibri"/>
              </a:rPr>
              <a:t>magnet </a:t>
            </a:r>
            <a:r>
              <a:rPr sz="2400" spc="-10" dirty="0">
                <a:latin typeface="Calibri"/>
                <a:cs typeface="Calibri"/>
              </a:rPr>
              <a:t>produces </a:t>
            </a:r>
            <a:r>
              <a:rPr sz="2400" dirty="0">
                <a:latin typeface="Calibri"/>
                <a:cs typeface="Calibri"/>
              </a:rPr>
              <a:t>an </a:t>
            </a:r>
            <a:r>
              <a:rPr sz="2400" spc="-10" dirty="0">
                <a:latin typeface="Calibri"/>
                <a:cs typeface="Calibri"/>
              </a:rPr>
              <a:t>axial </a:t>
            </a:r>
            <a:r>
              <a:rPr sz="2400" spc="-5" dirty="0">
                <a:latin typeface="Calibri"/>
                <a:cs typeface="Calibri"/>
              </a:rPr>
              <a:t>magnetic field </a:t>
            </a:r>
            <a:r>
              <a:rPr sz="2400" spc="-15" dirty="0">
                <a:latin typeface="Calibri"/>
                <a:cs typeface="Calibri"/>
              </a:rPr>
              <a:t>to prevent </a:t>
            </a:r>
            <a:r>
              <a:rPr sz="2400" spc="-10" dirty="0">
                <a:latin typeface="Calibri"/>
                <a:cs typeface="Calibri"/>
              </a:rPr>
              <a:t> spreading</a:t>
            </a:r>
            <a:r>
              <a:rPr sz="2400" spc="-15" dirty="0">
                <a:latin typeface="Calibri"/>
                <a:cs typeface="Calibri"/>
              </a:rPr>
              <a:t> </a:t>
            </a:r>
            <a:r>
              <a:rPr sz="2400" dirty="0">
                <a:latin typeface="Calibri"/>
                <a:cs typeface="Calibri"/>
              </a:rPr>
              <a:t>the </a:t>
            </a:r>
            <a:r>
              <a:rPr sz="2400" spc="-5" dirty="0">
                <a:latin typeface="Calibri"/>
                <a:cs typeface="Calibri"/>
              </a:rPr>
              <a:t>electron</a:t>
            </a:r>
            <a:r>
              <a:rPr sz="2400" spc="-30" dirty="0">
                <a:latin typeface="Calibri"/>
                <a:cs typeface="Calibri"/>
              </a:rPr>
              <a:t> </a:t>
            </a:r>
            <a:r>
              <a:rPr sz="2400" spc="-5" dirty="0">
                <a:latin typeface="Calibri"/>
                <a:cs typeface="Calibri"/>
              </a:rPr>
              <a:t>beam</a:t>
            </a:r>
            <a:r>
              <a:rPr sz="2400" spc="5" dirty="0">
                <a:latin typeface="Calibri"/>
                <a:cs typeface="Calibri"/>
              </a:rPr>
              <a:t> </a:t>
            </a:r>
            <a:r>
              <a:rPr sz="2400" dirty="0">
                <a:latin typeface="Calibri"/>
                <a:cs typeface="Calibri"/>
              </a:rPr>
              <a:t>as</a:t>
            </a:r>
            <a:r>
              <a:rPr sz="2400" spc="-20" dirty="0">
                <a:latin typeface="Calibri"/>
                <a:cs typeface="Calibri"/>
              </a:rPr>
              <a:t> </a:t>
            </a:r>
            <a:r>
              <a:rPr sz="2400" dirty="0">
                <a:latin typeface="Calibri"/>
                <a:cs typeface="Calibri"/>
              </a:rPr>
              <a:t>it</a:t>
            </a:r>
            <a:r>
              <a:rPr sz="2400" spc="-5" dirty="0">
                <a:latin typeface="Calibri"/>
                <a:cs typeface="Calibri"/>
              </a:rPr>
              <a:t> </a:t>
            </a:r>
            <a:r>
              <a:rPr sz="2400" spc="-20" dirty="0">
                <a:latin typeface="Calibri"/>
                <a:cs typeface="Calibri"/>
              </a:rPr>
              <a:t>travels</a:t>
            </a:r>
            <a:r>
              <a:rPr sz="2400" spc="-10" dirty="0">
                <a:latin typeface="Calibri"/>
                <a:cs typeface="Calibri"/>
              </a:rPr>
              <a:t> down</a:t>
            </a:r>
            <a:r>
              <a:rPr sz="2400" spc="-5" dirty="0">
                <a:latin typeface="Calibri"/>
                <a:cs typeface="Calibri"/>
              </a:rPr>
              <a:t> </a:t>
            </a:r>
            <a:r>
              <a:rPr sz="2400" dirty="0">
                <a:latin typeface="Calibri"/>
                <a:cs typeface="Calibri"/>
              </a:rPr>
              <a:t>the tube.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78</a:t>
            </a:fld>
            <a:endParaRPr spc="-5"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56461"/>
            <a:ext cx="7987665" cy="3317875"/>
          </a:xfrm>
          <a:prstGeom prst="rect">
            <a:avLst/>
          </a:prstGeom>
        </p:spPr>
        <p:txBody>
          <a:bodyPr vert="horz" wrap="square" lIns="0" tIns="12700" rIns="0" bIns="0" rtlCol="0">
            <a:spAutoFit/>
          </a:bodyPr>
          <a:lstStyle/>
          <a:p>
            <a:pPr marL="12700" marR="5080" indent="913765" algn="just">
              <a:lnSpc>
                <a:spcPct val="100000"/>
              </a:lnSpc>
              <a:spcBef>
                <a:spcPts val="100"/>
              </a:spcBef>
            </a:pPr>
            <a:r>
              <a:rPr sz="2400" dirty="0">
                <a:latin typeface="Calibri"/>
                <a:cs typeface="Calibri"/>
              </a:rPr>
              <a:t>An</a:t>
            </a:r>
            <a:r>
              <a:rPr sz="2400" spc="5" dirty="0">
                <a:latin typeface="Calibri"/>
                <a:cs typeface="Calibri"/>
              </a:rPr>
              <a:t> </a:t>
            </a:r>
            <a:r>
              <a:rPr sz="2400" spc="-15" dirty="0">
                <a:latin typeface="Calibri"/>
                <a:cs typeface="Calibri"/>
              </a:rPr>
              <a:t>attenuator</a:t>
            </a:r>
            <a:r>
              <a:rPr sz="2400" spc="-10" dirty="0">
                <a:latin typeface="Calibri"/>
                <a:cs typeface="Calibri"/>
              </a:rPr>
              <a:t> </a:t>
            </a:r>
            <a:r>
              <a:rPr sz="2400" spc="-5" dirty="0">
                <a:latin typeface="Calibri"/>
                <a:cs typeface="Calibri"/>
              </a:rPr>
              <a:t>placed</a:t>
            </a:r>
            <a:r>
              <a:rPr sz="2400" dirty="0">
                <a:latin typeface="Calibri"/>
                <a:cs typeface="Calibri"/>
              </a:rPr>
              <a:t> </a:t>
            </a:r>
            <a:r>
              <a:rPr sz="2400" spc="-5" dirty="0">
                <a:latin typeface="Calibri"/>
                <a:cs typeface="Calibri"/>
              </a:rPr>
              <a:t>near</a:t>
            </a:r>
            <a:r>
              <a:rPr sz="2400" dirty="0">
                <a:latin typeface="Calibri"/>
                <a:cs typeface="Calibri"/>
              </a:rPr>
              <a:t> the</a:t>
            </a:r>
            <a:r>
              <a:rPr sz="2400" spc="5" dirty="0">
                <a:latin typeface="Calibri"/>
                <a:cs typeface="Calibri"/>
              </a:rPr>
              <a:t> </a:t>
            </a:r>
            <a:r>
              <a:rPr sz="2400" spc="-10" dirty="0">
                <a:latin typeface="Calibri"/>
                <a:cs typeface="Calibri"/>
              </a:rPr>
              <a:t>centre</a:t>
            </a:r>
            <a:r>
              <a:rPr sz="2400" spc="-5" dirty="0">
                <a:latin typeface="Calibri"/>
                <a:cs typeface="Calibri"/>
              </a:rPr>
              <a:t> of</a:t>
            </a:r>
            <a:r>
              <a:rPr sz="2400" dirty="0">
                <a:latin typeface="Calibri"/>
                <a:cs typeface="Calibri"/>
              </a:rPr>
              <a:t> </a:t>
            </a:r>
            <a:r>
              <a:rPr sz="2400" spc="-10" dirty="0">
                <a:latin typeface="Calibri"/>
                <a:cs typeface="Calibri"/>
              </a:rPr>
              <a:t>the</a:t>
            </a:r>
            <a:r>
              <a:rPr sz="2400" spc="520" dirty="0">
                <a:latin typeface="Calibri"/>
                <a:cs typeface="Calibri"/>
              </a:rPr>
              <a:t> </a:t>
            </a:r>
            <a:r>
              <a:rPr sz="2400" spc="-5" dirty="0">
                <a:latin typeface="Calibri"/>
                <a:cs typeface="Calibri"/>
              </a:rPr>
              <a:t>helix </a:t>
            </a:r>
            <a:r>
              <a:rPr sz="2400" dirty="0">
                <a:latin typeface="Calibri"/>
                <a:cs typeface="Calibri"/>
              </a:rPr>
              <a:t> </a:t>
            </a:r>
            <a:r>
              <a:rPr sz="2400" spc="-5" dirty="0">
                <a:latin typeface="Calibri"/>
                <a:cs typeface="Calibri"/>
              </a:rPr>
              <a:t>reduces </a:t>
            </a:r>
            <a:r>
              <a:rPr sz="2400" dirty="0">
                <a:latin typeface="Calibri"/>
                <a:cs typeface="Calibri"/>
              </a:rPr>
              <a:t>all </a:t>
            </a:r>
            <a:r>
              <a:rPr sz="2400" spc="-10" dirty="0">
                <a:latin typeface="Calibri"/>
                <a:cs typeface="Calibri"/>
              </a:rPr>
              <a:t>the </a:t>
            </a:r>
            <a:r>
              <a:rPr sz="2400" spc="-20" dirty="0">
                <a:latin typeface="Calibri"/>
                <a:cs typeface="Calibri"/>
              </a:rPr>
              <a:t>waves </a:t>
            </a:r>
            <a:r>
              <a:rPr sz="2400" spc="-15" dirty="0">
                <a:latin typeface="Calibri"/>
                <a:cs typeface="Calibri"/>
              </a:rPr>
              <a:t>travelling </a:t>
            </a:r>
            <a:r>
              <a:rPr sz="2400" spc="-5" dirty="0">
                <a:latin typeface="Calibri"/>
                <a:cs typeface="Calibri"/>
              </a:rPr>
              <a:t>along </a:t>
            </a:r>
            <a:r>
              <a:rPr sz="2400" dirty="0">
                <a:latin typeface="Calibri"/>
                <a:cs typeface="Calibri"/>
              </a:rPr>
              <a:t>the </a:t>
            </a:r>
            <a:r>
              <a:rPr sz="2400" spc="-5" dirty="0">
                <a:latin typeface="Calibri"/>
                <a:cs typeface="Calibri"/>
              </a:rPr>
              <a:t>helix </a:t>
            </a:r>
            <a:r>
              <a:rPr sz="2400" spc="-20" dirty="0">
                <a:latin typeface="Calibri"/>
                <a:cs typeface="Calibri"/>
              </a:rPr>
              <a:t>to </a:t>
            </a:r>
            <a:r>
              <a:rPr sz="2400" spc="-5" dirty="0">
                <a:latin typeface="Calibri"/>
                <a:cs typeface="Calibri"/>
              </a:rPr>
              <a:t>nearly </a:t>
            </a:r>
            <a:r>
              <a:rPr sz="2400" spc="-25" dirty="0">
                <a:latin typeface="Calibri"/>
                <a:cs typeface="Calibri"/>
              </a:rPr>
              <a:t>zero </a:t>
            </a:r>
            <a:r>
              <a:rPr sz="2400" spc="-5" dirty="0">
                <a:latin typeface="Calibri"/>
                <a:cs typeface="Calibri"/>
              </a:rPr>
              <a:t>so </a:t>
            </a:r>
            <a:r>
              <a:rPr sz="2400" dirty="0">
                <a:latin typeface="Calibri"/>
                <a:cs typeface="Calibri"/>
              </a:rPr>
              <a:t> </a:t>
            </a:r>
            <a:r>
              <a:rPr sz="2400" spc="-10" dirty="0">
                <a:latin typeface="Calibri"/>
                <a:cs typeface="Calibri"/>
              </a:rPr>
              <a:t>that</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reflected</a:t>
            </a:r>
            <a:r>
              <a:rPr sz="2400" spc="-5" dirty="0">
                <a:latin typeface="Calibri"/>
                <a:cs typeface="Calibri"/>
              </a:rPr>
              <a:t> </a:t>
            </a:r>
            <a:r>
              <a:rPr sz="2400" spc="-25" dirty="0">
                <a:latin typeface="Calibri"/>
                <a:cs typeface="Calibri"/>
              </a:rPr>
              <a:t>waves</a:t>
            </a:r>
            <a:r>
              <a:rPr sz="2400" spc="-20" dirty="0">
                <a:latin typeface="Calibri"/>
                <a:cs typeface="Calibri"/>
              </a:rPr>
              <a:t> </a:t>
            </a:r>
            <a:r>
              <a:rPr sz="2400" spc="-15" dirty="0">
                <a:latin typeface="Calibri"/>
                <a:cs typeface="Calibri"/>
              </a:rPr>
              <a:t>from</a:t>
            </a:r>
            <a:r>
              <a:rPr sz="2400" spc="-10"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mismatched</a:t>
            </a:r>
            <a:r>
              <a:rPr sz="2400" spc="-5" dirty="0">
                <a:latin typeface="Calibri"/>
                <a:cs typeface="Calibri"/>
              </a:rPr>
              <a:t> </a:t>
            </a:r>
            <a:r>
              <a:rPr sz="2400" dirty="0">
                <a:latin typeface="Calibri"/>
                <a:cs typeface="Calibri"/>
              </a:rPr>
              <a:t>loads</a:t>
            </a:r>
            <a:r>
              <a:rPr sz="2400" spc="5" dirty="0">
                <a:latin typeface="Calibri"/>
                <a:cs typeface="Calibri"/>
              </a:rPr>
              <a:t> </a:t>
            </a:r>
            <a:r>
              <a:rPr sz="2400" spc="-10" dirty="0">
                <a:latin typeface="Calibri"/>
                <a:cs typeface="Calibri"/>
              </a:rPr>
              <a:t>can</a:t>
            </a:r>
            <a:r>
              <a:rPr sz="2400" spc="-5" dirty="0">
                <a:latin typeface="Calibri"/>
                <a:cs typeface="Calibri"/>
              </a:rPr>
              <a:t> be </a:t>
            </a:r>
            <a:r>
              <a:rPr sz="2400" spc="-530" dirty="0">
                <a:latin typeface="Calibri"/>
                <a:cs typeface="Calibri"/>
              </a:rPr>
              <a:t> </a:t>
            </a:r>
            <a:r>
              <a:rPr sz="2400" spc="-15" dirty="0">
                <a:latin typeface="Calibri"/>
                <a:cs typeface="Calibri"/>
              </a:rPr>
              <a:t>prevented </a:t>
            </a:r>
            <a:r>
              <a:rPr sz="2400" spc="-10" dirty="0">
                <a:latin typeface="Calibri"/>
                <a:cs typeface="Calibri"/>
              </a:rPr>
              <a:t>from </a:t>
            </a:r>
            <a:r>
              <a:rPr sz="2400" spc="-5" dirty="0">
                <a:latin typeface="Calibri"/>
                <a:cs typeface="Calibri"/>
              </a:rPr>
              <a:t>reaching </a:t>
            </a:r>
            <a:r>
              <a:rPr sz="2400" dirty="0">
                <a:latin typeface="Calibri"/>
                <a:cs typeface="Calibri"/>
              </a:rPr>
              <a:t>the input and </a:t>
            </a:r>
            <a:r>
              <a:rPr sz="2400" spc="-5" dirty="0">
                <a:latin typeface="Calibri"/>
                <a:cs typeface="Calibri"/>
              </a:rPr>
              <a:t>causing oscillation. The </a:t>
            </a:r>
            <a:r>
              <a:rPr sz="2400" dirty="0">
                <a:latin typeface="Calibri"/>
                <a:cs typeface="Calibri"/>
              </a:rPr>
              <a:t> </a:t>
            </a:r>
            <a:r>
              <a:rPr sz="2400" spc="-5" dirty="0">
                <a:latin typeface="Calibri"/>
                <a:cs typeface="Calibri"/>
              </a:rPr>
              <a:t>bunched electrons </a:t>
            </a:r>
            <a:r>
              <a:rPr sz="2400" spc="-10" dirty="0">
                <a:latin typeface="Calibri"/>
                <a:cs typeface="Calibri"/>
              </a:rPr>
              <a:t>emerging </a:t>
            </a:r>
            <a:r>
              <a:rPr sz="2400" spc="-15" dirty="0">
                <a:latin typeface="Calibri"/>
                <a:cs typeface="Calibri"/>
              </a:rPr>
              <a:t>from </a:t>
            </a:r>
            <a:r>
              <a:rPr sz="2400" spc="-5" dirty="0">
                <a:latin typeface="Calibri"/>
                <a:cs typeface="Calibri"/>
              </a:rPr>
              <a:t>the </a:t>
            </a:r>
            <a:r>
              <a:rPr sz="2400" spc="-20" dirty="0">
                <a:latin typeface="Calibri"/>
                <a:cs typeface="Calibri"/>
              </a:rPr>
              <a:t>attenuator </a:t>
            </a:r>
            <a:r>
              <a:rPr sz="2400" dirty="0">
                <a:latin typeface="Calibri"/>
                <a:cs typeface="Calibri"/>
              </a:rPr>
              <a:t>induce a </a:t>
            </a:r>
            <a:r>
              <a:rPr sz="2400" spc="-5" dirty="0">
                <a:latin typeface="Calibri"/>
                <a:cs typeface="Calibri"/>
              </a:rPr>
              <a:t>new </a:t>
            </a:r>
            <a:r>
              <a:rPr sz="2400" dirty="0">
                <a:latin typeface="Calibri"/>
                <a:cs typeface="Calibri"/>
              </a:rPr>
              <a:t> electric</a:t>
            </a:r>
            <a:r>
              <a:rPr sz="2400" spc="95" dirty="0">
                <a:latin typeface="Calibri"/>
                <a:cs typeface="Calibri"/>
              </a:rPr>
              <a:t> </a:t>
            </a:r>
            <a:r>
              <a:rPr sz="2400" spc="-5" dirty="0">
                <a:latin typeface="Calibri"/>
                <a:cs typeface="Calibri"/>
              </a:rPr>
              <a:t>field</a:t>
            </a:r>
            <a:r>
              <a:rPr sz="2400" spc="100" dirty="0">
                <a:latin typeface="Calibri"/>
                <a:cs typeface="Calibri"/>
              </a:rPr>
              <a:t> </a:t>
            </a:r>
            <a:r>
              <a:rPr sz="2400" dirty="0">
                <a:latin typeface="Calibri"/>
                <a:cs typeface="Calibri"/>
              </a:rPr>
              <a:t>with</a:t>
            </a:r>
            <a:r>
              <a:rPr sz="2400" spc="100" dirty="0">
                <a:latin typeface="Calibri"/>
                <a:cs typeface="Calibri"/>
              </a:rPr>
              <a:t> </a:t>
            </a:r>
            <a:r>
              <a:rPr sz="2400" dirty="0">
                <a:latin typeface="Calibri"/>
                <a:cs typeface="Calibri"/>
              </a:rPr>
              <a:t>the</a:t>
            </a:r>
            <a:r>
              <a:rPr sz="2400" spc="100" dirty="0">
                <a:latin typeface="Calibri"/>
                <a:cs typeface="Calibri"/>
              </a:rPr>
              <a:t> </a:t>
            </a:r>
            <a:r>
              <a:rPr sz="2400" spc="-5" dirty="0">
                <a:latin typeface="Calibri"/>
                <a:cs typeface="Calibri"/>
              </a:rPr>
              <a:t>same</a:t>
            </a:r>
            <a:r>
              <a:rPr sz="2400" spc="110" dirty="0">
                <a:latin typeface="Calibri"/>
                <a:cs typeface="Calibri"/>
              </a:rPr>
              <a:t> </a:t>
            </a:r>
            <a:r>
              <a:rPr sz="2400" spc="-20" dirty="0">
                <a:latin typeface="Calibri"/>
                <a:cs typeface="Calibri"/>
              </a:rPr>
              <a:t>frequency.</a:t>
            </a:r>
            <a:r>
              <a:rPr sz="2400" spc="95" dirty="0">
                <a:latin typeface="Calibri"/>
                <a:cs typeface="Calibri"/>
              </a:rPr>
              <a:t> </a:t>
            </a:r>
            <a:r>
              <a:rPr sz="2400" spc="-5" dirty="0">
                <a:latin typeface="Calibri"/>
                <a:cs typeface="Calibri"/>
              </a:rPr>
              <a:t>This</a:t>
            </a:r>
            <a:r>
              <a:rPr sz="2400" spc="90" dirty="0">
                <a:latin typeface="Calibri"/>
                <a:cs typeface="Calibri"/>
              </a:rPr>
              <a:t> </a:t>
            </a:r>
            <a:r>
              <a:rPr sz="2400" spc="-5" dirty="0">
                <a:latin typeface="Calibri"/>
                <a:cs typeface="Calibri"/>
              </a:rPr>
              <a:t>field</a:t>
            </a:r>
            <a:r>
              <a:rPr sz="2400" spc="100" dirty="0">
                <a:latin typeface="Calibri"/>
                <a:cs typeface="Calibri"/>
              </a:rPr>
              <a:t> </a:t>
            </a:r>
            <a:r>
              <a:rPr sz="2400" dirty="0">
                <a:latin typeface="Calibri"/>
                <a:cs typeface="Calibri"/>
              </a:rPr>
              <a:t>in</a:t>
            </a:r>
            <a:r>
              <a:rPr sz="2400" spc="95" dirty="0">
                <a:latin typeface="Calibri"/>
                <a:cs typeface="Calibri"/>
              </a:rPr>
              <a:t> </a:t>
            </a:r>
            <a:r>
              <a:rPr sz="2400" dirty="0">
                <a:latin typeface="Calibri"/>
                <a:cs typeface="Calibri"/>
              </a:rPr>
              <a:t>turn</a:t>
            </a:r>
            <a:r>
              <a:rPr sz="2400" spc="100" dirty="0">
                <a:latin typeface="Calibri"/>
                <a:cs typeface="Calibri"/>
              </a:rPr>
              <a:t> </a:t>
            </a:r>
            <a:r>
              <a:rPr sz="2400" dirty="0">
                <a:latin typeface="Calibri"/>
                <a:cs typeface="Calibri"/>
              </a:rPr>
              <a:t>induces </a:t>
            </a:r>
            <a:r>
              <a:rPr sz="2400" spc="-530" dirty="0">
                <a:latin typeface="Calibri"/>
                <a:cs typeface="Calibri"/>
              </a:rPr>
              <a:t> </a:t>
            </a:r>
            <a:r>
              <a:rPr sz="2400" dirty="0">
                <a:latin typeface="Calibri"/>
                <a:cs typeface="Calibri"/>
              </a:rPr>
              <a:t>a </a:t>
            </a:r>
            <a:r>
              <a:rPr sz="2400" spc="-5" dirty="0">
                <a:latin typeface="Calibri"/>
                <a:cs typeface="Calibri"/>
              </a:rPr>
              <a:t>new amplified</a:t>
            </a:r>
            <a:r>
              <a:rPr sz="2400" dirty="0">
                <a:latin typeface="Calibri"/>
                <a:cs typeface="Calibri"/>
              </a:rPr>
              <a:t> </a:t>
            </a:r>
            <a:r>
              <a:rPr sz="2400" spc="-20" dirty="0">
                <a:latin typeface="Calibri"/>
                <a:cs typeface="Calibri"/>
              </a:rPr>
              <a:t>microwave</a:t>
            </a:r>
            <a:r>
              <a:rPr sz="2400" spc="500" dirty="0">
                <a:latin typeface="Calibri"/>
                <a:cs typeface="Calibri"/>
              </a:rPr>
              <a:t> </a:t>
            </a:r>
            <a:r>
              <a:rPr sz="2400" spc="-5" dirty="0">
                <a:latin typeface="Calibri"/>
                <a:cs typeface="Calibri"/>
              </a:rPr>
              <a:t>signal </a:t>
            </a:r>
            <a:r>
              <a:rPr sz="2400" spc="-10" dirty="0">
                <a:latin typeface="Calibri"/>
                <a:cs typeface="Calibri"/>
              </a:rPr>
              <a:t>on </a:t>
            </a:r>
            <a:r>
              <a:rPr sz="2400" dirty="0">
                <a:latin typeface="Calibri"/>
                <a:cs typeface="Calibri"/>
              </a:rPr>
              <a:t>the </a:t>
            </a:r>
            <a:r>
              <a:rPr sz="2400" spc="-5" dirty="0">
                <a:latin typeface="Calibri"/>
                <a:cs typeface="Calibri"/>
              </a:rPr>
              <a:t>helix. The magnitude </a:t>
            </a:r>
            <a:r>
              <a:rPr sz="240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the</a:t>
            </a:r>
            <a:r>
              <a:rPr sz="2400" dirty="0">
                <a:latin typeface="Calibri"/>
                <a:cs typeface="Calibri"/>
              </a:rPr>
              <a:t> </a:t>
            </a:r>
            <a:r>
              <a:rPr sz="2400" spc="-5" dirty="0">
                <a:latin typeface="Calibri"/>
                <a:cs typeface="Calibri"/>
              </a:rPr>
              <a:t>velocity</a:t>
            </a:r>
            <a:r>
              <a:rPr sz="2400" dirty="0">
                <a:latin typeface="Calibri"/>
                <a:cs typeface="Calibri"/>
              </a:rPr>
              <a:t> </a:t>
            </a:r>
            <a:r>
              <a:rPr sz="2400" spc="-10" dirty="0">
                <a:latin typeface="Calibri"/>
                <a:cs typeface="Calibri"/>
              </a:rPr>
              <a:t>fluctuation</a:t>
            </a:r>
            <a:r>
              <a:rPr sz="2400" spc="-5" dirty="0">
                <a:latin typeface="Calibri"/>
                <a:cs typeface="Calibri"/>
              </a:rPr>
              <a:t> of</a:t>
            </a:r>
            <a:r>
              <a:rPr sz="2400" dirty="0">
                <a:latin typeface="Calibri"/>
                <a:cs typeface="Calibri"/>
              </a:rPr>
              <a:t> </a:t>
            </a:r>
            <a:r>
              <a:rPr sz="2400" spc="-5" dirty="0">
                <a:latin typeface="Calibri"/>
                <a:cs typeface="Calibri"/>
              </a:rPr>
              <a:t>the</a:t>
            </a:r>
            <a:r>
              <a:rPr sz="2400" dirty="0">
                <a:latin typeface="Calibri"/>
                <a:cs typeface="Calibri"/>
              </a:rPr>
              <a:t> </a:t>
            </a:r>
            <a:r>
              <a:rPr sz="2400" spc="-10" dirty="0">
                <a:latin typeface="Calibri"/>
                <a:cs typeface="Calibri"/>
              </a:rPr>
              <a:t>electron</a:t>
            </a:r>
            <a:r>
              <a:rPr sz="2400" spc="-5" dirty="0">
                <a:latin typeface="Calibri"/>
                <a:cs typeface="Calibri"/>
              </a:rPr>
              <a:t> beam</a:t>
            </a:r>
            <a:r>
              <a:rPr sz="2400" dirty="0">
                <a:latin typeface="Calibri"/>
                <a:cs typeface="Calibri"/>
              </a:rPr>
              <a:t> is</a:t>
            </a:r>
            <a:r>
              <a:rPr sz="2400" spc="5" dirty="0">
                <a:latin typeface="Calibri"/>
                <a:cs typeface="Calibri"/>
              </a:rPr>
              <a:t> </a:t>
            </a:r>
            <a:r>
              <a:rPr sz="2400" spc="-10" dirty="0">
                <a:latin typeface="Calibri"/>
                <a:cs typeface="Calibri"/>
              </a:rPr>
              <a:t>directly </a:t>
            </a:r>
            <a:r>
              <a:rPr sz="2400" spc="-5" dirty="0">
                <a:latin typeface="Calibri"/>
                <a:cs typeface="Calibri"/>
              </a:rPr>
              <a:t> </a:t>
            </a:r>
            <a:r>
              <a:rPr sz="2400" spc="-10" dirty="0">
                <a:latin typeface="Calibri"/>
                <a:cs typeface="Calibri"/>
              </a:rPr>
              <a:t>proportional</a:t>
            </a:r>
            <a:r>
              <a:rPr sz="2400" spc="-20" dirty="0">
                <a:latin typeface="Calibri"/>
                <a:cs typeface="Calibri"/>
              </a:rPr>
              <a:t> </a:t>
            </a:r>
            <a:r>
              <a:rPr sz="2400" spc="-15" dirty="0">
                <a:latin typeface="Calibri"/>
                <a:cs typeface="Calibri"/>
              </a:rPr>
              <a:t>to</a:t>
            </a:r>
            <a:r>
              <a:rPr sz="2400" spc="-25" dirty="0">
                <a:latin typeface="Calibri"/>
                <a:cs typeface="Calibri"/>
              </a:rPr>
              <a:t> </a:t>
            </a:r>
            <a:r>
              <a:rPr sz="2400" dirty="0">
                <a:latin typeface="Calibri"/>
                <a:cs typeface="Calibri"/>
              </a:rPr>
              <a:t>the magnitude</a:t>
            </a:r>
            <a:r>
              <a:rPr sz="2400" spc="-10" dirty="0">
                <a:latin typeface="Calibri"/>
                <a:cs typeface="Calibri"/>
              </a:rPr>
              <a:t> </a:t>
            </a:r>
            <a:r>
              <a:rPr sz="2400" spc="-5" dirty="0">
                <a:latin typeface="Calibri"/>
                <a:cs typeface="Calibri"/>
              </a:rPr>
              <a:t>of </a:t>
            </a:r>
            <a:r>
              <a:rPr sz="2400" dirty="0">
                <a:latin typeface="Calibri"/>
                <a:cs typeface="Calibri"/>
              </a:rPr>
              <a:t>the </a:t>
            </a:r>
            <a:r>
              <a:rPr sz="2400" spc="-10" dirty="0">
                <a:latin typeface="Calibri"/>
                <a:cs typeface="Calibri"/>
              </a:rPr>
              <a:t>axial </a:t>
            </a:r>
            <a:r>
              <a:rPr sz="2400" dirty="0">
                <a:latin typeface="Calibri"/>
                <a:cs typeface="Calibri"/>
              </a:rPr>
              <a:t>electric</a:t>
            </a:r>
            <a:r>
              <a:rPr sz="2400" spc="-30" dirty="0">
                <a:latin typeface="Calibri"/>
                <a:cs typeface="Calibri"/>
              </a:rPr>
              <a:t> </a:t>
            </a:r>
            <a:r>
              <a:rPr sz="2400" spc="-5" dirty="0">
                <a:latin typeface="Calibri"/>
                <a:cs typeface="Calibri"/>
              </a:rPr>
              <a:t>field</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79</a:t>
            </a:fld>
            <a:endParaRPr spc="-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56461"/>
            <a:ext cx="7540625" cy="5147310"/>
          </a:xfrm>
          <a:prstGeom prst="rect">
            <a:avLst/>
          </a:prstGeom>
        </p:spPr>
        <p:txBody>
          <a:bodyPr vert="horz" wrap="square" lIns="0" tIns="12700" rIns="0" bIns="0" rtlCol="0">
            <a:spAutoFit/>
          </a:bodyPr>
          <a:lstStyle/>
          <a:p>
            <a:pPr marL="12700" marR="5080" algn="just">
              <a:lnSpc>
                <a:spcPct val="100000"/>
              </a:lnSpc>
              <a:spcBef>
                <a:spcPts val="100"/>
              </a:spcBef>
              <a:buSzPct val="95833"/>
              <a:buFont typeface="Wingdings"/>
              <a:buChar char=""/>
              <a:tabLst>
                <a:tab pos="255904" algn="l"/>
              </a:tabLst>
            </a:pPr>
            <a:r>
              <a:rPr sz="2400" b="1" i="1" spc="-5" dirty="0">
                <a:solidFill>
                  <a:srgbClr val="444444"/>
                </a:solidFill>
                <a:latin typeface="Calibri"/>
                <a:cs typeface="Calibri"/>
              </a:rPr>
              <a:t>Small </a:t>
            </a:r>
            <a:r>
              <a:rPr sz="2400" b="1" i="1" spc="-15" dirty="0">
                <a:solidFill>
                  <a:srgbClr val="444444"/>
                </a:solidFill>
                <a:latin typeface="Calibri"/>
                <a:cs typeface="Calibri"/>
              </a:rPr>
              <a:t>Size </a:t>
            </a:r>
            <a:r>
              <a:rPr sz="2400" b="1" i="1" spc="-10" dirty="0">
                <a:solidFill>
                  <a:srgbClr val="444444"/>
                </a:solidFill>
                <a:latin typeface="Calibri"/>
                <a:cs typeface="Calibri"/>
              </a:rPr>
              <a:t>Antenna</a:t>
            </a:r>
            <a:r>
              <a:rPr sz="2400" spc="-10" dirty="0">
                <a:solidFill>
                  <a:srgbClr val="444444"/>
                </a:solidFill>
                <a:latin typeface="Calibri"/>
                <a:cs typeface="Calibri"/>
              </a:rPr>
              <a:t>: </a:t>
            </a:r>
            <a:r>
              <a:rPr sz="2400" spc="-20" dirty="0">
                <a:solidFill>
                  <a:srgbClr val="444444"/>
                </a:solidFill>
                <a:latin typeface="Calibri"/>
                <a:cs typeface="Calibri"/>
              </a:rPr>
              <a:t>Microwaves </a:t>
            </a:r>
            <a:r>
              <a:rPr sz="2400" spc="-10" dirty="0">
                <a:solidFill>
                  <a:srgbClr val="444444"/>
                </a:solidFill>
                <a:latin typeface="Calibri"/>
                <a:cs typeface="Calibri"/>
              </a:rPr>
              <a:t>allows </a:t>
            </a:r>
            <a:r>
              <a:rPr sz="2400" spc="-15" dirty="0">
                <a:solidFill>
                  <a:srgbClr val="444444"/>
                </a:solidFill>
                <a:latin typeface="Calibri"/>
                <a:cs typeface="Calibri"/>
              </a:rPr>
              <a:t>to </a:t>
            </a:r>
            <a:r>
              <a:rPr sz="2400" spc="-5" dirty="0">
                <a:solidFill>
                  <a:srgbClr val="444444"/>
                </a:solidFill>
                <a:latin typeface="Calibri"/>
                <a:cs typeface="Calibri"/>
              </a:rPr>
              <a:t>decrease </a:t>
            </a:r>
            <a:r>
              <a:rPr sz="2400" dirty="0">
                <a:solidFill>
                  <a:srgbClr val="444444"/>
                </a:solidFill>
                <a:latin typeface="Calibri"/>
                <a:cs typeface="Calibri"/>
              </a:rPr>
              <a:t>the </a:t>
            </a:r>
            <a:r>
              <a:rPr sz="2400" spc="5" dirty="0">
                <a:solidFill>
                  <a:srgbClr val="444444"/>
                </a:solidFill>
                <a:latin typeface="Calibri"/>
                <a:cs typeface="Calibri"/>
              </a:rPr>
              <a:t> </a:t>
            </a:r>
            <a:r>
              <a:rPr sz="2400" spc="-20" dirty="0">
                <a:solidFill>
                  <a:srgbClr val="444444"/>
                </a:solidFill>
                <a:latin typeface="Calibri"/>
                <a:cs typeface="Calibri"/>
              </a:rPr>
              <a:t>size</a:t>
            </a:r>
            <a:r>
              <a:rPr sz="2400" spc="170" dirty="0">
                <a:solidFill>
                  <a:srgbClr val="444444"/>
                </a:solidFill>
                <a:latin typeface="Calibri"/>
                <a:cs typeface="Calibri"/>
              </a:rPr>
              <a:t> </a:t>
            </a:r>
            <a:r>
              <a:rPr sz="2400" spc="-5" dirty="0">
                <a:solidFill>
                  <a:srgbClr val="444444"/>
                </a:solidFill>
                <a:latin typeface="Calibri"/>
                <a:cs typeface="Calibri"/>
              </a:rPr>
              <a:t>of</a:t>
            </a:r>
            <a:r>
              <a:rPr sz="2400" spc="155" dirty="0">
                <a:solidFill>
                  <a:srgbClr val="444444"/>
                </a:solidFill>
                <a:latin typeface="Calibri"/>
                <a:cs typeface="Calibri"/>
              </a:rPr>
              <a:t> </a:t>
            </a:r>
            <a:r>
              <a:rPr sz="2400" spc="-10" dirty="0">
                <a:solidFill>
                  <a:srgbClr val="444444"/>
                </a:solidFill>
                <a:latin typeface="Calibri"/>
                <a:cs typeface="Calibri"/>
              </a:rPr>
              <a:t>antenna.</a:t>
            </a:r>
            <a:r>
              <a:rPr sz="2400" spc="155" dirty="0">
                <a:solidFill>
                  <a:srgbClr val="444444"/>
                </a:solidFill>
                <a:latin typeface="Calibri"/>
                <a:cs typeface="Calibri"/>
              </a:rPr>
              <a:t> </a:t>
            </a:r>
            <a:r>
              <a:rPr sz="2400" spc="-5" dirty="0">
                <a:solidFill>
                  <a:srgbClr val="444444"/>
                </a:solidFill>
                <a:latin typeface="Calibri"/>
                <a:cs typeface="Calibri"/>
              </a:rPr>
              <a:t>The</a:t>
            </a:r>
            <a:r>
              <a:rPr sz="2400" spc="160" dirty="0">
                <a:solidFill>
                  <a:srgbClr val="444444"/>
                </a:solidFill>
                <a:latin typeface="Calibri"/>
                <a:cs typeface="Calibri"/>
              </a:rPr>
              <a:t> </a:t>
            </a:r>
            <a:r>
              <a:rPr sz="2400" spc="-5" dirty="0">
                <a:solidFill>
                  <a:srgbClr val="444444"/>
                </a:solidFill>
                <a:latin typeface="Calibri"/>
                <a:cs typeface="Calibri"/>
              </a:rPr>
              <a:t>antenna</a:t>
            </a:r>
            <a:r>
              <a:rPr sz="2400" spc="160" dirty="0">
                <a:solidFill>
                  <a:srgbClr val="444444"/>
                </a:solidFill>
                <a:latin typeface="Calibri"/>
                <a:cs typeface="Calibri"/>
              </a:rPr>
              <a:t> </a:t>
            </a:r>
            <a:r>
              <a:rPr sz="2400" spc="-20" dirty="0">
                <a:solidFill>
                  <a:srgbClr val="444444"/>
                </a:solidFill>
                <a:latin typeface="Calibri"/>
                <a:cs typeface="Calibri"/>
              </a:rPr>
              <a:t>size</a:t>
            </a:r>
            <a:r>
              <a:rPr sz="2400" spc="160" dirty="0">
                <a:solidFill>
                  <a:srgbClr val="444444"/>
                </a:solidFill>
                <a:latin typeface="Calibri"/>
                <a:cs typeface="Calibri"/>
              </a:rPr>
              <a:t> </a:t>
            </a:r>
            <a:r>
              <a:rPr sz="2400" spc="-15" dirty="0">
                <a:solidFill>
                  <a:srgbClr val="444444"/>
                </a:solidFill>
                <a:latin typeface="Calibri"/>
                <a:cs typeface="Calibri"/>
              </a:rPr>
              <a:t>can</a:t>
            </a:r>
            <a:r>
              <a:rPr sz="2400" spc="160" dirty="0">
                <a:solidFill>
                  <a:srgbClr val="444444"/>
                </a:solidFill>
                <a:latin typeface="Calibri"/>
                <a:cs typeface="Calibri"/>
              </a:rPr>
              <a:t> </a:t>
            </a:r>
            <a:r>
              <a:rPr sz="2400" spc="-5" dirty="0">
                <a:solidFill>
                  <a:srgbClr val="444444"/>
                </a:solidFill>
                <a:latin typeface="Calibri"/>
                <a:cs typeface="Calibri"/>
              </a:rPr>
              <a:t>be</a:t>
            </a:r>
            <a:r>
              <a:rPr sz="2400" spc="170" dirty="0">
                <a:solidFill>
                  <a:srgbClr val="444444"/>
                </a:solidFill>
                <a:latin typeface="Calibri"/>
                <a:cs typeface="Calibri"/>
              </a:rPr>
              <a:t> </a:t>
            </a:r>
            <a:r>
              <a:rPr sz="2400" spc="-5" dirty="0">
                <a:solidFill>
                  <a:srgbClr val="444444"/>
                </a:solidFill>
                <a:latin typeface="Calibri"/>
                <a:cs typeface="Calibri"/>
              </a:rPr>
              <a:t>smaller</a:t>
            </a:r>
            <a:r>
              <a:rPr sz="2400" spc="170" dirty="0">
                <a:solidFill>
                  <a:srgbClr val="444444"/>
                </a:solidFill>
                <a:latin typeface="Calibri"/>
                <a:cs typeface="Calibri"/>
              </a:rPr>
              <a:t> </a:t>
            </a:r>
            <a:r>
              <a:rPr sz="2400" dirty="0">
                <a:solidFill>
                  <a:srgbClr val="444444"/>
                </a:solidFill>
                <a:latin typeface="Calibri"/>
                <a:cs typeface="Calibri"/>
              </a:rPr>
              <a:t>as</a:t>
            </a:r>
            <a:r>
              <a:rPr sz="2400" spc="155" dirty="0">
                <a:solidFill>
                  <a:srgbClr val="444444"/>
                </a:solidFill>
                <a:latin typeface="Calibri"/>
                <a:cs typeface="Calibri"/>
              </a:rPr>
              <a:t> </a:t>
            </a:r>
            <a:r>
              <a:rPr sz="2400" dirty="0">
                <a:solidFill>
                  <a:srgbClr val="444444"/>
                </a:solidFill>
                <a:latin typeface="Calibri"/>
                <a:cs typeface="Calibri"/>
              </a:rPr>
              <a:t>the</a:t>
            </a:r>
            <a:r>
              <a:rPr sz="2400" spc="155" dirty="0">
                <a:solidFill>
                  <a:srgbClr val="444444"/>
                </a:solidFill>
                <a:latin typeface="Calibri"/>
                <a:cs typeface="Calibri"/>
              </a:rPr>
              <a:t> </a:t>
            </a:r>
            <a:r>
              <a:rPr sz="2400" spc="-20" dirty="0">
                <a:solidFill>
                  <a:srgbClr val="444444"/>
                </a:solidFill>
                <a:latin typeface="Calibri"/>
                <a:cs typeface="Calibri"/>
              </a:rPr>
              <a:t>size </a:t>
            </a:r>
            <a:r>
              <a:rPr sz="2400" spc="-530"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a:t>
            </a:r>
            <a:r>
              <a:rPr sz="2400" spc="-10" dirty="0">
                <a:solidFill>
                  <a:srgbClr val="444444"/>
                </a:solidFill>
                <a:latin typeface="Calibri"/>
                <a:cs typeface="Calibri"/>
              </a:rPr>
              <a:t>antenna</a:t>
            </a:r>
            <a:r>
              <a:rPr sz="2400" spc="-5" dirty="0">
                <a:solidFill>
                  <a:srgbClr val="444444"/>
                </a:solidFill>
                <a:latin typeface="Calibri"/>
                <a:cs typeface="Calibri"/>
              </a:rPr>
              <a:t> </a:t>
            </a:r>
            <a:r>
              <a:rPr sz="2400" dirty="0">
                <a:solidFill>
                  <a:srgbClr val="444444"/>
                </a:solidFill>
                <a:latin typeface="Calibri"/>
                <a:cs typeface="Calibri"/>
              </a:rPr>
              <a:t>is</a:t>
            </a:r>
            <a:r>
              <a:rPr sz="2400" spc="5" dirty="0">
                <a:solidFill>
                  <a:srgbClr val="444444"/>
                </a:solidFill>
                <a:latin typeface="Calibri"/>
                <a:cs typeface="Calibri"/>
              </a:rPr>
              <a:t> </a:t>
            </a:r>
            <a:r>
              <a:rPr sz="2400" spc="-15" dirty="0">
                <a:solidFill>
                  <a:srgbClr val="444444"/>
                </a:solidFill>
                <a:latin typeface="Calibri"/>
                <a:cs typeface="Calibri"/>
              </a:rPr>
              <a:t>inversely</a:t>
            </a:r>
            <a:r>
              <a:rPr sz="2400" spc="-10" dirty="0">
                <a:solidFill>
                  <a:srgbClr val="444444"/>
                </a:solidFill>
                <a:latin typeface="Calibri"/>
                <a:cs typeface="Calibri"/>
              </a:rPr>
              <a:t> proportional</a:t>
            </a:r>
            <a:r>
              <a:rPr sz="2400" spc="-5" dirty="0">
                <a:solidFill>
                  <a:srgbClr val="444444"/>
                </a:solidFill>
                <a:latin typeface="Calibri"/>
                <a:cs typeface="Calibri"/>
              </a:rPr>
              <a:t> </a:t>
            </a:r>
            <a:r>
              <a:rPr sz="2400" spc="-15" dirty="0">
                <a:solidFill>
                  <a:srgbClr val="444444"/>
                </a:solidFill>
                <a:latin typeface="Calibri"/>
                <a:cs typeface="Calibri"/>
              </a:rPr>
              <a:t>to</a:t>
            </a:r>
            <a:r>
              <a:rPr sz="2400" spc="-10" dirty="0">
                <a:solidFill>
                  <a:srgbClr val="444444"/>
                </a:solidFill>
                <a:latin typeface="Calibri"/>
                <a:cs typeface="Calibri"/>
              </a:rPr>
              <a:t> </a:t>
            </a:r>
            <a:r>
              <a:rPr sz="2400" spc="-5" dirty="0">
                <a:solidFill>
                  <a:srgbClr val="444444"/>
                </a:solidFill>
                <a:latin typeface="Calibri"/>
                <a:cs typeface="Calibri"/>
              </a:rPr>
              <a:t>the</a:t>
            </a:r>
            <a:r>
              <a:rPr sz="2400" dirty="0">
                <a:solidFill>
                  <a:srgbClr val="444444"/>
                </a:solidFill>
                <a:latin typeface="Calibri"/>
                <a:cs typeface="Calibri"/>
              </a:rPr>
              <a:t> </a:t>
            </a:r>
            <a:r>
              <a:rPr sz="2400" spc="-15" dirty="0">
                <a:solidFill>
                  <a:srgbClr val="444444"/>
                </a:solidFill>
                <a:latin typeface="Calibri"/>
                <a:cs typeface="Calibri"/>
              </a:rPr>
              <a:t>transmitted </a:t>
            </a:r>
            <a:r>
              <a:rPr sz="2400" spc="-10" dirty="0">
                <a:solidFill>
                  <a:srgbClr val="444444"/>
                </a:solidFill>
                <a:latin typeface="Calibri"/>
                <a:cs typeface="Calibri"/>
              </a:rPr>
              <a:t> </a:t>
            </a:r>
            <a:r>
              <a:rPr sz="2400" spc="-20" dirty="0">
                <a:solidFill>
                  <a:srgbClr val="444444"/>
                </a:solidFill>
                <a:latin typeface="Calibri"/>
                <a:cs typeface="Calibri"/>
              </a:rPr>
              <a:t>frequency.</a:t>
            </a:r>
            <a:r>
              <a:rPr sz="2400" spc="-15" dirty="0">
                <a:solidFill>
                  <a:srgbClr val="444444"/>
                </a:solidFill>
                <a:latin typeface="Calibri"/>
                <a:cs typeface="Calibri"/>
              </a:rPr>
              <a:t> </a:t>
            </a:r>
            <a:r>
              <a:rPr sz="2400" spc="-5" dirty="0">
                <a:solidFill>
                  <a:srgbClr val="444444"/>
                </a:solidFill>
                <a:latin typeface="Calibri"/>
                <a:cs typeface="Calibri"/>
              </a:rPr>
              <a:t>Thus</a:t>
            </a:r>
            <a:r>
              <a:rPr sz="2400" dirty="0">
                <a:solidFill>
                  <a:srgbClr val="444444"/>
                </a:solidFill>
                <a:latin typeface="Calibri"/>
                <a:cs typeface="Calibri"/>
              </a:rPr>
              <a:t> in</a:t>
            </a:r>
            <a:r>
              <a:rPr sz="2400" spc="5" dirty="0">
                <a:solidFill>
                  <a:srgbClr val="444444"/>
                </a:solidFill>
                <a:latin typeface="Calibri"/>
                <a:cs typeface="Calibri"/>
              </a:rPr>
              <a:t> </a:t>
            </a:r>
            <a:r>
              <a:rPr sz="2400" spc="-15" dirty="0">
                <a:solidFill>
                  <a:srgbClr val="444444"/>
                </a:solidFill>
                <a:latin typeface="Calibri"/>
                <a:cs typeface="Calibri"/>
              </a:rPr>
              <a:t>Microwaves,</a:t>
            </a:r>
            <a:r>
              <a:rPr sz="2400" spc="-10" dirty="0">
                <a:solidFill>
                  <a:srgbClr val="444444"/>
                </a:solidFill>
                <a:latin typeface="Calibri"/>
                <a:cs typeface="Calibri"/>
              </a:rPr>
              <a:t> </a:t>
            </a:r>
            <a:r>
              <a:rPr sz="2400" spc="-15" dirty="0">
                <a:solidFill>
                  <a:srgbClr val="444444"/>
                </a:solidFill>
                <a:latin typeface="Calibri"/>
                <a:cs typeface="Calibri"/>
              </a:rPr>
              <a:t>we</a:t>
            </a:r>
            <a:r>
              <a:rPr sz="2400" spc="-10" dirty="0">
                <a:solidFill>
                  <a:srgbClr val="444444"/>
                </a:solidFill>
                <a:latin typeface="Calibri"/>
                <a:cs typeface="Calibri"/>
              </a:rPr>
              <a:t> </a:t>
            </a:r>
            <a:r>
              <a:rPr sz="2400" spc="-20" dirty="0">
                <a:solidFill>
                  <a:srgbClr val="444444"/>
                </a:solidFill>
                <a:latin typeface="Calibri"/>
                <a:cs typeface="Calibri"/>
              </a:rPr>
              <a:t>have</a:t>
            </a:r>
            <a:r>
              <a:rPr sz="2400" spc="-15" dirty="0">
                <a:solidFill>
                  <a:srgbClr val="444444"/>
                </a:solidFill>
                <a:latin typeface="Calibri"/>
                <a:cs typeface="Calibri"/>
              </a:rPr>
              <a:t> </a:t>
            </a:r>
            <a:r>
              <a:rPr sz="2400" spc="-25" dirty="0">
                <a:solidFill>
                  <a:srgbClr val="444444"/>
                </a:solidFill>
                <a:latin typeface="Calibri"/>
                <a:cs typeface="Calibri"/>
              </a:rPr>
              <a:t>waves</a:t>
            </a:r>
            <a:r>
              <a:rPr sz="2400" spc="-20"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much </a:t>
            </a:r>
            <a:r>
              <a:rPr sz="2400" spc="5" dirty="0">
                <a:solidFill>
                  <a:srgbClr val="444444"/>
                </a:solidFill>
                <a:latin typeface="Calibri"/>
                <a:cs typeface="Calibri"/>
              </a:rPr>
              <a:t> </a:t>
            </a:r>
            <a:r>
              <a:rPr sz="2400" spc="-5" dirty="0">
                <a:solidFill>
                  <a:srgbClr val="444444"/>
                </a:solidFill>
                <a:latin typeface="Calibri"/>
                <a:cs typeface="Calibri"/>
              </a:rPr>
              <a:t>higher frequencies </a:t>
            </a:r>
            <a:r>
              <a:rPr sz="2400" dirty="0">
                <a:solidFill>
                  <a:srgbClr val="444444"/>
                </a:solidFill>
                <a:latin typeface="Calibri"/>
                <a:cs typeface="Calibri"/>
              </a:rPr>
              <a:t>and </a:t>
            </a:r>
            <a:r>
              <a:rPr sz="2400" spc="-5" dirty="0">
                <a:solidFill>
                  <a:srgbClr val="444444"/>
                </a:solidFill>
                <a:latin typeface="Calibri"/>
                <a:cs typeface="Calibri"/>
              </a:rPr>
              <a:t>hence </a:t>
            </a:r>
            <a:r>
              <a:rPr sz="2400" dirty="0">
                <a:solidFill>
                  <a:srgbClr val="444444"/>
                </a:solidFill>
                <a:latin typeface="Calibri"/>
                <a:cs typeface="Calibri"/>
              </a:rPr>
              <a:t>the </a:t>
            </a:r>
            <a:r>
              <a:rPr sz="2400" spc="-5" dirty="0">
                <a:solidFill>
                  <a:srgbClr val="444444"/>
                </a:solidFill>
                <a:latin typeface="Calibri"/>
                <a:cs typeface="Calibri"/>
              </a:rPr>
              <a:t>higher </a:t>
            </a:r>
            <a:r>
              <a:rPr sz="2400" dirty="0">
                <a:solidFill>
                  <a:srgbClr val="444444"/>
                </a:solidFill>
                <a:latin typeface="Calibri"/>
                <a:cs typeface="Calibri"/>
              </a:rPr>
              <a:t>the </a:t>
            </a:r>
            <a:r>
              <a:rPr sz="2400" spc="-25" dirty="0">
                <a:solidFill>
                  <a:srgbClr val="444444"/>
                </a:solidFill>
                <a:latin typeface="Calibri"/>
                <a:cs typeface="Calibri"/>
              </a:rPr>
              <a:t>frequency, </a:t>
            </a:r>
            <a:r>
              <a:rPr sz="2400" spc="-5" dirty="0">
                <a:solidFill>
                  <a:srgbClr val="444444"/>
                </a:solidFill>
                <a:latin typeface="Calibri"/>
                <a:cs typeface="Calibri"/>
              </a:rPr>
              <a:t>the </a:t>
            </a:r>
            <a:r>
              <a:rPr sz="2400" dirty="0">
                <a:solidFill>
                  <a:srgbClr val="444444"/>
                </a:solidFill>
                <a:latin typeface="Calibri"/>
                <a:cs typeface="Calibri"/>
              </a:rPr>
              <a:t> </a:t>
            </a:r>
            <a:r>
              <a:rPr sz="2400" spc="-5" dirty="0">
                <a:solidFill>
                  <a:srgbClr val="444444"/>
                </a:solidFill>
                <a:latin typeface="Calibri"/>
                <a:cs typeface="Calibri"/>
              </a:rPr>
              <a:t>smaller</a:t>
            </a:r>
            <a:r>
              <a:rPr sz="2400" spc="-20" dirty="0">
                <a:solidFill>
                  <a:srgbClr val="444444"/>
                </a:solidFill>
                <a:latin typeface="Calibri"/>
                <a:cs typeface="Calibri"/>
              </a:rPr>
              <a:t> </a:t>
            </a:r>
            <a:r>
              <a:rPr sz="2400" dirty="0">
                <a:solidFill>
                  <a:srgbClr val="444444"/>
                </a:solidFill>
                <a:latin typeface="Calibri"/>
                <a:cs typeface="Calibri"/>
              </a:rPr>
              <a:t>the</a:t>
            </a:r>
            <a:r>
              <a:rPr sz="2400" spc="-10" dirty="0">
                <a:solidFill>
                  <a:srgbClr val="444444"/>
                </a:solidFill>
                <a:latin typeface="Calibri"/>
                <a:cs typeface="Calibri"/>
              </a:rPr>
              <a:t> </a:t>
            </a:r>
            <a:r>
              <a:rPr sz="2400" spc="-20" dirty="0">
                <a:solidFill>
                  <a:srgbClr val="444444"/>
                </a:solidFill>
                <a:latin typeface="Calibri"/>
                <a:cs typeface="Calibri"/>
              </a:rPr>
              <a:t>size</a:t>
            </a:r>
            <a:r>
              <a:rPr sz="2400" spc="5"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a:t>
            </a:r>
            <a:r>
              <a:rPr sz="2400" spc="-10" dirty="0">
                <a:solidFill>
                  <a:srgbClr val="444444"/>
                </a:solidFill>
                <a:latin typeface="Calibri"/>
                <a:cs typeface="Calibri"/>
              </a:rPr>
              <a:t>antenna.</a:t>
            </a:r>
            <a:endParaRPr sz="2400">
              <a:latin typeface="Calibri"/>
              <a:cs typeface="Calibri"/>
            </a:endParaRPr>
          </a:p>
          <a:p>
            <a:pPr marL="12700" marR="5080" algn="just">
              <a:lnSpc>
                <a:spcPct val="100000"/>
              </a:lnSpc>
              <a:buSzPct val="95833"/>
              <a:buFont typeface="Wingdings"/>
              <a:buChar char=""/>
              <a:tabLst>
                <a:tab pos="255904" algn="l"/>
              </a:tabLst>
            </a:pPr>
            <a:r>
              <a:rPr sz="2400" b="1" i="1" spc="-5" dirty="0">
                <a:solidFill>
                  <a:srgbClr val="444444"/>
                </a:solidFill>
                <a:latin typeface="Calibri"/>
                <a:cs typeface="Calibri"/>
              </a:rPr>
              <a:t>Low </a:t>
            </a:r>
            <a:r>
              <a:rPr sz="2400" b="1" i="1" spc="-15" dirty="0">
                <a:solidFill>
                  <a:srgbClr val="444444"/>
                </a:solidFill>
                <a:latin typeface="Calibri"/>
                <a:cs typeface="Calibri"/>
              </a:rPr>
              <a:t>Power </a:t>
            </a:r>
            <a:r>
              <a:rPr sz="2400" b="1" i="1" spc="-5" dirty="0">
                <a:solidFill>
                  <a:srgbClr val="444444"/>
                </a:solidFill>
                <a:latin typeface="Calibri"/>
                <a:cs typeface="Calibri"/>
              </a:rPr>
              <a:t>Consumption</a:t>
            </a:r>
            <a:r>
              <a:rPr sz="2400" spc="-5" dirty="0">
                <a:solidFill>
                  <a:srgbClr val="444444"/>
                </a:solidFill>
                <a:latin typeface="Calibri"/>
                <a:cs typeface="Calibri"/>
              </a:rPr>
              <a:t>: The </a:t>
            </a:r>
            <a:r>
              <a:rPr sz="2400" spc="-10" dirty="0">
                <a:solidFill>
                  <a:srgbClr val="444444"/>
                </a:solidFill>
                <a:latin typeface="Calibri"/>
                <a:cs typeface="Calibri"/>
              </a:rPr>
              <a:t>power required </a:t>
            </a:r>
            <a:r>
              <a:rPr sz="2400" spc="-20" dirty="0">
                <a:solidFill>
                  <a:srgbClr val="444444"/>
                </a:solidFill>
                <a:latin typeface="Calibri"/>
                <a:cs typeface="Calibri"/>
              </a:rPr>
              <a:t>to </a:t>
            </a:r>
            <a:r>
              <a:rPr sz="2400" spc="-10" dirty="0">
                <a:solidFill>
                  <a:srgbClr val="444444"/>
                </a:solidFill>
                <a:latin typeface="Calibri"/>
                <a:cs typeface="Calibri"/>
              </a:rPr>
              <a:t>transmit </a:t>
            </a:r>
            <a:r>
              <a:rPr sz="2400" spc="-5" dirty="0">
                <a:solidFill>
                  <a:srgbClr val="444444"/>
                </a:solidFill>
                <a:latin typeface="Calibri"/>
                <a:cs typeface="Calibri"/>
              </a:rPr>
              <a:t> </a:t>
            </a:r>
            <a:r>
              <a:rPr sz="2400" dirty="0">
                <a:solidFill>
                  <a:srgbClr val="444444"/>
                </a:solidFill>
                <a:latin typeface="Calibri"/>
                <a:cs typeface="Calibri"/>
              </a:rPr>
              <a:t>a </a:t>
            </a:r>
            <a:r>
              <a:rPr sz="2400" spc="-5" dirty="0">
                <a:solidFill>
                  <a:srgbClr val="444444"/>
                </a:solidFill>
                <a:latin typeface="Calibri"/>
                <a:cs typeface="Calibri"/>
              </a:rPr>
              <a:t>high frequency signal </a:t>
            </a:r>
            <a:r>
              <a:rPr sz="2400" spc="-10" dirty="0">
                <a:solidFill>
                  <a:srgbClr val="444444"/>
                </a:solidFill>
                <a:latin typeface="Calibri"/>
                <a:cs typeface="Calibri"/>
              </a:rPr>
              <a:t>is </a:t>
            </a:r>
            <a:r>
              <a:rPr sz="2400" dirty="0">
                <a:solidFill>
                  <a:srgbClr val="444444"/>
                </a:solidFill>
                <a:latin typeface="Calibri"/>
                <a:cs typeface="Calibri"/>
              </a:rPr>
              <a:t>lesser than the </a:t>
            </a:r>
            <a:r>
              <a:rPr sz="2400" spc="-10" dirty="0">
                <a:solidFill>
                  <a:srgbClr val="444444"/>
                </a:solidFill>
                <a:latin typeface="Calibri"/>
                <a:cs typeface="Calibri"/>
              </a:rPr>
              <a:t>power required </a:t>
            </a:r>
            <a:r>
              <a:rPr sz="2400" dirty="0">
                <a:solidFill>
                  <a:srgbClr val="444444"/>
                </a:solidFill>
                <a:latin typeface="Calibri"/>
                <a:cs typeface="Calibri"/>
              </a:rPr>
              <a:t>in </a:t>
            </a:r>
            <a:r>
              <a:rPr sz="2400" spc="5" dirty="0">
                <a:solidFill>
                  <a:srgbClr val="444444"/>
                </a:solidFill>
                <a:latin typeface="Calibri"/>
                <a:cs typeface="Calibri"/>
              </a:rPr>
              <a:t> </a:t>
            </a:r>
            <a:r>
              <a:rPr sz="2400" spc="-10" dirty="0">
                <a:solidFill>
                  <a:srgbClr val="444444"/>
                </a:solidFill>
                <a:latin typeface="Calibri"/>
                <a:cs typeface="Calibri"/>
              </a:rPr>
              <a:t>transmission </a:t>
            </a:r>
            <a:r>
              <a:rPr sz="2400" spc="-5" dirty="0">
                <a:solidFill>
                  <a:srgbClr val="444444"/>
                </a:solidFill>
                <a:latin typeface="Calibri"/>
                <a:cs typeface="Calibri"/>
              </a:rPr>
              <a:t>of </a:t>
            </a:r>
            <a:r>
              <a:rPr sz="2400" spc="-10" dirty="0">
                <a:solidFill>
                  <a:srgbClr val="444444"/>
                </a:solidFill>
                <a:latin typeface="Calibri"/>
                <a:cs typeface="Calibri"/>
              </a:rPr>
              <a:t>low </a:t>
            </a:r>
            <a:r>
              <a:rPr sz="2400" spc="-5" dirty="0">
                <a:solidFill>
                  <a:srgbClr val="444444"/>
                </a:solidFill>
                <a:latin typeface="Calibri"/>
                <a:cs typeface="Calibri"/>
              </a:rPr>
              <a:t>frequency signals. </a:t>
            </a:r>
            <a:r>
              <a:rPr sz="2400" dirty="0">
                <a:solidFill>
                  <a:srgbClr val="444444"/>
                </a:solidFill>
                <a:latin typeface="Calibri"/>
                <a:cs typeface="Calibri"/>
              </a:rPr>
              <a:t>As </a:t>
            </a:r>
            <a:r>
              <a:rPr sz="2400" spc="-20" dirty="0">
                <a:solidFill>
                  <a:srgbClr val="444444"/>
                </a:solidFill>
                <a:latin typeface="Calibri"/>
                <a:cs typeface="Calibri"/>
              </a:rPr>
              <a:t>Microwaves </a:t>
            </a:r>
            <a:r>
              <a:rPr sz="2400" spc="-15" dirty="0">
                <a:solidFill>
                  <a:srgbClr val="444444"/>
                </a:solidFill>
                <a:latin typeface="Calibri"/>
                <a:cs typeface="Calibri"/>
              </a:rPr>
              <a:t>have </a:t>
            </a:r>
            <a:r>
              <a:rPr sz="2400" spc="-10" dirty="0">
                <a:solidFill>
                  <a:srgbClr val="444444"/>
                </a:solidFill>
                <a:latin typeface="Calibri"/>
                <a:cs typeface="Calibri"/>
              </a:rPr>
              <a:t> </a:t>
            </a:r>
            <a:r>
              <a:rPr sz="2400" spc="-5" dirty="0">
                <a:solidFill>
                  <a:srgbClr val="444444"/>
                </a:solidFill>
                <a:latin typeface="Calibri"/>
                <a:cs typeface="Calibri"/>
              </a:rPr>
              <a:t>high</a:t>
            </a:r>
            <a:r>
              <a:rPr sz="2400" spc="-20" dirty="0">
                <a:solidFill>
                  <a:srgbClr val="444444"/>
                </a:solidFill>
                <a:latin typeface="Calibri"/>
                <a:cs typeface="Calibri"/>
              </a:rPr>
              <a:t> </a:t>
            </a:r>
            <a:r>
              <a:rPr sz="2400" spc="-5" dirty="0">
                <a:solidFill>
                  <a:srgbClr val="444444"/>
                </a:solidFill>
                <a:latin typeface="Calibri"/>
                <a:cs typeface="Calibri"/>
              </a:rPr>
              <a:t>frequency</a:t>
            </a:r>
            <a:r>
              <a:rPr sz="2400" spc="5" dirty="0">
                <a:solidFill>
                  <a:srgbClr val="444444"/>
                </a:solidFill>
                <a:latin typeface="Calibri"/>
                <a:cs typeface="Calibri"/>
              </a:rPr>
              <a:t> </a:t>
            </a:r>
            <a:r>
              <a:rPr sz="2400" dirty="0">
                <a:solidFill>
                  <a:srgbClr val="444444"/>
                </a:solidFill>
                <a:latin typeface="Calibri"/>
                <a:cs typeface="Calibri"/>
              </a:rPr>
              <a:t>thus</a:t>
            </a:r>
            <a:r>
              <a:rPr sz="2400" spc="-10" dirty="0">
                <a:solidFill>
                  <a:srgbClr val="444444"/>
                </a:solidFill>
                <a:latin typeface="Calibri"/>
                <a:cs typeface="Calibri"/>
              </a:rPr>
              <a:t> requires</a:t>
            </a:r>
            <a:r>
              <a:rPr sz="2400" spc="-5" dirty="0">
                <a:solidFill>
                  <a:srgbClr val="444444"/>
                </a:solidFill>
                <a:latin typeface="Calibri"/>
                <a:cs typeface="Calibri"/>
              </a:rPr>
              <a:t> very</a:t>
            </a:r>
            <a:r>
              <a:rPr sz="2400" spc="5" dirty="0">
                <a:solidFill>
                  <a:srgbClr val="444444"/>
                </a:solidFill>
                <a:latin typeface="Calibri"/>
                <a:cs typeface="Calibri"/>
              </a:rPr>
              <a:t> </a:t>
            </a:r>
            <a:r>
              <a:rPr sz="2400" dirty="0">
                <a:solidFill>
                  <a:srgbClr val="444444"/>
                </a:solidFill>
                <a:latin typeface="Calibri"/>
                <a:cs typeface="Calibri"/>
              </a:rPr>
              <a:t>less</a:t>
            </a:r>
            <a:r>
              <a:rPr sz="2400" spc="530" dirty="0">
                <a:solidFill>
                  <a:srgbClr val="444444"/>
                </a:solidFill>
                <a:latin typeface="Calibri"/>
                <a:cs typeface="Calibri"/>
              </a:rPr>
              <a:t> </a:t>
            </a:r>
            <a:r>
              <a:rPr sz="2400" spc="-50" dirty="0">
                <a:solidFill>
                  <a:srgbClr val="444444"/>
                </a:solidFill>
                <a:latin typeface="Calibri"/>
                <a:cs typeface="Calibri"/>
              </a:rPr>
              <a:t>power.</a:t>
            </a:r>
            <a:endParaRPr sz="2400">
              <a:latin typeface="Calibri"/>
              <a:cs typeface="Calibri"/>
            </a:endParaRPr>
          </a:p>
          <a:p>
            <a:pPr marL="12700" marR="5715" algn="just">
              <a:lnSpc>
                <a:spcPct val="100000"/>
              </a:lnSpc>
              <a:spcBef>
                <a:spcPts val="5"/>
              </a:spcBef>
              <a:buSzPct val="95833"/>
              <a:buFont typeface="Wingdings"/>
              <a:buChar char=""/>
              <a:tabLst>
                <a:tab pos="255904" algn="l"/>
              </a:tabLst>
            </a:pPr>
            <a:r>
              <a:rPr sz="2400" b="1" i="1" spc="-15" dirty="0">
                <a:solidFill>
                  <a:srgbClr val="444444"/>
                </a:solidFill>
                <a:latin typeface="Calibri"/>
                <a:cs typeface="Calibri"/>
              </a:rPr>
              <a:t>Effect </a:t>
            </a:r>
            <a:r>
              <a:rPr sz="2400" b="1" i="1" dirty="0">
                <a:solidFill>
                  <a:srgbClr val="444444"/>
                </a:solidFill>
                <a:latin typeface="Calibri"/>
                <a:cs typeface="Calibri"/>
              </a:rPr>
              <a:t>Of </a:t>
            </a:r>
            <a:r>
              <a:rPr sz="2400" b="1" i="1" spc="-5" dirty="0">
                <a:solidFill>
                  <a:srgbClr val="444444"/>
                </a:solidFill>
                <a:latin typeface="Calibri"/>
                <a:cs typeface="Calibri"/>
              </a:rPr>
              <a:t>Fading: </a:t>
            </a:r>
            <a:r>
              <a:rPr sz="2400" spc="-5" dirty="0">
                <a:solidFill>
                  <a:srgbClr val="444444"/>
                </a:solidFill>
                <a:latin typeface="Calibri"/>
                <a:cs typeface="Calibri"/>
              </a:rPr>
              <a:t>The </a:t>
            </a:r>
            <a:r>
              <a:rPr sz="2400" spc="-20" dirty="0">
                <a:solidFill>
                  <a:srgbClr val="444444"/>
                </a:solidFill>
                <a:latin typeface="Calibri"/>
                <a:cs typeface="Calibri"/>
              </a:rPr>
              <a:t>effect </a:t>
            </a:r>
            <a:r>
              <a:rPr sz="2400" spc="-5" dirty="0">
                <a:solidFill>
                  <a:srgbClr val="444444"/>
                </a:solidFill>
                <a:latin typeface="Calibri"/>
                <a:cs typeface="Calibri"/>
              </a:rPr>
              <a:t>of </a:t>
            </a:r>
            <a:r>
              <a:rPr sz="2400" spc="-10" dirty="0">
                <a:solidFill>
                  <a:srgbClr val="444444"/>
                </a:solidFill>
                <a:latin typeface="Calibri"/>
                <a:cs typeface="Calibri"/>
              </a:rPr>
              <a:t>fading </a:t>
            </a:r>
            <a:r>
              <a:rPr sz="2400" dirty="0">
                <a:solidFill>
                  <a:srgbClr val="444444"/>
                </a:solidFill>
                <a:latin typeface="Calibri"/>
                <a:cs typeface="Calibri"/>
              </a:rPr>
              <a:t>is </a:t>
            </a:r>
            <a:r>
              <a:rPr sz="2400" spc="-10" dirty="0">
                <a:solidFill>
                  <a:srgbClr val="444444"/>
                </a:solidFill>
                <a:latin typeface="Calibri"/>
                <a:cs typeface="Calibri"/>
              </a:rPr>
              <a:t>minimized by </a:t>
            </a:r>
            <a:r>
              <a:rPr sz="2400" spc="-5" dirty="0">
                <a:solidFill>
                  <a:srgbClr val="444444"/>
                </a:solidFill>
                <a:latin typeface="Calibri"/>
                <a:cs typeface="Calibri"/>
              </a:rPr>
              <a:t>using </a:t>
            </a:r>
            <a:r>
              <a:rPr sz="2400" spc="-530" dirty="0">
                <a:solidFill>
                  <a:srgbClr val="444444"/>
                </a:solidFill>
                <a:latin typeface="Calibri"/>
                <a:cs typeface="Calibri"/>
              </a:rPr>
              <a:t> </a:t>
            </a:r>
            <a:r>
              <a:rPr sz="2400" spc="-5" dirty="0">
                <a:solidFill>
                  <a:srgbClr val="444444"/>
                </a:solidFill>
                <a:latin typeface="Calibri"/>
                <a:cs typeface="Calibri"/>
              </a:rPr>
              <a:t>Line</a:t>
            </a:r>
            <a:r>
              <a:rPr sz="2400"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a:t>
            </a:r>
            <a:r>
              <a:rPr sz="2400" spc="-10" dirty="0">
                <a:solidFill>
                  <a:srgbClr val="444444"/>
                </a:solidFill>
                <a:latin typeface="Calibri"/>
                <a:cs typeface="Calibri"/>
              </a:rPr>
              <a:t>Sight</a:t>
            </a:r>
            <a:r>
              <a:rPr sz="2400" spc="-5" dirty="0">
                <a:solidFill>
                  <a:srgbClr val="444444"/>
                </a:solidFill>
                <a:latin typeface="Calibri"/>
                <a:cs typeface="Calibri"/>
              </a:rPr>
              <a:t> </a:t>
            </a:r>
            <a:r>
              <a:rPr sz="2400" spc="-15" dirty="0">
                <a:solidFill>
                  <a:srgbClr val="444444"/>
                </a:solidFill>
                <a:latin typeface="Calibri"/>
                <a:cs typeface="Calibri"/>
              </a:rPr>
              <a:t>propagation</a:t>
            </a:r>
            <a:r>
              <a:rPr sz="2400" spc="-10" dirty="0">
                <a:solidFill>
                  <a:srgbClr val="444444"/>
                </a:solidFill>
                <a:latin typeface="Calibri"/>
                <a:cs typeface="Calibri"/>
              </a:rPr>
              <a:t> technique</a:t>
            </a:r>
            <a:r>
              <a:rPr sz="2400" spc="-5" dirty="0">
                <a:solidFill>
                  <a:srgbClr val="444444"/>
                </a:solidFill>
                <a:latin typeface="Calibri"/>
                <a:cs typeface="Calibri"/>
              </a:rPr>
              <a:t> </a:t>
            </a:r>
            <a:r>
              <a:rPr sz="2400" spc="-15" dirty="0">
                <a:solidFill>
                  <a:srgbClr val="444444"/>
                </a:solidFill>
                <a:latin typeface="Calibri"/>
                <a:cs typeface="Calibri"/>
              </a:rPr>
              <a:t>at</a:t>
            </a:r>
            <a:r>
              <a:rPr sz="2400" spc="-10" dirty="0">
                <a:solidFill>
                  <a:srgbClr val="444444"/>
                </a:solidFill>
                <a:latin typeface="Calibri"/>
                <a:cs typeface="Calibri"/>
              </a:rPr>
              <a:t> </a:t>
            </a:r>
            <a:r>
              <a:rPr sz="2400" spc="-20" dirty="0">
                <a:solidFill>
                  <a:srgbClr val="444444"/>
                </a:solidFill>
                <a:latin typeface="Calibri"/>
                <a:cs typeface="Calibri"/>
              </a:rPr>
              <a:t>Microwave </a:t>
            </a:r>
            <a:r>
              <a:rPr sz="2400" spc="-15" dirty="0">
                <a:solidFill>
                  <a:srgbClr val="444444"/>
                </a:solidFill>
                <a:latin typeface="Calibri"/>
                <a:cs typeface="Calibri"/>
              </a:rPr>
              <a:t> </a:t>
            </a:r>
            <a:r>
              <a:rPr sz="2400" spc="-5" dirty="0">
                <a:solidFill>
                  <a:srgbClr val="444444"/>
                </a:solidFill>
                <a:latin typeface="Calibri"/>
                <a:cs typeface="Calibri"/>
              </a:rPr>
              <a:t>Frequencies.</a:t>
            </a:r>
            <a:r>
              <a:rPr sz="2400" dirty="0">
                <a:solidFill>
                  <a:srgbClr val="444444"/>
                </a:solidFill>
                <a:latin typeface="Calibri"/>
                <a:cs typeface="Calibri"/>
              </a:rPr>
              <a:t> While</a:t>
            </a:r>
            <a:r>
              <a:rPr sz="2400" spc="5" dirty="0">
                <a:solidFill>
                  <a:srgbClr val="444444"/>
                </a:solidFill>
                <a:latin typeface="Calibri"/>
                <a:cs typeface="Calibri"/>
              </a:rPr>
              <a:t> </a:t>
            </a:r>
            <a:r>
              <a:rPr sz="2400" spc="-15" dirty="0">
                <a:solidFill>
                  <a:srgbClr val="444444"/>
                </a:solidFill>
                <a:latin typeface="Calibri"/>
                <a:cs typeface="Calibri"/>
              </a:rPr>
              <a:t>at</a:t>
            </a:r>
            <a:r>
              <a:rPr sz="2400" spc="-10" dirty="0">
                <a:solidFill>
                  <a:srgbClr val="444444"/>
                </a:solidFill>
                <a:latin typeface="Calibri"/>
                <a:cs typeface="Calibri"/>
              </a:rPr>
              <a:t> low</a:t>
            </a:r>
            <a:r>
              <a:rPr sz="2400" spc="-5" dirty="0">
                <a:solidFill>
                  <a:srgbClr val="444444"/>
                </a:solidFill>
                <a:latin typeface="Calibri"/>
                <a:cs typeface="Calibri"/>
              </a:rPr>
              <a:t> frequency</a:t>
            </a:r>
            <a:r>
              <a:rPr sz="2400" dirty="0">
                <a:solidFill>
                  <a:srgbClr val="444444"/>
                </a:solidFill>
                <a:latin typeface="Calibri"/>
                <a:cs typeface="Calibri"/>
              </a:rPr>
              <a:t> </a:t>
            </a:r>
            <a:r>
              <a:rPr sz="2400" spc="-10" dirty="0">
                <a:solidFill>
                  <a:srgbClr val="444444"/>
                </a:solidFill>
                <a:latin typeface="Calibri"/>
                <a:cs typeface="Calibri"/>
              </a:rPr>
              <a:t>signals,</a:t>
            </a:r>
            <a:r>
              <a:rPr sz="2400" spc="-5" dirty="0">
                <a:solidFill>
                  <a:srgbClr val="444444"/>
                </a:solidFill>
                <a:latin typeface="Calibri"/>
                <a:cs typeface="Calibri"/>
              </a:rPr>
              <a:t> </a:t>
            </a:r>
            <a:r>
              <a:rPr sz="2400" dirty="0">
                <a:solidFill>
                  <a:srgbClr val="444444"/>
                </a:solidFill>
                <a:latin typeface="Calibri"/>
                <a:cs typeface="Calibri"/>
              </a:rPr>
              <a:t>the</a:t>
            </a:r>
            <a:r>
              <a:rPr sz="2400" spc="5" dirty="0">
                <a:solidFill>
                  <a:srgbClr val="444444"/>
                </a:solidFill>
                <a:latin typeface="Calibri"/>
                <a:cs typeface="Calibri"/>
              </a:rPr>
              <a:t> </a:t>
            </a:r>
            <a:r>
              <a:rPr sz="2400" spc="-20" dirty="0">
                <a:solidFill>
                  <a:srgbClr val="444444"/>
                </a:solidFill>
                <a:latin typeface="Calibri"/>
                <a:cs typeface="Calibri"/>
              </a:rPr>
              <a:t>layers </a:t>
            </a:r>
            <a:r>
              <a:rPr sz="2400" spc="-15" dirty="0">
                <a:solidFill>
                  <a:srgbClr val="444444"/>
                </a:solidFill>
                <a:latin typeface="Calibri"/>
                <a:cs typeface="Calibri"/>
              </a:rPr>
              <a:t> </a:t>
            </a:r>
            <a:r>
              <a:rPr sz="2400" spc="-10" dirty="0">
                <a:solidFill>
                  <a:srgbClr val="444444"/>
                </a:solidFill>
                <a:latin typeface="Calibri"/>
                <a:cs typeface="Calibri"/>
              </a:rPr>
              <a:t>around</a:t>
            </a:r>
            <a:r>
              <a:rPr sz="2400" spc="-25" dirty="0">
                <a:solidFill>
                  <a:srgbClr val="444444"/>
                </a:solidFill>
                <a:latin typeface="Calibri"/>
                <a:cs typeface="Calibri"/>
              </a:rPr>
              <a:t> </a:t>
            </a:r>
            <a:r>
              <a:rPr sz="2400" dirty="0">
                <a:solidFill>
                  <a:srgbClr val="444444"/>
                </a:solidFill>
                <a:latin typeface="Calibri"/>
                <a:cs typeface="Calibri"/>
              </a:rPr>
              <a:t>the earth</a:t>
            </a:r>
            <a:r>
              <a:rPr sz="2400" spc="-20" dirty="0">
                <a:solidFill>
                  <a:srgbClr val="444444"/>
                </a:solidFill>
                <a:latin typeface="Calibri"/>
                <a:cs typeface="Calibri"/>
              </a:rPr>
              <a:t> </a:t>
            </a:r>
            <a:r>
              <a:rPr sz="2400" spc="-5" dirty="0">
                <a:solidFill>
                  <a:srgbClr val="444444"/>
                </a:solidFill>
                <a:latin typeface="Calibri"/>
                <a:cs typeface="Calibri"/>
              </a:rPr>
              <a:t>causes</a:t>
            </a:r>
            <a:r>
              <a:rPr sz="2400" dirty="0">
                <a:solidFill>
                  <a:srgbClr val="444444"/>
                </a:solidFill>
                <a:latin typeface="Calibri"/>
                <a:cs typeface="Calibri"/>
              </a:rPr>
              <a:t> </a:t>
            </a:r>
            <a:r>
              <a:rPr sz="2400" spc="-10" dirty="0">
                <a:solidFill>
                  <a:srgbClr val="444444"/>
                </a:solidFill>
                <a:latin typeface="Calibri"/>
                <a:cs typeface="Calibri"/>
              </a:rPr>
              <a:t>fading</a:t>
            </a:r>
            <a:r>
              <a:rPr sz="2400" spc="-5" dirty="0">
                <a:solidFill>
                  <a:srgbClr val="444444"/>
                </a:solidFill>
                <a:latin typeface="Calibri"/>
                <a:cs typeface="Calibri"/>
              </a:rPr>
              <a:t> of</a:t>
            </a:r>
            <a:r>
              <a:rPr sz="2400" spc="-10" dirty="0">
                <a:solidFill>
                  <a:srgbClr val="444444"/>
                </a:solidFill>
                <a:latin typeface="Calibri"/>
                <a:cs typeface="Calibri"/>
              </a:rPr>
              <a:t> </a:t>
            </a:r>
            <a:r>
              <a:rPr sz="2400" dirty="0">
                <a:solidFill>
                  <a:srgbClr val="444444"/>
                </a:solidFill>
                <a:latin typeface="Calibri"/>
                <a:cs typeface="Calibri"/>
              </a:rPr>
              <a:t>the </a:t>
            </a:r>
            <a:r>
              <a:rPr sz="2400" spc="-5" dirty="0">
                <a:solidFill>
                  <a:srgbClr val="444444"/>
                </a:solidFill>
                <a:latin typeface="Calibri"/>
                <a:cs typeface="Calibri"/>
              </a:rPr>
              <a:t>signal</a:t>
            </a:r>
            <a:endParaRPr sz="2400">
              <a:latin typeface="Calibri"/>
              <a:cs typeface="Calibri"/>
            </a:endParaRPr>
          </a:p>
        </p:txBody>
      </p:sp>
      <p:sp>
        <p:nvSpPr>
          <p:cNvPr id="3" name="object 3"/>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8</a:t>
            </a:fld>
            <a:endParaRPr sz="10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2766" y="234442"/>
            <a:ext cx="6508750" cy="452120"/>
          </a:xfrm>
          <a:prstGeom prst="rect">
            <a:avLst/>
          </a:prstGeom>
        </p:spPr>
        <p:txBody>
          <a:bodyPr vert="horz" wrap="square" lIns="0" tIns="12065" rIns="0" bIns="0" rtlCol="0">
            <a:spAutoFit/>
          </a:bodyPr>
          <a:lstStyle/>
          <a:p>
            <a:pPr marL="12700">
              <a:lnSpc>
                <a:spcPct val="100000"/>
              </a:lnSpc>
              <a:spcBef>
                <a:spcPts val="95"/>
              </a:spcBef>
            </a:pPr>
            <a:r>
              <a:rPr spc="-10" dirty="0"/>
              <a:t>Cross-Coupled</a:t>
            </a:r>
            <a:r>
              <a:rPr spc="20" dirty="0"/>
              <a:t> </a:t>
            </a:r>
            <a:r>
              <a:rPr spc="-35" dirty="0"/>
              <a:t>Tubes</a:t>
            </a:r>
            <a:r>
              <a:rPr spc="5" dirty="0"/>
              <a:t> </a:t>
            </a:r>
            <a:r>
              <a:rPr spc="-10" dirty="0"/>
              <a:t>(Magnetron</a:t>
            </a:r>
            <a:r>
              <a:rPr spc="40" dirty="0"/>
              <a:t> </a:t>
            </a:r>
            <a:r>
              <a:rPr spc="-20" dirty="0"/>
              <a:t>Oscillator</a:t>
            </a:r>
            <a:r>
              <a:rPr spc="-20" dirty="0">
                <a:latin typeface="Arial"/>
                <a:cs typeface="Arial"/>
              </a:rPr>
              <a:t>)</a:t>
            </a:r>
          </a:p>
        </p:txBody>
      </p:sp>
      <p:pic>
        <p:nvPicPr>
          <p:cNvPr id="4" name="object 4"/>
          <p:cNvPicPr/>
          <p:nvPr/>
        </p:nvPicPr>
        <p:blipFill>
          <a:blip r:embed="rId2" cstate="print"/>
          <a:stretch>
            <a:fillRect/>
          </a:stretch>
        </p:blipFill>
        <p:spPr>
          <a:xfrm>
            <a:off x="428599" y="1142961"/>
            <a:ext cx="8501126" cy="5215001"/>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80</a:t>
            </a:fld>
            <a:endParaRPr spc="-5"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56461"/>
            <a:ext cx="7988934" cy="3317875"/>
          </a:xfrm>
          <a:prstGeom prst="rect">
            <a:avLst/>
          </a:prstGeom>
        </p:spPr>
        <p:txBody>
          <a:bodyPr vert="horz" wrap="square" lIns="0" tIns="12700" rIns="0" bIns="0" rtlCol="0">
            <a:spAutoFit/>
          </a:bodyPr>
          <a:lstStyle/>
          <a:p>
            <a:pPr marL="12700" marR="5080" algn="just">
              <a:lnSpc>
                <a:spcPct val="100000"/>
              </a:lnSpc>
              <a:spcBef>
                <a:spcPts val="100"/>
              </a:spcBef>
            </a:pPr>
            <a:r>
              <a:rPr sz="2400" u="heavy" spc="-5" dirty="0">
                <a:uFill>
                  <a:solidFill>
                    <a:srgbClr val="000000"/>
                  </a:solidFill>
                </a:uFill>
                <a:latin typeface="Calibri"/>
                <a:cs typeface="Calibri"/>
              </a:rPr>
              <a:t>Mechanism</a:t>
            </a:r>
            <a:r>
              <a:rPr sz="2400" u="heavy" dirty="0">
                <a:uFill>
                  <a:solidFill>
                    <a:srgbClr val="000000"/>
                  </a:solidFill>
                </a:uFill>
                <a:latin typeface="Calibri"/>
                <a:cs typeface="Calibri"/>
              </a:rPr>
              <a:t> </a:t>
            </a:r>
            <a:r>
              <a:rPr sz="2400" u="heavy" spc="-5" dirty="0">
                <a:uFill>
                  <a:solidFill>
                    <a:srgbClr val="000000"/>
                  </a:solidFill>
                </a:uFill>
                <a:latin typeface="Calibri"/>
                <a:cs typeface="Calibri"/>
              </a:rPr>
              <a:t>of</a:t>
            </a:r>
            <a:r>
              <a:rPr sz="2400" u="heavy" dirty="0">
                <a:uFill>
                  <a:solidFill>
                    <a:srgbClr val="000000"/>
                  </a:solidFill>
                </a:uFill>
                <a:latin typeface="Calibri"/>
                <a:cs typeface="Calibri"/>
              </a:rPr>
              <a:t> </a:t>
            </a:r>
            <a:r>
              <a:rPr sz="2400" u="heavy" spc="-10" dirty="0">
                <a:uFill>
                  <a:solidFill>
                    <a:srgbClr val="000000"/>
                  </a:solidFill>
                </a:uFill>
                <a:latin typeface="Calibri"/>
                <a:cs typeface="Calibri"/>
              </a:rPr>
              <a:t>oscillations</a:t>
            </a:r>
            <a:r>
              <a:rPr sz="2400" u="heavy" spc="-5" dirty="0">
                <a:uFill>
                  <a:solidFill>
                    <a:srgbClr val="000000"/>
                  </a:solidFill>
                </a:uFill>
                <a:latin typeface="Calibri"/>
                <a:cs typeface="Calibri"/>
              </a:rPr>
              <a:t> </a:t>
            </a:r>
            <a:r>
              <a:rPr sz="2400" u="heavy" dirty="0">
                <a:uFill>
                  <a:solidFill>
                    <a:srgbClr val="000000"/>
                  </a:solidFill>
                </a:uFill>
                <a:latin typeface="Calibri"/>
                <a:cs typeface="Calibri"/>
              </a:rPr>
              <a:t>in</a:t>
            </a:r>
            <a:r>
              <a:rPr sz="2400" u="heavy" spc="5" dirty="0">
                <a:uFill>
                  <a:solidFill>
                    <a:srgbClr val="000000"/>
                  </a:solidFill>
                </a:uFill>
                <a:latin typeface="Calibri"/>
                <a:cs typeface="Calibri"/>
              </a:rPr>
              <a:t> </a:t>
            </a:r>
            <a:r>
              <a:rPr sz="2400" u="heavy" spc="-10" dirty="0">
                <a:uFill>
                  <a:solidFill>
                    <a:srgbClr val="000000"/>
                  </a:solidFill>
                </a:uFill>
                <a:latin typeface="Calibri"/>
                <a:cs typeface="Calibri"/>
              </a:rPr>
              <a:t>Magnetron</a:t>
            </a:r>
            <a:r>
              <a:rPr sz="2400" spc="-10" dirty="0">
                <a:latin typeface="Calibri"/>
                <a:cs typeface="Calibri"/>
              </a:rPr>
              <a:t>-</a:t>
            </a:r>
            <a:r>
              <a:rPr sz="2400" spc="-5" dirty="0">
                <a:latin typeface="Calibri"/>
                <a:cs typeface="Calibri"/>
              </a:rPr>
              <a:t> The</a:t>
            </a:r>
            <a:r>
              <a:rPr sz="2400" dirty="0">
                <a:latin typeface="Calibri"/>
                <a:cs typeface="Calibri"/>
              </a:rPr>
              <a:t> </a:t>
            </a:r>
            <a:r>
              <a:rPr sz="2400" spc="-10" dirty="0">
                <a:latin typeface="Calibri"/>
                <a:cs typeface="Calibri"/>
              </a:rPr>
              <a:t>magnetron </a:t>
            </a:r>
            <a:r>
              <a:rPr sz="2400" spc="-5" dirty="0">
                <a:latin typeface="Calibri"/>
                <a:cs typeface="Calibri"/>
              </a:rPr>
              <a:t> </a:t>
            </a:r>
            <a:r>
              <a:rPr sz="2400" spc="-10" dirty="0">
                <a:latin typeface="Calibri"/>
                <a:cs typeface="Calibri"/>
              </a:rPr>
              <a:t>requires </a:t>
            </a:r>
            <a:r>
              <a:rPr sz="2400" dirty="0">
                <a:latin typeface="Calibri"/>
                <a:cs typeface="Calibri"/>
              </a:rPr>
              <a:t>an </a:t>
            </a:r>
            <a:r>
              <a:rPr sz="2400" spc="-10" dirty="0">
                <a:latin typeface="Calibri"/>
                <a:cs typeface="Calibri"/>
              </a:rPr>
              <a:t>external </a:t>
            </a:r>
            <a:r>
              <a:rPr sz="2400" spc="-5" dirty="0">
                <a:latin typeface="Calibri"/>
                <a:cs typeface="Calibri"/>
              </a:rPr>
              <a:t>magnetic field </a:t>
            </a:r>
            <a:r>
              <a:rPr sz="2400" dirty="0">
                <a:latin typeface="Calibri"/>
                <a:cs typeface="Calibri"/>
              </a:rPr>
              <a:t>with </a:t>
            </a:r>
            <a:r>
              <a:rPr sz="2400" spc="-5" dirty="0">
                <a:latin typeface="Calibri"/>
                <a:cs typeface="Calibri"/>
              </a:rPr>
              <a:t>flux lines </a:t>
            </a:r>
            <a:r>
              <a:rPr sz="2400" spc="-10" dirty="0">
                <a:latin typeface="Calibri"/>
                <a:cs typeface="Calibri"/>
              </a:rPr>
              <a:t>parallel </a:t>
            </a:r>
            <a:r>
              <a:rPr sz="2400" spc="-20" dirty="0">
                <a:latin typeface="Calibri"/>
                <a:cs typeface="Calibri"/>
              </a:rPr>
              <a:t>to </a:t>
            </a:r>
            <a:r>
              <a:rPr sz="2400" dirty="0">
                <a:latin typeface="Calibri"/>
                <a:cs typeface="Calibri"/>
              </a:rPr>
              <a:t>the </a:t>
            </a:r>
            <a:r>
              <a:rPr sz="2400" spc="5" dirty="0">
                <a:latin typeface="Calibri"/>
                <a:cs typeface="Calibri"/>
              </a:rPr>
              <a:t> </a:t>
            </a:r>
            <a:r>
              <a:rPr sz="2400" spc="-10" dirty="0">
                <a:latin typeface="Calibri"/>
                <a:cs typeface="Calibri"/>
              </a:rPr>
              <a:t>axis </a:t>
            </a:r>
            <a:r>
              <a:rPr sz="2400" spc="-5" dirty="0">
                <a:latin typeface="Calibri"/>
                <a:cs typeface="Calibri"/>
              </a:rPr>
              <a:t>of </a:t>
            </a:r>
            <a:r>
              <a:rPr sz="2400" spc="-10" dirty="0">
                <a:latin typeface="Calibri"/>
                <a:cs typeface="Calibri"/>
              </a:rPr>
              <a:t>cathode. </a:t>
            </a:r>
            <a:r>
              <a:rPr sz="2400" spc="-5" dirty="0">
                <a:latin typeface="Calibri"/>
                <a:cs typeface="Calibri"/>
              </a:rPr>
              <a:t>This field </a:t>
            </a:r>
            <a:r>
              <a:rPr sz="2400" dirty="0">
                <a:latin typeface="Calibri"/>
                <a:cs typeface="Calibri"/>
              </a:rPr>
              <a:t>is </a:t>
            </a:r>
            <a:r>
              <a:rPr sz="2400" spc="-10" dirty="0">
                <a:latin typeface="Calibri"/>
                <a:cs typeface="Calibri"/>
              </a:rPr>
              <a:t>provided by </a:t>
            </a:r>
            <a:r>
              <a:rPr sz="2400" dirty="0">
                <a:latin typeface="Calibri"/>
                <a:cs typeface="Calibri"/>
              </a:rPr>
              <a:t>a </a:t>
            </a:r>
            <a:r>
              <a:rPr sz="2400" spc="-5" dirty="0">
                <a:latin typeface="Calibri"/>
                <a:cs typeface="Calibri"/>
              </a:rPr>
              <a:t>permanent magnet </a:t>
            </a:r>
            <a:r>
              <a:rPr sz="2400" spc="-10" dirty="0">
                <a:latin typeface="Calibri"/>
                <a:cs typeface="Calibri"/>
              </a:rPr>
              <a:t>or </a:t>
            </a:r>
            <a:r>
              <a:rPr sz="2400" spc="-530" dirty="0">
                <a:latin typeface="Calibri"/>
                <a:cs typeface="Calibri"/>
              </a:rPr>
              <a:t> </a:t>
            </a:r>
            <a:r>
              <a:rPr sz="2400" spc="-10" dirty="0">
                <a:latin typeface="Calibri"/>
                <a:cs typeface="Calibri"/>
              </a:rPr>
              <a:t>electromagnet. </a:t>
            </a:r>
            <a:r>
              <a:rPr sz="2400" spc="-5" dirty="0">
                <a:latin typeface="Calibri"/>
                <a:cs typeface="Calibri"/>
              </a:rPr>
              <a:t>The dc </a:t>
            </a:r>
            <a:r>
              <a:rPr sz="2400" dirty="0">
                <a:latin typeface="Calibri"/>
                <a:cs typeface="Calibri"/>
              </a:rPr>
              <a:t>magnetic </a:t>
            </a:r>
            <a:r>
              <a:rPr sz="2400" spc="-5" dirty="0">
                <a:latin typeface="Calibri"/>
                <a:cs typeface="Calibri"/>
              </a:rPr>
              <a:t>field </a:t>
            </a:r>
            <a:r>
              <a:rPr sz="2400" dirty="0">
                <a:latin typeface="Calibri"/>
                <a:cs typeface="Calibri"/>
              </a:rPr>
              <a:t>is </a:t>
            </a:r>
            <a:r>
              <a:rPr sz="2400" spc="-5" dirty="0">
                <a:latin typeface="Calibri"/>
                <a:cs typeface="Calibri"/>
              </a:rPr>
              <a:t>normal </a:t>
            </a:r>
            <a:r>
              <a:rPr sz="2400" spc="-15" dirty="0">
                <a:latin typeface="Calibri"/>
                <a:cs typeface="Calibri"/>
              </a:rPr>
              <a:t>to </a:t>
            </a:r>
            <a:r>
              <a:rPr sz="2400" dirty="0">
                <a:latin typeface="Calibri"/>
                <a:cs typeface="Calibri"/>
              </a:rPr>
              <a:t>the </a:t>
            </a:r>
            <a:r>
              <a:rPr sz="2400" spc="-5" dirty="0">
                <a:latin typeface="Calibri"/>
                <a:cs typeface="Calibri"/>
              </a:rPr>
              <a:t>dc electric </a:t>
            </a:r>
            <a:r>
              <a:rPr sz="2400" spc="-530" dirty="0">
                <a:latin typeface="Calibri"/>
                <a:cs typeface="Calibri"/>
              </a:rPr>
              <a:t> </a:t>
            </a:r>
            <a:r>
              <a:rPr sz="2400" spc="-5" dirty="0">
                <a:latin typeface="Calibri"/>
                <a:cs typeface="Calibri"/>
              </a:rPr>
              <a:t>field </a:t>
            </a:r>
            <a:r>
              <a:rPr sz="2400" spc="-10" dirty="0">
                <a:latin typeface="Calibri"/>
                <a:cs typeface="Calibri"/>
              </a:rPr>
              <a:t>between </a:t>
            </a:r>
            <a:r>
              <a:rPr sz="2400" dirty="0">
                <a:latin typeface="Calibri"/>
                <a:cs typeface="Calibri"/>
              </a:rPr>
              <a:t>the </a:t>
            </a:r>
            <a:r>
              <a:rPr sz="2400" spc="-10" dirty="0">
                <a:latin typeface="Calibri"/>
                <a:cs typeface="Calibri"/>
              </a:rPr>
              <a:t>cathode </a:t>
            </a:r>
            <a:r>
              <a:rPr sz="2400" dirty="0">
                <a:latin typeface="Calibri"/>
                <a:cs typeface="Calibri"/>
              </a:rPr>
              <a:t>and anode. </a:t>
            </a:r>
            <a:r>
              <a:rPr sz="2400" spc="-5" dirty="0">
                <a:latin typeface="Calibri"/>
                <a:cs typeface="Calibri"/>
              </a:rPr>
              <a:t>Because </a:t>
            </a:r>
            <a:r>
              <a:rPr sz="2400" spc="-10" dirty="0">
                <a:latin typeface="Calibri"/>
                <a:cs typeface="Calibri"/>
              </a:rPr>
              <a:t>of </a:t>
            </a:r>
            <a:r>
              <a:rPr sz="2400" dirty="0">
                <a:latin typeface="Calibri"/>
                <a:cs typeface="Calibri"/>
              </a:rPr>
              <a:t>the </a:t>
            </a:r>
            <a:r>
              <a:rPr sz="2400" spc="-10" dirty="0">
                <a:latin typeface="Calibri"/>
                <a:cs typeface="Calibri"/>
              </a:rPr>
              <a:t>cross-field </a:t>
            </a:r>
            <a:r>
              <a:rPr sz="2400" spc="-530" dirty="0">
                <a:latin typeface="Calibri"/>
                <a:cs typeface="Calibri"/>
              </a:rPr>
              <a:t> </a:t>
            </a:r>
            <a:r>
              <a:rPr sz="2400" spc="-5" dirty="0">
                <a:latin typeface="Calibri"/>
                <a:cs typeface="Calibri"/>
              </a:rPr>
              <a:t>between</a:t>
            </a:r>
            <a:r>
              <a:rPr sz="2400" spc="445" dirty="0">
                <a:latin typeface="Calibri"/>
                <a:cs typeface="Calibri"/>
              </a:rPr>
              <a:t> </a:t>
            </a:r>
            <a:r>
              <a:rPr sz="2400" spc="-5" dirty="0">
                <a:latin typeface="Calibri"/>
                <a:cs typeface="Calibri"/>
              </a:rPr>
              <a:t>the</a:t>
            </a:r>
            <a:r>
              <a:rPr sz="2400" spc="440" dirty="0">
                <a:latin typeface="Calibri"/>
                <a:cs typeface="Calibri"/>
              </a:rPr>
              <a:t> </a:t>
            </a:r>
            <a:r>
              <a:rPr sz="2400" spc="-10" dirty="0">
                <a:latin typeface="Calibri"/>
                <a:cs typeface="Calibri"/>
              </a:rPr>
              <a:t>cathode</a:t>
            </a:r>
            <a:r>
              <a:rPr sz="2400" spc="434" dirty="0">
                <a:latin typeface="Calibri"/>
                <a:cs typeface="Calibri"/>
              </a:rPr>
              <a:t> </a:t>
            </a:r>
            <a:r>
              <a:rPr sz="2400" spc="-5" dirty="0">
                <a:latin typeface="Calibri"/>
                <a:cs typeface="Calibri"/>
              </a:rPr>
              <a:t>and</a:t>
            </a:r>
            <a:r>
              <a:rPr sz="2400" spc="434" dirty="0">
                <a:latin typeface="Calibri"/>
                <a:cs typeface="Calibri"/>
              </a:rPr>
              <a:t> </a:t>
            </a:r>
            <a:r>
              <a:rPr sz="2400" dirty="0">
                <a:latin typeface="Calibri"/>
                <a:cs typeface="Calibri"/>
              </a:rPr>
              <a:t>anode,</a:t>
            </a:r>
            <a:r>
              <a:rPr sz="2400" spc="440" dirty="0">
                <a:latin typeface="Calibri"/>
                <a:cs typeface="Calibri"/>
              </a:rPr>
              <a:t> </a:t>
            </a:r>
            <a:r>
              <a:rPr sz="2400" dirty="0">
                <a:latin typeface="Calibri"/>
                <a:cs typeface="Calibri"/>
              </a:rPr>
              <a:t>the</a:t>
            </a:r>
            <a:r>
              <a:rPr sz="2400" spc="445" dirty="0">
                <a:latin typeface="Calibri"/>
                <a:cs typeface="Calibri"/>
              </a:rPr>
              <a:t> </a:t>
            </a:r>
            <a:r>
              <a:rPr sz="2400" spc="-10" dirty="0">
                <a:latin typeface="Calibri"/>
                <a:cs typeface="Calibri"/>
              </a:rPr>
              <a:t>electrons</a:t>
            </a:r>
            <a:r>
              <a:rPr sz="2400" spc="430" dirty="0">
                <a:latin typeface="Calibri"/>
                <a:cs typeface="Calibri"/>
              </a:rPr>
              <a:t> </a:t>
            </a:r>
            <a:r>
              <a:rPr sz="2400" spc="-10" dirty="0">
                <a:latin typeface="Calibri"/>
                <a:cs typeface="Calibri"/>
              </a:rPr>
              <a:t>emitted</a:t>
            </a:r>
            <a:r>
              <a:rPr sz="2400" spc="445" dirty="0">
                <a:latin typeface="Calibri"/>
                <a:cs typeface="Calibri"/>
              </a:rPr>
              <a:t> </a:t>
            </a:r>
            <a:r>
              <a:rPr sz="2400" spc="-20" dirty="0">
                <a:latin typeface="Calibri"/>
                <a:cs typeface="Calibri"/>
              </a:rPr>
              <a:t>from </a:t>
            </a:r>
            <a:r>
              <a:rPr sz="2400" spc="-530" dirty="0">
                <a:latin typeface="Calibri"/>
                <a:cs typeface="Calibri"/>
              </a:rPr>
              <a:t> </a:t>
            </a:r>
            <a:r>
              <a:rPr sz="2400" dirty="0">
                <a:latin typeface="Calibri"/>
                <a:cs typeface="Calibri"/>
              </a:rPr>
              <a:t>the </a:t>
            </a:r>
            <a:r>
              <a:rPr sz="2400" spc="-10" dirty="0">
                <a:latin typeface="Calibri"/>
                <a:cs typeface="Calibri"/>
              </a:rPr>
              <a:t>cathode </a:t>
            </a:r>
            <a:r>
              <a:rPr sz="2400" spc="-15" dirty="0">
                <a:latin typeface="Calibri"/>
                <a:cs typeface="Calibri"/>
              </a:rPr>
              <a:t>are affected </a:t>
            </a:r>
            <a:r>
              <a:rPr sz="2400" spc="-10" dirty="0">
                <a:latin typeface="Calibri"/>
                <a:cs typeface="Calibri"/>
              </a:rPr>
              <a:t>by </a:t>
            </a:r>
            <a:r>
              <a:rPr sz="2400" dirty="0">
                <a:latin typeface="Calibri"/>
                <a:cs typeface="Calibri"/>
              </a:rPr>
              <a:t>the </a:t>
            </a:r>
            <a:r>
              <a:rPr sz="2400" spc="-10" dirty="0">
                <a:latin typeface="Calibri"/>
                <a:cs typeface="Calibri"/>
              </a:rPr>
              <a:t>cross-field </a:t>
            </a:r>
            <a:r>
              <a:rPr sz="2400" spc="-15" dirty="0">
                <a:latin typeface="Calibri"/>
                <a:cs typeface="Calibri"/>
              </a:rPr>
              <a:t>to move </a:t>
            </a:r>
            <a:r>
              <a:rPr sz="2400" dirty="0">
                <a:latin typeface="Calibri"/>
                <a:cs typeface="Calibri"/>
              </a:rPr>
              <a:t>in </a:t>
            </a:r>
            <a:r>
              <a:rPr sz="2400" spc="-5" dirty="0">
                <a:latin typeface="Calibri"/>
                <a:cs typeface="Calibri"/>
              </a:rPr>
              <a:t>curved </a:t>
            </a:r>
            <a:r>
              <a:rPr sz="2400" dirty="0">
                <a:latin typeface="Calibri"/>
                <a:cs typeface="Calibri"/>
              </a:rPr>
              <a:t> </a:t>
            </a:r>
            <a:r>
              <a:rPr sz="2400" spc="-10" dirty="0">
                <a:latin typeface="Calibri"/>
                <a:cs typeface="Calibri"/>
              </a:rPr>
              <a:t>paths.</a:t>
            </a:r>
            <a:r>
              <a:rPr sz="2400" spc="315" dirty="0">
                <a:latin typeface="Calibri"/>
                <a:cs typeface="Calibri"/>
              </a:rPr>
              <a:t> </a:t>
            </a:r>
            <a:r>
              <a:rPr sz="2400" spc="-5" dirty="0">
                <a:latin typeface="Calibri"/>
                <a:cs typeface="Calibri"/>
              </a:rPr>
              <a:t>If</a:t>
            </a:r>
            <a:r>
              <a:rPr sz="2400" spc="320" dirty="0">
                <a:latin typeface="Calibri"/>
                <a:cs typeface="Calibri"/>
              </a:rPr>
              <a:t> </a:t>
            </a:r>
            <a:r>
              <a:rPr sz="2400" spc="-5" dirty="0">
                <a:latin typeface="Calibri"/>
                <a:cs typeface="Calibri"/>
              </a:rPr>
              <a:t>the</a:t>
            </a:r>
            <a:r>
              <a:rPr sz="2400" spc="330" dirty="0">
                <a:latin typeface="Calibri"/>
                <a:cs typeface="Calibri"/>
              </a:rPr>
              <a:t> </a:t>
            </a:r>
            <a:r>
              <a:rPr sz="2400" spc="-5" dirty="0">
                <a:latin typeface="Calibri"/>
                <a:cs typeface="Calibri"/>
              </a:rPr>
              <a:t>dc</a:t>
            </a:r>
            <a:r>
              <a:rPr sz="2400" spc="315" dirty="0">
                <a:latin typeface="Calibri"/>
                <a:cs typeface="Calibri"/>
              </a:rPr>
              <a:t> </a:t>
            </a:r>
            <a:r>
              <a:rPr sz="2400" spc="-5" dirty="0">
                <a:latin typeface="Calibri"/>
                <a:cs typeface="Calibri"/>
              </a:rPr>
              <a:t>magnetic</a:t>
            </a:r>
            <a:r>
              <a:rPr sz="2400" spc="325" dirty="0">
                <a:latin typeface="Calibri"/>
                <a:cs typeface="Calibri"/>
              </a:rPr>
              <a:t> </a:t>
            </a:r>
            <a:r>
              <a:rPr sz="2400" spc="-5" dirty="0">
                <a:latin typeface="Calibri"/>
                <a:cs typeface="Calibri"/>
              </a:rPr>
              <a:t>field</a:t>
            </a:r>
            <a:r>
              <a:rPr sz="2400" spc="320" dirty="0">
                <a:latin typeface="Calibri"/>
                <a:cs typeface="Calibri"/>
              </a:rPr>
              <a:t> </a:t>
            </a:r>
            <a:r>
              <a:rPr sz="2400" dirty="0">
                <a:latin typeface="Calibri"/>
                <a:cs typeface="Calibri"/>
              </a:rPr>
              <a:t>is</a:t>
            </a:r>
            <a:r>
              <a:rPr sz="2400" spc="320" dirty="0">
                <a:latin typeface="Calibri"/>
                <a:cs typeface="Calibri"/>
              </a:rPr>
              <a:t> </a:t>
            </a:r>
            <a:r>
              <a:rPr sz="2400" spc="-15" dirty="0">
                <a:latin typeface="Calibri"/>
                <a:cs typeface="Calibri"/>
              </a:rPr>
              <a:t>strong</a:t>
            </a:r>
            <a:r>
              <a:rPr sz="2400" spc="320" dirty="0">
                <a:latin typeface="Calibri"/>
                <a:cs typeface="Calibri"/>
              </a:rPr>
              <a:t> </a:t>
            </a:r>
            <a:r>
              <a:rPr sz="2400" spc="-5" dirty="0">
                <a:latin typeface="Calibri"/>
                <a:cs typeface="Calibri"/>
              </a:rPr>
              <a:t>enough,</a:t>
            </a:r>
            <a:r>
              <a:rPr sz="2400" spc="315" dirty="0">
                <a:latin typeface="Calibri"/>
                <a:cs typeface="Calibri"/>
              </a:rPr>
              <a:t> </a:t>
            </a:r>
            <a:r>
              <a:rPr sz="2400" spc="-5" dirty="0">
                <a:latin typeface="Calibri"/>
                <a:cs typeface="Calibri"/>
              </a:rPr>
              <a:t>the</a:t>
            </a:r>
            <a:r>
              <a:rPr sz="2400" spc="325" dirty="0">
                <a:latin typeface="Calibri"/>
                <a:cs typeface="Calibri"/>
              </a:rPr>
              <a:t> </a:t>
            </a:r>
            <a:r>
              <a:rPr sz="2400" spc="-10" dirty="0">
                <a:latin typeface="Calibri"/>
                <a:cs typeface="Calibri"/>
              </a:rPr>
              <a:t>electrons </a:t>
            </a:r>
            <a:r>
              <a:rPr sz="2400" spc="-530" dirty="0">
                <a:latin typeface="Calibri"/>
                <a:cs typeface="Calibri"/>
              </a:rPr>
              <a:t> </a:t>
            </a:r>
            <a:r>
              <a:rPr sz="2400" dirty="0">
                <a:latin typeface="Calibri"/>
                <a:cs typeface="Calibri"/>
              </a:rPr>
              <a:t>will</a:t>
            </a:r>
            <a:r>
              <a:rPr sz="2400" spc="-30" dirty="0">
                <a:latin typeface="Calibri"/>
                <a:cs typeface="Calibri"/>
              </a:rPr>
              <a:t> </a:t>
            </a:r>
            <a:r>
              <a:rPr sz="2400" spc="-5" dirty="0">
                <a:latin typeface="Calibri"/>
                <a:cs typeface="Calibri"/>
              </a:rPr>
              <a:t>not</a:t>
            </a:r>
            <a:r>
              <a:rPr sz="2400" spc="-10" dirty="0">
                <a:latin typeface="Calibri"/>
                <a:cs typeface="Calibri"/>
              </a:rPr>
              <a:t> </a:t>
            </a:r>
            <a:r>
              <a:rPr sz="2400" spc="-5" dirty="0">
                <a:latin typeface="Calibri"/>
                <a:cs typeface="Calibri"/>
              </a:rPr>
              <a:t>arrive</a:t>
            </a:r>
            <a:r>
              <a:rPr sz="2400" spc="10" dirty="0">
                <a:latin typeface="Calibri"/>
                <a:cs typeface="Calibri"/>
              </a:rPr>
              <a:t> </a:t>
            </a:r>
            <a:r>
              <a:rPr sz="2400" dirty="0">
                <a:latin typeface="Calibri"/>
                <a:cs typeface="Calibri"/>
              </a:rPr>
              <a:t>in</a:t>
            </a:r>
            <a:r>
              <a:rPr sz="2400" spc="-25" dirty="0">
                <a:latin typeface="Calibri"/>
                <a:cs typeface="Calibri"/>
              </a:rPr>
              <a:t> </a:t>
            </a:r>
            <a:r>
              <a:rPr sz="2400" dirty="0">
                <a:latin typeface="Calibri"/>
                <a:cs typeface="Calibri"/>
              </a:rPr>
              <a:t>the anode </a:t>
            </a:r>
            <a:r>
              <a:rPr sz="2400" spc="-5" dirty="0">
                <a:latin typeface="Calibri"/>
                <a:cs typeface="Calibri"/>
              </a:rPr>
              <a:t>but </a:t>
            </a:r>
            <a:r>
              <a:rPr sz="2400" spc="-10" dirty="0">
                <a:latin typeface="Calibri"/>
                <a:cs typeface="Calibri"/>
              </a:rPr>
              <a:t>return </a:t>
            </a:r>
            <a:r>
              <a:rPr sz="2400" spc="-5" dirty="0">
                <a:latin typeface="Calibri"/>
                <a:cs typeface="Calibri"/>
              </a:rPr>
              <a:t>back</a:t>
            </a:r>
            <a:r>
              <a:rPr sz="2400" spc="-10" dirty="0">
                <a:latin typeface="Calibri"/>
                <a:cs typeface="Calibri"/>
              </a:rPr>
              <a:t> </a:t>
            </a:r>
            <a:r>
              <a:rPr sz="2400" spc="-15" dirty="0">
                <a:latin typeface="Calibri"/>
                <a:cs typeface="Calibri"/>
              </a:rPr>
              <a:t>to</a:t>
            </a:r>
            <a:r>
              <a:rPr sz="2400" spc="-10" dirty="0">
                <a:latin typeface="Calibri"/>
                <a:cs typeface="Calibri"/>
              </a:rPr>
              <a:t> </a:t>
            </a:r>
            <a:r>
              <a:rPr sz="2400" dirty="0">
                <a:latin typeface="Calibri"/>
                <a:cs typeface="Calibri"/>
              </a:rPr>
              <a:t>the</a:t>
            </a:r>
            <a:r>
              <a:rPr sz="2400" spc="-15" dirty="0">
                <a:latin typeface="Calibri"/>
                <a:cs typeface="Calibri"/>
              </a:rPr>
              <a:t> </a:t>
            </a:r>
            <a:r>
              <a:rPr sz="2400" spc="-10" dirty="0">
                <a:latin typeface="Calibri"/>
                <a:cs typeface="Calibri"/>
              </a:rPr>
              <a:t>cathode.</a:t>
            </a:r>
            <a:endParaRPr sz="2400">
              <a:latin typeface="Calibri"/>
              <a:cs typeface="Calibri"/>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81</a:t>
            </a:fld>
            <a:endParaRPr spc="-5"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0037" y="1071575"/>
            <a:ext cx="8358251" cy="4714875"/>
          </a:xfrm>
          <a:prstGeom prst="rect">
            <a:avLst/>
          </a:prstGeom>
        </p:spPr>
      </p:pic>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82</a:t>
            </a:fld>
            <a:endParaRPr spc="-5"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108303"/>
            <a:ext cx="7988934" cy="5269230"/>
          </a:xfrm>
          <a:prstGeom prst="rect">
            <a:avLst/>
          </a:prstGeom>
        </p:spPr>
        <p:txBody>
          <a:bodyPr vert="horz" wrap="square" lIns="0" tIns="73660" rIns="0" bIns="0" rtlCol="0">
            <a:spAutoFit/>
          </a:bodyPr>
          <a:lstStyle/>
          <a:p>
            <a:pPr marL="12700" algn="just">
              <a:lnSpc>
                <a:spcPct val="100000"/>
              </a:lnSpc>
              <a:spcBef>
                <a:spcPts val="580"/>
              </a:spcBef>
            </a:pPr>
            <a:r>
              <a:rPr sz="2000" dirty="0">
                <a:latin typeface="Microsoft Sans Serif"/>
                <a:cs typeface="Microsoft Sans Serif"/>
              </a:rPr>
              <a:t>Operation-</a:t>
            </a:r>
            <a:r>
              <a:rPr sz="2000" spc="-50" dirty="0">
                <a:latin typeface="Microsoft Sans Serif"/>
                <a:cs typeface="Microsoft Sans Serif"/>
              </a:rPr>
              <a:t> </a:t>
            </a:r>
            <a:r>
              <a:rPr sz="2000" dirty="0">
                <a:latin typeface="Microsoft Sans Serif"/>
                <a:cs typeface="Microsoft Sans Serif"/>
              </a:rPr>
              <a:t>From</a:t>
            </a:r>
            <a:r>
              <a:rPr sz="2000" spc="-5" dirty="0">
                <a:latin typeface="Microsoft Sans Serif"/>
                <a:cs typeface="Microsoft Sans Serif"/>
              </a:rPr>
              <a:t> fig</a:t>
            </a:r>
            <a:r>
              <a:rPr sz="2000" dirty="0">
                <a:latin typeface="Microsoft Sans Serif"/>
                <a:cs typeface="Microsoft Sans Serif"/>
              </a:rPr>
              <a:t> (b).</a:t>
            </a:r>
            <a:endParaRPr sz="2000">
              <a:latin typeface="Microsoft Sans Serif"/>
              <a:cs typeface="Microsoft Sans Serif"/>
            </a:endParaRPr>
          </a:p>
          <a:p>
            <a:pPr marL="12700" marR="6350" indent="1746250" algn="just">
              <a:lnSpc>
                <a:spcPct val="100000"/>
              </a:lnSpc>
              <a:spcBef>
                <a:spcPts val="480"/>
              </a:spcBef>
              <a:buAutoNum type="arabicPeriod"/>
              <a:tabLst>
                <a:tab pos="2090420" algn="l"/>
              </a:tabLst>
            </a:pPr>
            <a:r>
              <a:rPr sz="2000" u="heavy" spc="-5" dirty="0">
                <a:uFill>
                  <a:solidFill>
                    <a:srgbClr val="000000"/>
                  </a:solidFill>
                </a:uFill>
                <a:latin typeface="Microsoft Sans Serif"/>
                <a:cs typeface="Microsoft Sans Serif"/>
              </a:rPr>
              <a:t>Path ‘a’</a:t>
            </a:r>
            <a:r>
              <a:rPr sz="2000" spc="-5" dirty="0">
                <a:latin typeface="Microsoft Sans Serif"/>
                <a:cs typeface="Microsoft Sans Serif"/>
              </a:rPr>
              <a:t>- If there </a:t>
            </a:r>
            <a:r>
              <a:rPr sz="2000" spc="-10" dirty="0">
                <a:latin typeface="Microsoft Sans Serif"/>
                <a:cs typeface="Microsoft Sans Serif"/>
              </a:rPr>
              <a:t>is no </a:t>
            </a:r>
            <a:r>
              <a:rPr sz="2000" spc="-5" dirty="0">
                <a:latin typeface="Microsoft Sans Serif"/>
                <a:cs typeface="Microsoft Sans Serif"/>
              </a:rPr>
              <a:t>magnetic </a:t>
            </a:r>
            <a:r>
              <a:rPr sz="2000" spc="-10" dirty="0">
                <a:latin typeface="Microsoft Sans Serif"/>
                <a:cs typeface="Microsoft Sans Serif"/>
              </a:rPr>
              <a:t>field </a:t>
            </a:r>
            <a:r>
              <a:rPr sz="2000" spc="-5" dirty="0">
                <a:latin typeface="Microsoft Sans Serif"/>
                <a:cs typeface="Microsoft Sans Serif"/>
              </a:rPr>
              <a:t>present; </a:t>
            </a:r>
            <a:r>
              <a:rPr sz="2000" dirty="0">
                <a:latin typeface="Microsoft Sans Serif"/>
                <a:cs typeface="Microsoft Sans Serif"/>
              </a:rPr>
              <a:t>the </a:t>
            </a:r>
            <a:r>
              <a:rPr sz="2000" spc="5" dirty="0">
                <a:latin typeface="Microsoft Sans Serif"/>
                <a:cs typeface="Microsoft Sans Serif"/>
              </a:rPr>
              <a:t> </a:t>
            </a:r>
            <a:r>
              <a:rPr sz="2000" spc="-5" dirty="0">
                <a:latin typeface="Microsoft Sans Serif"/>
                <a:cs typeface="Microsoft Sans Serif"/>
              </a:rPr>
              <a:t>electron would </a:t>
            </a:r>
            <a:r>
              <a:rPr sz="2000" dirty="0">
                <a:latin typeface="Microsoft Sans Serif"/>
                <a:cs typeface="Microsoft Sans Serif"/>
              </a:rPr>
              <a:t>be </a:t>
            </a:r>
            <a:r>
              <a:rPr sz="2000" spc="-5" dirty="0">
                <a:latin typeface="Microsoft Sans Serif"/>
                <a:cs typeface="Microsoft Sans Serif"/>
              </a:rPr>
              <a:t>drawn directly </a:t>
            </a:r>
            <a:r>
              <a:rPr sz="2000" dirty="0">
                <a:latin typeface="Microsoft Sans Serif"/>
                <a:cs typeface="Microsoft Sans Serif"/>
              </a:rPr>
              <a:t>towards the </a:t>
            </a:r>
            <a:r>
              <a:rPr sz="2000" spc="-5" dirty="0">
                <a:latin typeface="Microsoft Sans Serif"/>
                <a:cs typeface="Microsoft Sans Serif"/>
              </a:rPr>
              <a:t>anode </a:t>
            </a:r>
            <a:r>
              <a:rPr sz="2000" spc="-15" dirty="0">
                <a:latin typeface="Microsoft Sans Serif"/>
                <a:cs typeface="Microsoft Sans Serif"/>
              </a:rPr>
              <a:t>in </a:t>
            </a:r>
            <a:r>
              <a:rPr sz="2000" spc="-5" dirty="0">
                <a:latin typeface="Microsoft Sans Serif"/>
                <a:cs typeface="Microsoft Sans Serif"/>
              </a:rPr>
              <a:t>accordance with </a:t>
            </a:r>
            <a:r>
              <a:rPr sz="2000" spc="-520" dirty="0">
                <a:latin typeface="Microsoft Sans Serif"/>
                <a:cs typeface="Microsoft Sans Serif"/>
              </a:rPr>
              <a:t> </a:t>
            </a:r>
            <a:r>
              <a:rPr sz="2000" dirty="0">
                <a:latin typeface="Microsoft Sans Serif"/>
                <a:cs typeface="Microsoft Sans Serif"/>
              </a:rPr>
              <a:t>path</a:t>
            </a:r>
            <a:r>
              <a:rPr sz="2000" spc="-15" dirty="0">
                <a:latin typeface="Microsoft Sans Serif"/>
                <a:cs typeface="Microsoft Sans Serif"/>
              </a:rPr>
              <a:t> </a:t>
            </a:r>
            <a:r>
              <a:rPr sz="2000" spc="-5" dirty="0">
                <a:latin typeface="Microsoft Sans Serif"/>
                <a:cs typeface="Microsoft Sans Serif"/>
              </a:rPr>
              <a:t>‘a’.</a:t>
            </a:r>
            <a:endParaRPr sz="2000">
              <a:latin typeface="Microsoft Sans Serif"/>
              <a:cs typeface="Microsoft Sans Serif"/>
            </a:endParaRPr>
          </a:p>
          <a:p>
            <a:pPr marL="12700" marR="6350" indent="1536065" algn="just">
              <a:lnSpc>
                <a:spcPct val="100000"/>
              </a:lnSpc>
              <a:spcBef>
                <a:spcPts val="480"/>
              </a:spcBef>
              <a:buAutoNum type="arabicPeriod"/>
              <a:tabLst>
                <a:tab pos="1887855" algn="l"/>
              </a:tabLst>
            </a:pPr>
            <a:r>
              <a:rPr sz="2000" u="heavy" spc="-5" dirty="0">
                <a:uFill>
                  <a:solidFill>
                    <a:srgbClr val="000000"/>
                  </a:solidFill>
                </a:uFill>
                <a:latin typeface="Microsoft Sans Serif"/>
                <a:cs typeface="Microsoft Sans Serif"/>
              </a:rPr>
              <a:t>Path</a:t>
            </a:r>
            <a:r>
              <a:rPr sz="2000" u="heavy" dirty="0">
                <a:uFill>
                  <a:solidFill>
                    <a:srgbClr val="000000"/>
                  </a:solidFill>
                </a:uFill>
                <a:latin typeface="Microsoft Sans Serif"/>
                <a:cs typeface="Microsoft Sans Serif"/>
              </a:rPr>
              <a:t> </a:t>
            </a:r>
            <a:r>
              <a:rPr sz="2000" u="heavy" spc="-5" dirty="0">
                <a:uFill>
                  <a:solidFill>
                    <a:srgbClr val="000000"/>
                  </a:solidFill>
                </a:uFill>
                <a:latin typeface="Microsoft Sans Serif"/>
                <a:cs typeface="Microsoft Sans Serif"/>
              </a:rPr>
              <a:t>‘b’</a:t>
            </a:r>
            <a:r>
              <a:rPr sz="2000" spc="-5" dirty="0">
                <a:latin typeface="Microsoft Sans Serif"/>
                <a:cs typeface="Microsoft Sans Serif"/>
              </a:rPr>
              <a:t>- As</a:t>
            </a:r>
            <a:r>
              <a:rPr sz="2000" dirty="0">
                <a:latin typeface="Microsoft Sans Serif"/>
                <a:cs typeface="Microsoft Sans Serif"/>
              </a:rPr>
              <a:t> </a:t>
            </a:r>
            <a:r>
              <a:rPr sz="2000" spc="-5" dirty="0">
                <a:latin typeface="Microsoft Sans Serif"/>
                <a:cs typeface="Microsoft Sans Serif"/>
              </a:rPr>
              <a:t>the</a:t>
            </a:r>
            <a:r>
              <a:rPr sz="2000" dirty="0">
                <a:latin typeface="Microsoft Sans Serif"/>
                <a:cs typeface="Microsoft Sans Serif"/>
              </a:rPr>
              <a:t> </a:t>
            </a:r>
            <a:r>
              <a:rPr sz="2000" spc="-5" dirty="0">
                <a:latin typeface="Microsoft Sans Serif"/>
                <a:cs typeface="Microsoft Sans Serif"/>
              </a:rPr>
              <a:t>electron</a:t>
            </a:r>
            <a:r>
              <a:rPr sz="2000" dirty="0">
                <a:latin typeface="Microsoft Sans Serif"/>
                <a:cs typeface="Microsoft Sans Serif"/>
              </a:rPr>
              <a:t> </a:t>
            </a:r>
            <a:r>
              <a:rPr sz="2000" spc="-10" dirty="0">
                <a:latin typeface="Microsoft Sans Serif"/>
                <a:cs typeface="Microsoft Sans Serif"/>
              </a:rPr>
              <a:t>travels</a:t>
            </a:r>
            <a:r>
              <a:rPr sz="2000" spc="-5" dirty="0">
                <a:latin typeface="Microsoft Sans Serif"/>
                <a:cs typeface="Microsoft Sans Serif"/>
              </a:rPr>
              <a:t> with</a:t>
            </a:r>
            <a:r>
              <a:rPr sz="2000" spc="520" dirty="0">
                <a:latin typeface="Microsoft Sans Serif"/>
                <a:cs typeface="Microsoft Sans Serif"/>
              </a:rPr>
              <a:t> </a:t>
            </a:r>
            <a:r>
              <a:rPr sz="2000" dirty="0">
                <a:latin typeface="Microsoft Sans Serif"/>
                <a:cs typeface="Microsoft Sans Serif"/>
              </a:rPr>
              <a:t>a </a:t>
            </a:r>
            <a:r>
              <a:rPr sz="2000" spc="-5" dirty="0">
                <a:latin typeface="Microsoft Sans Serif"/>
                <a:cs typeface="Microsoft Sans Serif"/>
              </a:rPr>
              <a:t>velocity </a:t>
            </a:r>
            <a:r>
              <a:rPr sz="2000" dirty="0">
                <a:latin typeface="Microsoft Sans Serif"/>
                <a:cs typeface="Microsoft Sans Serif"/>
              </a:rPr>
              <a:t>the </a:t>
            </a:r>
            <a:r>
              <a:rPr sz="2000" spc="5" dirty="0">
                <a:latin typeface="Microsoft Sans Serif"/>
                <a:cs typeface="Microsoft Sans Serif"/>
              </a:rPr>
              <a:t> </a:t>
            </a:r>
            <a:r>
              <a:rPr sz="2000" spc="-5" dirty="0">
                <a:latin typeface="Microsoft Sans Serif"/>
                <a:cs typeface="Microsoft Sans Serif"/>
              </a:rPr>
              <a:t>axial magnetic field exerts </a:t>
            </a:r>
            <a:r>
              <a:rPr sz="2000" dirty="0">
                <a:latin typeface="Microsoft Sans Serif"/>
                <a:cs typeface="Microsoft Sans Serif"/>
              </a:rPr>
              <a:t>a </a:t>
            </a:r>
            <a:r>
              <a:rPr sz="2000" spc="-5" dirty="0">
                <a:latin typeface="Microsoft Sans Serif"/>
                <a:cs typeface="Microsoft Sans Serif"/>
              </a:rPr>
              <a:t>force </a:t>
            </a:r>
            <a:r>
              <a:rPr sz="2000" dirty="0">
                <a:latin typeface="Microsoft Sans Serif"/>
                <a:cs typeface="Microsoft Sans Serif"/>
              </a:rPr>
              <a:t>on </a:t>
            </a:r>
            <a:r>
              <a:rPr sz="2000" spc="-15" dirty="0">
                <a:latin typeface="Microsoft Sans Serif"/>
                <a:cs typeface="Microsoft Sans Serif"/>
              </a:rPr>
              <a:t>it. </a:t>
            </a:r>
            <a:r>
              <a:rPr sz="2000" dirty="0">
                <a:latin typeface="Microsoft Sans Serif"/>
                <a:cs typeface="Microsoft Sans Serif"/>
              </a:rPr>
              <a:t>When the </a:t>
            </a:r>
            <a:r>
              <a:rPr sz="2000" spc="-5" dirty="0">
                <a:latin typeface="Microsoft Sans Serif"/>
                <a:cs typeface="Microsoft Sans Serif"/>
              </a:rPr>
              <a:t>magnetic </a:t>
            </a:r>
            <a:r>
              <a:rPr sz="2000" spc="-10" dirty="0">
                <a:latin typeface="Microsoft Sans Serif"/>
                <a:cs typeface="Microsoft Sans Serif"/>
              </a:rPr>
              <a:t>field is </a:t>
            </a:r>
            <a:r>
              <a:rPr sz="2000" spc="-5" dirty="0">
                <a:latin typeface="Microsoft Sans Serif"/>
                <a:cs typeface="Microsoft Sans Serif"/>
              </a:rPr>
              <a:t> </a:t>
            </a:r>
            <a:r>
              <a:rPr sz="2000" dirty="0">
                <a:latin typeface="Microsoft Sans Serif"/>
                <a:cs typeface="Microsoft Sans Serif"/>
              </a:rPr>
              <a:t>weak</a:t>
            </a:r>
            <a:r>
              <a:rPr sz="2000" spc="-10" dirty="0">
                <a:latin typeface="Microsoft Sans Serif"/>
                <a:cs typeface="Microsoft Sans Serif"/>
              </a:rPr>
              <a:t> </a:t>
            </a:r>
            <a:r>
              <a:rPr sz="2000" dirty="0">
                <a:latin typeface="Microsoft Sans Serif"/>
                <a:cs typeface="Microsoft Sans Serif"/>
              </a:rPr>
              <a:t>the</a:t>
            </a:r>
            <a:r>
              <a:rPr sz="2000" spc="5" dirty="0">
                <a:latin typeface="Microsoft Sans Serif"/>
                <a:cs typeface="Microsoft Sans Serif"/>
              </a:rPr>
              <a:t> </a:t>
            </a:r>
            <a:r>
              <a:rPr sz="2000" dirty="0">
                <a:latin typeface="Microsoft Sans Serif"/>
                <a:cs typeface="Microsoft Sans Serif"/>
              </a:rPr>
              <a:t>electron</a:t>
            </a:r>
            <a:r>
              <a:rPr sz="2000" spc="5" dirty="0">
                <a:latin typeface="Microsoft Sans Serif"/>
                <a:cs typeface="Microsoft Sans Serif"/>
              </a:rPr>
              <a:t> </a:t>
            </a:r>
            <a:r>
              <a:rPr sz="2000" dirty="0">
                <a:latin typeface="Microsoft Sans Serif"/>
                <a:cs typeface="Microsoft Sans Serif"/>
              </a:rPr>
              <a:t>path</a:t>
            </a:r>
            <a:r>
              <a:rPr sz="2000" spc="5" dirty="0">
                <a:latin typeface="Microsoft Sans Serif"/>
                <a:cs typeface="Microsoft Sans Serif"/>
              </a:rPr>
              <a:t> </a:t>
            </a:r>
            <a:r>
              <a:rPr sz="2000" spc="-10" dirty="0">
                <a:latin typeface="Microsoft Sans Serif"/>
                <a:cs typeface="Microsoft Sans Serif"/>
              </a:rPr>
              <a:t>is</a:t>
            </a:r>
            <a:r>
              <a:rPr sz="2000" spc="25" dirty="0">
                <a:latin typeface="Microsoft Sans Serif"/>
                <a:cs typeface="Microsoft Sans Serif"/>
              </a:rPr>
              <a:t> </a:t>
            </a:r>
            <a:r>
              <a:rPr sz="2000" dirty="0">
                <a:latin typeface="Microsoft Sans Serif"/>
                <a:cs typeface="Microsoft Sans Serif"/>
              </a:rPr>
              <a:t>deflected</a:t>
            </a:r>
            <a:r>
              <a:rPr sz="2000" spc="-15" dirty="0">
                <a:latin typeface="Microsoft Sans Serif"/>
                <a:cs typeface="Microsoft Sans Serif"/>
              </a:rPr>
              <a:t> </a:t>
            </a:r>
            <a:r>
              <a:rPr sz="2000" dirty="0">
                <a:latin typeface="Microsoft Sans Serif"/>
                <a:cs typeface="Microsoft Sans Serif"/>
              </a:rPr>
              <a:t>as</a:t>
            </a:r>
            <a:r>
              <a:rPr sz="2000" spc="10" dirty="0">
                <a:latin typeface="Microsoft Sans Serif"/>
                <a:cs typeface="Microsoft Sans Serif"/>
              </a:rPr>
              <a:t> </a:t>
            </a:r>
            <a:r>
              <a:rPr sz="2000" dirty="0">
                <a:latin typeface="Microsoft Sans Serif"/>
                <a:cs typeface="Microsoft Sans Serif"/>
              </a:rPr>
              <a:t>path</a:t>
            </a:r>
            <a:r>
              <a:rPr sz="2000" spc="10" dirty="0">
                <a:latin typeface="Microsoft Sans Serif"/>
                <a:cs typeface="Microsoft Sans Serif"/>
              </a:rPr>
              <a:t> </a:t>
            </a:r>
            <a:r>
              <a:rPr sz="2000" spc="-5" dirty="0">
                <a:latin typeface="Microsoft Sans Serif"/>
                <a:cs typeface="Microsoft Sans Serif"/>
              </a:rPr>
              <a:t>‘b’.</a:t>
            </a:r>
            <a:endParaRPr sz="2000">
              <a:latin typeface="Microsoft Sans Serif"/>
              <a:cs typeface="Microsoft Sans Serif"/>
            </a:endParaRPr>
          </a:p>
          <a:p>
            <a:pPr marL="12700" marR="5080" indent="1536065" algn="just">
              <a:lnSpc>
                <a:spcPct val="100000"/>
              </a:lnSpc>
              <a:spcBef>
                <a:spcPts val="480"/>
              </a:spcBef>
              <a:buAutoNum type="arabicPeriod"/>
              <a:tabLst>
                <a:tab pos="1852930" algn="l"/>
              </a:tabLst>
            </a:pPr>
            <a:r>
              <a:rPr sz="2000" u="heavy" spc="-5" dirty="0">
                <a:uFill>
                  <a:solidFill>
                    <a:srgbClr val="000000"/>
                  </a:solidFill>
                </a:uFill>
                <a:latin typeface="Microsoft Sans Serif"/>
                <a:cs typeface="Microsoft Sans Serif"/>
              </a:rPr>
              <a:t>Path ‘c’</a:t>
            </a:r>
            <a:r>
              <a:rPr sz="2000" spc="-5" dirty="0">
                <a:latin typeface="Microsoft Sans Serif"/>
                <a:cs typeface="Microsoft Sans Serif"/>
              </a:rPr>
              <a:t>- </a:t>
            </a:r>
            <a:r>
              <a:rPr sz="2000" spc="-15" dirty="0">
                <a:latin typeface="Microsoft Sans Serif"/>
                <a:cs typeface="Microsoft Sans Serif"/>
              </a:rPr>
              <a:t>However, </a:t>
            </a:r>
            <a:r>
              <a:rPr sz="2000" spc="-5" dirty="0">
                <a:latin typeface="Microsoft Sans Serif"/>
                <a:cs typeface="Microsoft Sans Serif"/>
              </a:rPr>
              <a:t>when </a:t>
            </a:r>
            <a:r>
              <a:rPr sz="2000" dirty="0">
                <a:latin typeface="Microsoft Sans Serif"/>
                <a:cs typeface="Microsoft Sans Serif"/>
              </a:rPr>
              <a:t>the </a:t>
            </a:r>
            <a:r>
              <a:rPr sz="2000" spc="-5" dirty="0">
                <a:latin typeface="Microsoft Sans Serif"/>
                <a:cs typeface="Microsoft Sans Serif"/>
              </a:rPr>
              <a:t>intensity </a:t>
            </a:r>
            <a:r>
              <a:rPr sz="2000" dirty="0">
                <a:latin typeface="Microsoft Sans Serif"/>
                <a:cs typeface="Microsoft Sans Serif"/>
              </a:rPr>
              <a:t>of the </a:t>
            </a:r>
            <a:r>
              <a:rPr sz="2000" spc="-5" dirty="0">
                <a:latin typeface="Microsoft Sans Serif"/>
                <a:cs typeface="Microsoft Sans Serif"/>
              </a:rPr>
              <a:t>magnetic </a:t>
            </a:r>
            <a:r>
              <a:rPr sz="2000" dirty="0">
                <a:latin typeface="Microsoft Sans Serif"/>
                <a:cs typeface="Microsoft Sans Serif"/>
              </a:rPr>
              <a:t> </a:t>
            </a:r>
            <a:r>
              <a:rPr sz="2000" spc="-5" dirty="0">
                <a:latin typeface="Microsoft Sans Serif"/>
                <a:cs typeface="Microsoft Sans Serif"/>
              </a:rPr>
              <a:t>field </a:t>
            </a:r>
            <a:r>
              <a:rPr sz="2000" spc="-10" dirty="0">
                <a:latin typeface="Microsoft Sans Serif"/>
                <a:cs typeface="Microsoft Sans Serif"/>
              </a:rPr>
              <a:t>is sufficiently </a:t>
            </a:r>
            <a:r>
              <a:rPr sz="2000" dirty="0">
                <a:latin typeface="Microsoft Sans Serif"/>
                <a:cs typeface="Microsoft Sans Serif"/>
              </a:rPr>
              <a:t>great, </a:t>
            </a:r>
            <a:r>
              <a:rPr sz="2000" spc="-5" dirty="0">
                <a:latin typeface="Microsoft Sans Serif"/>
                <a:cs typeface="Microsoft Sans Serif"/>
              </a:rPr>
              <a:t>the electrons </a:t>
            </a:r>
            <a:r>
              <a:rPr sz="2000" dirty="0">
                <a:latin typeface="Microsoft Sans Serif"/>
                <a:cs typeface="Microsoft Sans Serif"/>
              </a:rPr>
              <a:t>are </a:t>
            </a:r>
            <a:r>
              <a:rPr sz="2000" spc="-5" dirty="0">
                <a:latin typeface="Microsoft Sans Serif"/>
                <a:cs typeface="Microsoft Sans Serif"/>
              </a:rPr>
              <a:t>turned</a:t>
            </a:r>
            <a:r>
              <a:rPr sz="2000" dirty="0">
                <a:latin typeface="Microsoft Sans Serif"/>
                <a:cs typeface="Microsoft Sans Serif"/>
              </a:rPr>
              <a:t> back towards the </a:t>
            </a:r>
            <a:r>
              <a:rPr sz="2000" spc="5" dirty="0">
                <a:latin typeface="Microsoft Sans Serif"/>
                <a:cs typeface="Microsoft Sans Serif"/>
              </a:rPr>
              <a:t> </a:t>
            </a:r>
            <a:r>
              <a:rPr sz="2000" dirty="0">
                <a:latin typeface="Microsoft Sans Serif"/>
                <a:cs typeface="Microsoft Sans Serif"/>
              </a:rPr>
              <a:t>cathode</a:t>
            </a:r>
            <a:r>
              <a:rPr sz="2000" spc="-15" dirty="0">
                <a:latin typeface="Microsoft Sans Serif"/>
                <a:cs typeface="Microsoft Sans Serif"/>
              </a:rPr>
              <a:t> </a:t>
            </a:r>
            <a:r>
              <a:rPr sz="2000" dirty="0">
                <a:latin typeface="Microsoft Sans Serif"/>
                <a:cs typeface="Microsoft Sans Serif"/>
              </a:rPr>
              <a:t>without</a:t>
            </a:r>
            <a:r>
              <a:rPr sz="2000" spc="10" dirty="0">
                <a:latin typeface="Microsoft Sans Serif"/>
                <a:cs typeface="Microsoft Sans Serif"/>
              </a:rPr>
              <a:t> </a:t>
            </a:r>
            <a:r>
              <a:rPr sz="2000" dirty="0">
                <a:latin typeface="Microsoft Sans Serif"/>
                <a:cs typeface="Microsoft Sans Serif"/>
              </a:rPr>
              <a:t>ever</a:t>
            </a:r>
            <a:r>
              <a:rPr sz="2000" spc="-5" dirty="0">
                <a:latin typeface="Microsoft Sans Serif"/>
                <a:cs typeface="Microsoft Sans Serif"/>
              </a:rPr>
              <a:t> </a:t>
            </a:r>
            <a:r>
              <a:rPr sz="2000" dirty="0">
                <a:latin typeface="Microsoft Sans Serif"/>
                <a:cs typeface="Microsoft Sans Serif"/>
              </a:rPr>
              <a:t>reaching</a:t>
            </a:r>
            <a:r>
              <a:rPr sz="2000" spc="5" dirty="0">
                <a:latin typeface="Microsoft Sans Serif"/>
                <a:cs typeface="Microsoft Sans Serif"/>
              </a:rPr>
              <a:t> </a:t>
            </a:r>
            <a:r>
              <a:rPr sz="2000" dirty="0">
                <a:latin typeface="Microsoft Sans Serif"/>
                <a:cs typeface="Microsoft Sans Serif"/>
              </a:rPr>
              <a:t>the</a:t>
            </a:r>
            <a:r>
              <a:rPr sz="2000" spc="10" dirty="0">
                <a:latin typeface="Microsoft Sans Serif"/>
                <a:cs typeface="Microsoft Sans Serif"/>
              </a:rPr>
              <a:t> </a:t>
            </a:r>
            <a:r>
              <a:rPr sz="2000" dirty="0">
                <a:latin typeface="Microsoft Sans Serif"/>
                <a:cs typeface="Microsoft Sans Serif"/>
              </a:rPr>
              <a:t>anode</a:t>
            </a:r>
            <a:r>
              <a:rPr sz="2000" spc="-5" dirty="0">
                <a:latin typeface="Microsoft Sans Serif"/>
                <a:cs typeface="Microsoft Sans Serif"/>
              </a:rPr>
              <a:t> </a:t>
            </a:r>
            <a:r>
              <a:rPr sz="2000" dirty="0">
                <a:latin typeface="Microsoft Sans Serif"/>
                <a:cs typeface="Microsoft Sans Serif"/>
              </a:rPr>
              <a:t>accordance</a:t>
            </a:r>
            <a:r>
              <a:rPr sz="2000" spc="-30" dirty="0">
                <a:latin typeface="Microsoft Sans Serif"/>
                <a:cs typeface="Microsoft Sans Serif"/>
              </a:rPr>
              <a:t> </a:t>
            </a:r>
            <a:r>
              <a:rPr sz="2000" spc="-5" dirty="0">
                <a:latin typeface="Microsoft Sans Serif"/>
                <a:cs typeface="Microsoft Sans Serif"/>
              </a:rPr>
              <a:t>with</a:t>
            </a:r>
            <a:r>
              <a:rPr sz="2000" spc="20" dirty="0">
                <a:latin typeface="Microsoft Sans Serif"/>
                <a:cs typeface="Microsoft Sans Serif"/>
              </a:rPr>
              <a:t> </a:t>
            </a:r>
            <a:r>
              <a:rPr sz="2000" dirty="0">
                <a:latin typeface="Microsoft Sans Serif"/>
                <a:cs typeface="Microsoft Sans Serif"/>
              </a:rPr>
              <a:t>path</a:t>
            </a:r>
            <a:r>
              <a:rPr sz="2000" spc="10" dirty="0">
                <a:latin typeface="Microsoft Sans Serif"/>
                <a:cs typeface="Microsoft Sans Serif"/>
              </a:rPr>
              <a:t> </a:t>
            </a:r>
            <a:r>
              <a:rPr sz="2000" spc="-5" dirty="0">
                <a:latin typeface="Microsoft Sans Serif"/>
                <a:cs typeface="Microsoft Sans Serif"/>
              </a:rPr>
              <a:t>‘c’.</a:t>
            </a:r>
            <a:endParaRPr sz="2000">
              <a:latin typeface="Microsoft Sans Serif"/>
              <a:cs typeface="Microsoft Sans Serif"/>
            </a:endParaRPr>
          </a:p>
          <a:p>
            <a:pPr marL="12700" marR="5080" indent="1536065" algn="just">
              <a:lnSpc>
                <a:spcPct val="100000"/>
              </a:lnSpc>
              <a:spcBef>
                <a:spcPts val="484"/>
              </a:spcBef>
              <a:buAutoNum type="arabicPeriod"/>
              <a:tabLst>
                <a:tab pos="1838960" algn="l"/>
              </a:tabLst>
            </a:pPr>
            <a:r>
              <a:rPr sz="2000" u="heavy" dirty="0">
                <a:uFill>
                  <a:solidFill>
                    <a:srgbClr val="000000"/>
                  </a:solidFill>
                </a:uFill>
                <a:latin typeface="Microsoft Sans Serif"/>
                <a:cs typeface="Microsoft Sans Serif"/>
              </a:rPr>
              <a:t>path </a:t>
            </a:r>
            <a:r>
              <a:rPr sz="2000" u="heavy" spc="-5" dirty="0">
                <a:uFill>
                  <a:solidFill>
                    <a:srgbClr val="000000"/>
                  </a:solidFill>
                </a:uFill>
                <a:latin typeface="Microsoft Sans Serif"/>
                <a:cs typeface="Microsoft Sans Serif"/>
              </a:rPr>
              <a:t>‘d’</a:t>
            </a:r>
            <a:r>
              <a:rPr sz="2000" spc="-5" dirty="0">
                <a:latin typeface="Microsoft Sans Serif"/>
                <a:cs typeface="Microsoft Sans Serif"/>
              </a:rPr>
              <a:t>- The magnetic </a:t>
            </a:r>
            <a:r>
              <a:rPr sz="2000" spc="-10" dirty="0">
                <a:latin typeface="Microsoft Sans Serif"/>
                <a:cs typeface="Microsoft Sans Serif"/>
              </a:rPr>
              <a:t>field </a:t>
            </a:r>
            <a:r>
              <a:rPr sz="2000" spc="-5" dirty="0">
                <a:latin typeface="Microsoft Sans Serif"/>
                <a:cs typeface="Microsoft Sans Serif"/>
              </a:rPr>
              <a:t>which </a:t>
            </a:r>
            <a:r>
              <a:rPr sz="2000" spc="-10" dirty="0">
                <a:latin typeface="Microsoft Sans Serif"/>
                <a:cs typeface="Microsoft Sans Serif"/>
              </a:rPr>
              <a:t>is </a:t>
            </a:r>
            <a:r>
              <a:rPr sz="2000" dirty="0">
                <a:latin typeface="Microsoft Sans Serif"/>
                <a:cs typeface="Microsoft Sans Serif"/>
              </a:rPr>
              <a:t>just </a:t>
            </a:r>
            <a:r>
              <a:rPr sz="2000" spc="-5" dirty="0">
                <a:latin typeface="Microsoft Sans Serif"/>
                <a:cs typeface="Microsoft Sans Serif"/>
              </a:rPr>
              <a:t>able to </a:t>
            </a:r>
            <a:r>
              <a:rPr sz="2000" dirty="0">
                <a:latin typeface="Microsoft Sans Serif"/>
                <a:cs typeface="Microsoft Sans Serif"/>
              </a:rPr>
              <a:t>return </a:t>
            </a:r>
            <a:r>
              <a:rPr sz="2000" spc="5" dirty="0">
                <a:latin typeface="Microsoft Sans Serif"/>
                <a:cs typeface="Microsoft Sans Serif"/>
              </a:rPr>
              <a:t> </a:t>
            </a:r>
            <a:r>
              <a:rPr sz="2000" dirty="0">
                <a:latin typeface="Microsoft Sans Serif"/>
                <a:cs typeface="Microsoft Sans Serif"/>
              </a:rPr>
              <a:t>the </a:t>
            </a:r>
            <a:r>
              <a:rPr sz="2000" spc="-5" dirty="0">
                <a:latin typeface="Microsoft Sans Serif"/>
                <a:cs typeface="Microsoft Sans Serif"/>
              </a:rPr>
              <a:t>electrons </a:t>
            </a:r>
            <a:r>
              <a:rPr sz="2000" dirty="0">
                <a:latin typeface="Microsoft Sans Serif"/>
                <a:cs typeface="Microsoft Sans Serif"/>
              </a:rPr>
              <a:t>back </a:t>
            </a:r>
            <a:r>
              <a:rPr sz="2000" spc="-5" dirty="0">
                <a:latin typeface="Microsoft Sans Serif"/>
                <a:cs typeface="Microsoft Sans Serif"/>
              </a:rPr>
              <a:t>to </a:t>
            </a:r>
            <a:r>
              <a:rPr sz="2000" dirty="0">
                <a:latin typeface="Microsoft Sans Serif"/>
                <a:cs typeface="Microsoft Sans Serif"/>
              </a:rPr>
              <a:t>the </a:t>
            </a:r>
            <a:r>
              <a:rPr sz="2000" spc="-5" dirty="0">
                <a:latin typeface="Microsoft Sans Serif"/>
                <a:cs typeface="Microsoft Sans Serif"/>
              </a:rPr>
              <a:t>cathode before reaching the anode, </a:t>
            </a:r>
            <a:r>
              <a:rPr sz="2000" spc="-10" dirty="0">
                <a:latin typeface="Microsoft Sans Serif"/>
                <a:cs typeface="Microsoft Sans Serif"/>
              </a:rPr>
              <a:t>is </a:t>
            </a:r>
            <a:r>
              <a:rPr sz="2000" spc="-5" dirty="0">
                <a:latin typeface="Microsoft Sans Serif"/>
                <a:cs typeface="Microsoft Sans Serif"/>
              </a:rPr>
              <a:t>termed </a:t>
            </a:r>
            <a:r>
              <a:rPr sz="2000" spc="-520" dirty="0">
                <a:latin typeface="Microsoft Sans Serif"/>
                <a:cs typeface="Microsoft Sans Serif"/>
              </a:rPr>
              <a:t> </a:t>
            </a:r>
            <a:r>
              <a:rPr sz="2000" dirty="0">
                <a:latin typeface="Microsoft Sans Serif"/>
                <a:cs typeface="Microsoft Sans Serif"/>
              </a:rPr>
              <a:t>the</a:t>
            </a:r>
            <a:r>
              <a:rPr sz="2000" spc="-15" dirty="0">
                <a:latin typeface="Microsoft Sans Serif"/>
                <a:cs typeface="Microsoft Sans Serif"/>
              </a:rPr>
              <a:t> </a:t>
            </a:r>
            <a:r>
              <a:rPr sz="2000" spc="-5" dirty="0">
                <a:latin typeface="Microsoft Sans Serif"/>
                <a:cs typeface="Microsoft Sans Serif"/>
              </a:rPr>
              <a:t>cut-off</a:t>
            </a:r>
            <a:r>
              <a:rPr sz="2000" spc="-20" dirty="0">
                <a:latin typeface="Microsoft Sans Serif"/>
                <a:cs typeface="Microsoft Sans Serif"/>
              </a:rPr>
              <a:t> </a:t>
            </a:r>
            <a:r>
              <a:rPr sz="2000" spc="-5" dirty="0">
                <a:latin typeface="Microsoft Sans Serif"/>
                <a:cs typeface="Microsoft Sans Serif"/>
              </a:rPr>
              <a:t>field</a:t>
            </a:r>
            <a:r>
              <a:rPr sz="2000" spc="20" dirty="0">
                <a:latin typeface="Microsoft Sans Serif"/>
                <a:cs typeface="Microsoft Sans Serif"/>
              </a:rPr>
              <a:t> </a:t>
            </a:r>
            <a:r>
              <a:rPr sz="2000" dirty="0">
                <a:latin typeface="Microsoft Sans Serif"/>
                <a:cs typeface="Microsoft Sans Serif"/>
              </a:rPr>
              <a:t>as</a:t>
            </a:r>
            <a:r>
              <a:rPr sz="2000" spc="10" dirty="0">
                <a:latin typeface="Microsoft Sans Serif"/>
                <a:cs typeface="Microsoft Sans Serif"/>
              </a:rPr>
              <a:t> </a:t>
            </a:r>
            <a:r>
              <a:rPr sz="2000" dirty="0">
                <a:latin typeface="Microsoft Sans Serif"/>
                <a:cs typeface="Microsoft Sans Serif"/>
              </a:rPr>
              <a:t>shown</a:t>
            </a:r>
            <a:r>
              <a:rPr sz="2000" spc="-5" dirty="0">
                <a:latin typeface="Microsoft Sans Serif"/>
                <a:cs typeface="Microsoft Sans Serif"/>
              </a:rPr>
              <a:t> </a:t>
            </a:r>
            <a:r>
              <a:rPr sz="2000" spc="-10" dirty="0">
                <a:latin typeface="Microsoft Sans Serif"/>
                <a:cs typeface="Microsoft Sans Serif"/>
              </a:rPr>
              <a:t>in</a:t>
            </a:r>
            <a:r>
              <a:rPr sz="2000" spc="35" dirty="0">
                <a:latin typeface="Microsoft Sans Serif"/>
                <a:cs typeface="Microsoft Sans Serif"/>
              </a:rPr>
              <a:t> </a:t>
            </a:r>
            <a:r>
              <a:rPr sz="2000" dirty="0">
                <a:latin typeface="Microsoft Sans Serif"/>
                <a:cs typeface="Microsoft Sans Serif"/>
              </a:rPr>
              <a:t>path</a:t>
            </a:r>
            <a:r>
              <a:rPr sz="2000" spc="-10" dirty="0">
                <a:latin typeface="Microsoft Sans Serif"/>
                <a:cs typeface="Microsoft Sans Serif"/>
              </a:rPr>
              <a:t> </a:t>
            </a:r>
            <a:r>
              <a:rPr sz="2000" spc="-5" dirty="0">
                <a:latin typeface="Microsoft Sans Serif"/>
                <a:cs typeface="Microsoft Sans Serif"/>
              </a:rPr>
              <a:t>‘d’.</a:t>
            </a:r>
            <a:endParaRPr sz="2000">
              <a:latin typeface="Microsoft Sans Serif"/>
              <a:cs typeface="Microsoft Sans Serif"/>
            </a:endParaRPr>
          </a:p>
          <a:p>
            <a:pPr marL="12700" marR="5080" indent="3138170" algn="just">
              <a:lnSpc>
                <a:spcPct val="100000"/>
              </a:lnSpc>
              <a:spcBef>
                <a:spcPts val="480"/>
              </a:spcBef>
            </a:pPr>
            <a:r>
              <a:rPr sz="2000" dirty="0">
                <a:latin typeface="Microsoft Sans Serif"/>
                <a:cs typeface="Microsoft Sans Serif"/>
              </a:rPr>
              <a:t>Thus </a:t>
            </a:r>
            <a:r>
              <a:rPr sz="2000" spc="-5" dirty="0">
                <a:latin typeface="Microsoft Sans Serif"/>
                <a:cs typeface="Microsoft Sans Serif"/>
              </a:rPr>
              <a:t>when the magnetic </a:t>
            </a:r>
            <a:r>
              <a:rPr sz="2000" spc="-10" dirty="0">
                <a:latin typeface="Microsoft Sans Serif"/>
                <a:cs typeface="Microsoft Sans Serif"/>
              </a:rPr>
              <a:t>field </a:t>
            </a:r>
            <a:r>
              <a:rPr sz="2000" dirty="0">
                <a:latin typeface="Microsoft Sans Serif"/>
                <a:cs typeface="Microsoft Sans Serif"/>
              </a:rPr>
              <a:t>exceeds the </a:t>
            </a:r>
            <a:r>
              <a:rPr sz="2000" spc="5" dirty="0">
                <a:latin typeface="Microsoft Sans Serif"/>
                <a:cs typeface="Microsoft Sans Serif"/>
              </a:rPr>
              <a:t> </a:t>
            </a:r>
            <a:r>
              <a:rPr sz="2000" spc="-10" dirty="0">
                <a:latin typeface="Microsoft Sans Serif"/>
                <a:cs typeface="Microsoft Sans Serif"/>
              </a:rPr>
              <a:t>cut-off</a:t>
            </a:r>
            <a:r>
              <a:rPr sz="2000" spc="-5" dirty="0">
                <a:latin typeface="Microsoft Sans Serif"/>
                <a:cs typeface="Microsoft Sans Serif"/>
              </a:rPr>
              <a:t> value,</a:t>
            </a:r>
            <a:r>
              <a:rPr sz="2000" dirty="0">
                <a:latin typeface="Microsoft Sans Serif"/>
                <a:cs typeface="Microsoft Sans Serif"/>
              </a:rPr>
              <a:t> </a:t>
            </a:r>
            <a:r>
              <a:rPr sz="2000" spc="-5" dirty="0">
                <a:latin typeface="Microsoft Sans Serif"/>
                <a:cs typeface="Microsoft Sans Serif"/>
              </a:rPr>
              <a:t>then</a:t>
            </a:r>
            <a:r>
              <a:rPr sz="2000" dirty="0">
                <a:latin typeface="Microsoft Sans Serif"/>
                <a:cs typeface="Microsoft Sans Serif"/>
              </a:rPr>
              <a:t> </a:t>
            </a:r>
            <a:r>
              <a:rPr sz="2000" spc="-10" dirty="0">
                <a:latin typeface="Microsoft Sans Serif"/>
                <a:cs typeface="Microsoft Sans Serif"/>
              </a:rPr>
              <a:t>in</a:t>
            </a:r>
            <a:r>
              <a:rPr sz="2000" spc="-5" dirty="0">
                <a:latin typeface="Microsoft Sans Serif"/>
                <a:cs typeface="Microsoft Sans Serif"/>
              </a:rPr>
              <a:t> </a:t>
            </a:r>
            <a:r>
              <a:rPr sz="2000" dirty="0">
                <a:latin typeface="Microsoft Sans Serif"/>
                <a:cs typeface="Microsoft Sans Serif"/>
              </a:rPr>
              <a:t>the</a:t>
            </a:r>
            <a:r>
              <a:rPr sz="2000" spc="5" dirty="0">
                <a:latin typeface="Microsoft Sans Serif"/>
                <a:cs typeface="Microsoft Sans Serif"/>
              </a:rPr>
              <a:t> </a:t>
            </a:r>
            <a:r>
              <a:rPr sz="2000" spc="-5" dirty="0">
                <a:latin typeface="Microsoft Sans Serif"/>
                <a:cs typeface="Microsoft Sans Serif"/>
              </a:rPr>
              <a:t>absence</a:t>
            </a:r>
            <a:r>
              <a:rPr sz="2000" dirty="0">
                <a:latin typeface="Microsoft Sans Serif"/>
                <a:cs typeface="Microsoft Sans Serif"/>
              </a:rPr>
              <a:t> of</a:t>
            </a:r>
            <a:r>
              <a:rPr sz="2000" spc="5" dirty="0">
                <a:latin typeface="Microsoft Sans Serif"/>
                <a:cs typeface="Microsoft Sans Serif"/>
              </a:rPr>
              <a:t> </a:t>
            </a:r>
            <a:r>
              <a:rPr sz="2000" spc="-5" dirty="0">
                <a:latin typeface="Microsoft Sans Serif"/>
                <a:cs typeface="Microsoft Sans Serif"/>
              </a:rPr>
              <a:t>oscillations</a:t>
            </a:r>
            <a:r>
              <a:rPr sz="2000" dirty="0">
                <a:latin typeface="Microsoft Sans Serif"/>
                <a:cs typeface="Microsoft Sans Serif"/>
              </a:rPr>
              <a:t> </a:t>
            </a:r>
            <a:r>
              <a:rPr sz="2000" spc="-10" dirty="0">
                <a:latin typeface="Microsoft Sans Serif"/>
                <a:cs typeface="Microsoft Sans Serif"/>
              </a:rPr>
              <a:t>all</a:t>
            </a:r>
            <a:r>
              <a:rPr sz="2000" spc="-5" dirty="0">
                <a:latin typeface="Microsoft Sans Serif"/>
                <a:cs typeface="Microsoft Sans Serif"/>
              </a:rPr>
              <a:t> </a:t>
            </a:r>
            <a:r>
              <a:rPr sz="2000" dirty="0">
                <a:latin typeface="Microsoft Sans Serif"/>
                <a:cs typeface="Microsoft Sans Serif"/>
              </a:rPr>
              <a:t>the</a:t>
            </a:r>
            <a:r>
              <a:rPr sz="2000" spc="530" dirty="0">
                <a:latin typeface="Microsoft Sans Serif"/>
                <a:cs typeface="Microsoft Sans Serif"/>
              </a:rPr>
              <a:t> </a:t>
            </a:r>
            <a:r>
              <a:rPr sz="2000" spc="-10" dirty="0">
                <a:latin typeface="Microsoft Sans Serif"/>
                <a:cs typeface="Microsoft Sans Serif"/>
              </a:rPr>
              <a:t>emitted </a:t>
            </a:r>
            <a:r>
              <a:rPr sz="2000" spc="-5" dirty="0">
                <a:latin typeface="Microsoft Sans Serif"/>
                <a:cs typeface="Microsoft Sans Serif"/>
              </a:rPr>
              <a:t> </a:t>
            </a:r>
            <a:r>
              <a:rPr sz="2000" dirty="0">
                <a:latin typeface="Microsoft Sans Serif"/>
                <a:cs typeface="Microsoft Sans Serif"/>
              </a:rPr>
              <a:t>electrons</a:t>
            </a:r>
            <a:r>
              <a:rPr sz="2000" spc="-20" dirty="0">
                <a:latin typeface="Microsoft Sans Serif"/>
                <a:cs typeface="Microsoft Sans Serif"/>
              </a:rPr>
              <a:t> </a:t>
            </a:r>
            <a:r>
              <a:rPr sz="2000" dirty="0">
                <a:latin typeface="Microsoft Sans Serif"/>
                <a:cs typeface="Microsoft Sans Serif"/>
              </a:rPr>
              <a:t>return</a:t>
            </a:r>
            <a:r>
              <a:rPr sz="2000" spc="-10" dirty="0">
                <a:latin typeface="Microsoft Sans Serif"/>
                <a:cs typeface="Microsoft Sans Serif"/>
              </a:rPr>
              <a:t> </a:t>
            </a:r>
            <a:r>
              <a:rPr sz="2000" spc="-5" dirty="0">
                <a:latin typeface="Microsoft Sans Serif"/>
                <a:cs typeface="Microsoft Sans Serif"/>
              </a:rPr>
              <a:t>to</a:t>
            </a:r>
            <a:r>
              <a:rPr sz="2000" spc="10" dirty="0">
                <a:latin typeface="Microsoft Sans Serif"/>
                <a:cs typeface="Microsoft Sans Serif"/>
              </a:rPr>
              <a:t> </a:t>
            </a:r>
            <a:r>
              <a:rPr sz="2000" dirty="0">
                <a:latin typeface="Microsoft Sans Serif"/>
                <a:cs typeface="Microsoft Sans Serif"/>
              </a:rPr>
              <a:t>the</a:t>
            </a:r>
            <a:r>
              <a:rPr sz="2000" spc="15" dirty="0">
                <a:latin typeface="Microsoft Sans Serif"/>
                <a:cs typeface="Microsoft Sans Serif"/>
              </a:rPr>
              <a:t> </a:t>
            </a:r>
            <a:r>
              <a:rPr sz="2000" dirty="0">
                <a:latin typeface="Microsoft Sans Serif"/>
                <a:cs typeface="Microsoft Sans Serif"/>
              </a:rPr>
              <a:t>cathode</a:t>
            </a:r>
            <a:r>
              <a:rPr sz="2000" spc="-10" dirty="0">
                <a:latin typeface="Microsoft Sans Serif"/>
                <a:cs typeface="Microsoft Sans Serif"/>
              </a:rPr>
              <a:t> </a:t>
            </a:r>
            <a:r>
              <a:rPr sz="2000" dirty="0">
                <a:latin typeface="Microsoft Sans Serif"/>
                <a:cs typeface="Microsoft Sans Serif"/>
              </a:rPr>
              <a:t>and</a:t>
            </a:r>
            <a:r>
              <a:rPr sz="2000" spc="10" dirty="0">
                <a:latin typeface="Microsoft Sans Serif"/>
                <a:cs typeface="Microsoft Sans Serif"/>
              </a:rPr>
              <a:t> </a:t>
            </a:r>
            <a:r>
              <a:rPr sz="2000" dirty="0">
                <a:latin typeface="Microsoft Sans Serif"/>
                <a:cs typeface="Microsoft Sans Serif"/>
              </a:rPr>
              <a:t>the</a:t>
            </a:r>
            <a:r>
              <a:rPr sz="2000" spc="10" dirty="0">
                <a:latin typeface="Microsoft Sans Serif"/>
                <a:cs typeface="Microsoft Sans Serif"/>
              </a:rPr>
              <a:t> </a:t>
            </a:r>
            <a:r>
              <a:rPr sz="2000" spc="-5" dirty="0">
                <a:latin typeface="Microsoft Sans Serif"/>
                <a:cs typeface="Microsoft Sans Serif"/>
              </a:rPr>
              <a:t>plate</a:t>
            </a:r>
            <a:r>
              <a:rPr sz="2000" spc="10" dirty="0">
                <a:latin typeface="Microsoft Sans Serif"/>
                <a:cs typeface="Microsoft Sans Serif"/>
              </a:rPr>
              <a:t> </a:t>
            </a:r>
            <a:r>
              <a:rPr sz="2000" dirty="0">
                <a:latin typeface="Microsoft Sans Serif"/>
                <a:cs typeface="Microsoft Sans Serif"/>
              </a:rPr>
              <a:t>current</a:t>
            </a:r>
            <a:r>
              <a:rPr sz="2000" spc="-15" dirty="0">
                <a:latin typeface="Microsoft Sans Serif"/>
                <a:cs typeface="Microsoft Sans Serif"/>
              </a:rPr>
              <a:t> </a:t>
            </a:r>
            <a:r>
              <a:rPr sz="2000" spc="-10" dirty="0">
                <a:latin typeface="Microsoft Sans Serif"/>
                <a:cs typeface="Microsoft Sans Serif"/>
              </a:rPr>
              <a:t>is</a:t>
            </a:r>
            <a:r>
              <a:rPr sz="2000" spc="25" dirty="0">
                <a:latin typeface="Microsoft Sans Serif"/>
                <a:cs typeface="Microsoft Sans Serif"/>
              </a:rPr>
              <a:t> </a:t>
            </a:r>
            <a:r>
              <a:rPr sz="2000" dirty="0">
                <a:latin typeface="Microsoft Sans Serif"/>
                <a:cs typeface="Microsoft Sans Serif"/>
              </a:rPr>
              <a:t>zero.</a:t>
            </a:r>
            <a:endParaRPr sz="2000">
              <a:latin typeface="Microsoft Sans Serif"/>
              <a:cs typeface="Microsoft Sans Serif"/>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83</a:t>
            </a:fld>
            <a:endParaRPr spc="-5"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4514" y="312166"/>
            <a:ext cx="2914650" cy="452120"/>
          </a:xfrm>
          <a:prstGeom prst="rect">
            <a:avLst/>
          </a:prstGeom>
        </p:spPr>
        <p:txBody>
          <a:bodyPr vert="horz" wrap="square" lIns="0" tIns="12065" rIns="0" bIns="0" rtlCol="0">
            <a:spAutoFit/>
          </a:bodyPr>
          <a:lstStyle/>
          <a:p>
            <a:pPr marL="12700">
              <a:lnSpc>
                <a:spcPct val="100000"/>
              </a:lnSpc>
              <a:spcBef>
                <a:spcPts val="95"/>
              </a:spcBef>
            </a:pPr>
            <a:r>
              <a:rPr b="0" spc="-10" dirty="0">
                <a:latin typeface="Symbol"/>
                <a:cs typeface="Symbol"/>
              </a:rPr>
              <a:t></a:t>
            </a:r>
            <a:r>
              <a:rPr b="0" spc="-10" dirty="0">
                <a:latin typeface="Calibri"/>
                <a:cs typeface="Calibri"/>
              </a:rPr>
              <a:t>-Mode</a:t>
            </a:r>
            <a:r>
              <a:rPr b="0" spc="10" dirty="0">
                <a:latin typeface="Calibri"/>
                <a:cs typeface="Calibri"/>
              </a:rPr>
              <a:t> </a:t>
            </a:r>
            <a:r>
              <a:rPr b="0" spc="-10" dirty="0">
                <a:latin typeface="Calibri"/>
                <a:cs typeface="Calibri"/>
              </a:rPr>
              <a:t>Oscillations</a:t>
            </a:r>
          </a:p>
        </p:txBody>
      </p:sp>
      <p:sp>
        <p:nvSpPr>
          <p:cNvPr id="3" name="object 3"/>
          <p:cNvSpPr txBox="1"/>
          <p:nvPr/>
        </p:nvSpPr>
        <p:spPr>
          <a:xfrm>
            <a:off x="578916" y="1534414"/>
            <a:ext cx="7987665" cy="2958465"/>
          </a:xfrm>
          <a:prstGeom prst="rect">
            <a:avLst/>
          </a:prstGeom>
        </p:spPr>
        <p:txBody>
          <a:bodyPr vert="horz" wrap="square" lIns="0" tIns="13970" rIns="0" bIns="0" rtlCol="0">
            <a:spAutoFit/>
          </a:bodyPr>
          <a:lstStyle/>
          <a:p>
            <a:pPr marL="12700" marR="5080" indent="913765" algn="just">
              <a:lnSpc>
                <a:spcPct val="99600"/>
              </a:lnSpc>
              <a:spcBef>
                <a:spcPts val="110"/>
              </a:spcBef>
            </a:pPr>
            <a:r>
              <a:rPr sz="2400" spc="-5" dirty="0">
                <a:latin typeface="Calibri"/>
                <a:cs typeface="Calibri"/>
              </a:rPr>
              <a:t>Let</a:t>
            </a:r>
            <a:r>
              <a:rPr sz="2400" dirty="0">
                <a:latin typeface="Calibri"/>
                <a:cs typeface="Calibri"/>
              </a:rPr>
              <a:t> the</a:t>
            </a:r>
            <a:r>
              <a:rPr sz="2400" spc="5" dirty="0">
                <a:latin typeface="Calibri"/>
                <a:cs typeface="Calibri"/>
              </a:rPr>
              <a:t> </a:t>
            </a:r>
            <a:r>
              <a:rPr sz="2400" spc="-15" dirty="0">
                <a:latin typeface="Calibri"/>
                <a:cs typeface="Calibri"/>
              </a:rPr>
              <a:t>cavity</a:t>
            </a:r>
            <a:r>
              <a:rPr sz="2400" spc="-10" dirty="0">
                <a:latin typeface="Calibri"/>
                <a:cs typeface="Calibri"/>
              </a:rPr>
              <a:t> magnetron</a:t>
            </a:r>
            <a:r>
              <a:rPr sz="2400" spc="-5" dirty="0">
                <a:latin typeface="Calibri"/>
                <a:cs typeface="Calibri"/>
              </a:rPr>
              <a:t> has</a:t>
            </a:r>
            <a:r>
              <a:rPr sz="2400" dirty="0">
                <a:latin typeface="Calibri"/>
                <a:cs typeface="Calibri"/>
              </a:rPr>
              <a:t> 8</a:t>
            </a:r>
            <a:r>
              <a:rPr sz="2400" spc="5" dirty="0">
                <a:latin typeface="Calibri"/>
                <a:cs typeface="Calibri"/>
              </a:rPr>
              <a:t> </a:t>
            </a:r>
            <a:r>
              <a:rPr sz="2400" spc="-10" dirty="0">
                <a:latin typeface="Calibri"/>
                <a:cs typeface="Calibri"/>
              </a:rPr>
              <a:t>cavities,</a:t>
            </a:r>
            <a:r>
              <a:rPr sz="2400" spc="-5" dirty="0">
                <a:latin typeface="Calibri"/>
                <a:cs typeface="Calibri"/>
              </a:rPr>
              <a:t> </a:t>
            </a:r>
            <a:r>
              <a:rPr sz="2400" spc="-10" dirty="0">
                <a:latin typeface="Calibri"/>
                <a:cs typeface="Calibri"/>
              </a:rPr>
              <a:t>by</a:t>
            </a:r>
            <a:r>
              <a:rPr sz="2400" spc="-5" dirty="0">
                <a:latin typeface="Calibri"/>
                <a:cs typeface="Calibri"/>
              </a:rPr>
              <a:t> </a:t>
            </a:r>
            <a:r>
              <a:rPr sz="2400" dirty="0">
                <a:latin typeface="Calibri"/>
                <a:cs typeface="Calibri"/>
              </a:rPr>
              <a:t>which</a:t>
            </a:r>
            <a:r>
              <a:rPr sz="2400" spc="5" dirty="0">
                <a:latin typeface="Calibri"/>
                <a:cs typeface="Calibri"/>
              </a:rPr>
              <a:t> </a:t>
            </a:r>
            <a:r>
              <a:rPr sz="2400" dirty="0">
                <a:latin typeface="Calibri"/>
                <a:cs typeface="Calibri"/>
              </a:rPr>
              <a:t>it </a:t>
            </a:r>
            <a:r>
              <a:rPr sz="2400" spc="5" dirty="0">
                <a:latin typeface="Calibri"/>
                <a:cs typeface="Calibri"/>
              </a:rPr>
              <a:t> </a:t>
            </a:r>
            <a:r>
              <a:rPr sz="2400" spc="-5" dirty="0">
                <a:latin typeface="Calibri"/>
                <a:cs typeface="Calibri"/>
              </a:rPr>
              <a:t>supports</a:t>
            </a:r>
            <a:r>
              <a:rPr sz="2400" dirty="0">
                <a:latin typeface="Calibri"/>
                <a:cs typeface="Calibri"/>
              </a:rPr>
              <a:t> </a:t>
            </a:r>
            <a:r>
              <a:rPr sz="2400" spc="-5" dirty="0">
                <a:latin typeface="Calibri"/>
                <a:cs typeface="Calibri"/>
              </a:rPr>
              <a:t>varieties</a:t>
            </a:r>
            <a:r>
              <a:rPr sz="2400" dirty="0">
                <a:latin typeface="Calibri"/>
                <a:cs typeface="Calibri"/>
              </a:rPr>
              <a:t> </a:t>
            </a:r>
            <a:r>
              <a:rPr sz="2400" spc="-5" dirty="0">
                <a:latin typeface="Calibri"/>
                <a:cs typeface="Calibri"/>
              </a:rPr>
              <a:t>of</a:t>
            </a:r>
            <a:r>
              <a:rPr sz="2400" dirty="0">
                <a:latin typeface="Calibri"/>
                <a:cs typeface="Calibri"/>
              </a:rPr>
              <a:t> modes</a:t>
            </a:r>
            <a:r>
              <a:rPr sz="2400" spc="5" dirty="0">
                <a:latin typeface="Calibri"/>
                <a:cs typeface="Calibri"/>
              </a:rPr>
              <a:t> </a:t>
            </a:r>
            <a:r>
              <a:rPr sz="2400" spc="-5" dirty="0">
                <a:latin typeface="Calibri"/>
                <a:cs typeface="Calibri"/>
              </a:rPr>
              <a:t>depending</a:t>
            </a:r>
            <a:r>
              <a:rPr sz="2400" dirty="0">
                <a:latin typeface="Calibri"/>
                <a:cs typeface="Calibri"/>
              </a:rPr>
              <a:t> </a:t>
            </a:r>
            <a:r>
              <a:rPr sz="2400" spc="-5" dirty="0">
                <a:latin typeface="Calibri"/>
                <a:cs typeface="Calibri"/>
              </a:rPr>
              <a:t>upon</a:t>
            </a:r>
            <a:r>
              <a:rPr sz="2400" dirty="0">
                <a:latin typeface="Calibri"/>
                <a:cs typeface="Calibri"/>
              </a:rPr>
              <a:t> the</a:t>
            </a:r>
            <a:r>
              <a:rPr sz="2400" spc="5" dirty="0">
                <a:latin typeface="Calibri"/>
                <a:cs typeface="Calibri"/>
              </a:rPr>
              <a:t> </a:t>
            </a:r>
            <a:r>
              <a:rPr sz="2400" spc="-5" dirty="0">
                <a:latin typeface="Calibri"/>
                <a:cs typeface="Calibri"/>
              </a:rPr>
              <a:t>phase </a:t>
            </a:r>
            <a:r>
              <a:rPr sz="2400" dirty="0">
                <a:latin typeface="Calibri"/>
                <a:cs typeface="Calibri"/>
              </a:rPr>
              <a:t> </a:t>
            </a:r>
            <a:r>
              <a:rPr sz="2400" spc="-15" dirty="0">
                <a:latin typeface="Calibri"/>
                <a:cs typeface="Calibri"/>
              </a:rPr>
              <a:t>difference</a:t>
            </a:r>
            <a:r>
              <a:rPr sz="2400" spc="-10" dirty="0">
                <a:latin typeface="Calibri"/>
                <a:cs typeface="Calibri"/>
              </a:rPr>
              <a:t> </a:t>
            </a:r>
            <a:r>
              <a:rPr sz="2400" spc="-5" dirty="0">
                <a:latin typeface="Calibri"/>
                <a:cs typeface="Calibri"/>
              </a:rPr>
              <a:t>between</a:t>
            </a:r>
            <a:r>
              <a:rPr sz="2400" dirty="0">
                <a:latin typeface="Calibri"/>
                <a:cs typeface="Calibri"/>
              </a:rPr>
              <a:t> </a:t>
            </a:r>
            <a:r>
              <a:rPr sz="2400" spc="-5" dirty="0">
                <a:latin typeface="Calibri"/>
                <a:cs typeface="Calibri"/>
              </a:rPr>
              <a:t>fields</a:t>
            </a:r>
            <a:r>
              <a:rPr sz="2400" dirty="0">
                <a:latin typeface="Calibri"/>
                <a:cs typeface="Calibri"/>
              </a:rPr>
              <a:t> in</a:t>
            </a:r>
            <a:r>
              <a:rPr sz="2400" spc="5" dirty="0">
                <a:latin typeface="Calibri"/>
                <a:cs typeface="Calibri"/>
              </a:rPr>
              <a:t> </a:t>
            </a:r>
            <a:r>
              <a:rPr sz="2400" spc="-10" dirty="0">
                <a:latin typeface="Calibri"/>
                <a:cs typeface="Calibri"/>
              </a:rPr>
              <a:t>two</a:t>
            </a:r>
            <a:r>
              <a:rPr sz="2400" spc="-5" dirty="0">
                <a:latin typeface="Calibri"/>
                <a:cs typeface="Calibri"/>
              </a:rPr>
              <a:t> adjacent</a:t>
            </a:r>
            <a:r>
              <a:rPr sz="2400" dirty="0">
                <a:latin typeface="Calibri"/>
                <a:cs typeface="Calibri"/>
              </a:rPr>
              <a:t> </a:t>
            </a:r>
            <a:r>
              <a:rPr sz="2400" spc="-10" dirty="0">
                <a:latin typeface="Calibri"/>
                <a:cs typeface="Calibri"/>
              </a:rPr>
              <a:t>cavities.</a:t>
            </a:r>
            <a:r>
              <a:rPr sz="2400" spc="-5" dirty="0">
                <a:latin typeface="Calibri"/>
                <a:cs typeface="Calibri"/>
              </a:rPr>
              <a:t> </a:t>
            </a:r>
            <a:r>
              <a:rPr sz="2400" dirty="0">
                <a:latin typeface="Calibri"/>
                <a:cs typeface="Calibri"/>
              </a:rPr>
              <a:t>Boundary </a:t>
            </a:r>
            <a:r>
              <a:rPr sz="2400" spc="-530" dirty="0">
                <a:latin typeface="Calibri"/>
                <a:cs typeface="Calibri"/>
              </a:rPr>
              <a:t> </a:t>
            </a:r>
            <a:r>
              <a:rPr sz="2400" spc="-10" dirty="0">
                <a:latin typeface="Calibri"/>
                <a:cs typeface="Calibri"/>
              </a:rPr>
              <a:t>conditions </a:t>
            </a:r>
            <a:r>
              <a:rPr sz="2400" spc="-15" dirty="0">
                <a:latin typeface="Calibri"/>
                <a:cs typeface="Calibri"/>
              </a:rPr>
              <a:t>are </a:t>
            </a:r>
            <a:r>
              <a:rPr sz="2400" spc="-10" dirty="0">
                <a:latin typeface="Calibri"/>
                <a:cs typeface="Calibri"/>
              </a:rPr>
              <a:t>satisfied </a:t>
            </a:r>
            <a:r>
              <a:rPr sz="2400" dirty="0">
                <a:latin typeface="Calibri"/>
                <a:cs typeface="Calibri"/>
              </a:rPr>
              <a:t>when </a:t>
            </a:r>
            <a:r>
              <a:rPr sz="2400" spc="-15" dirty="0">
                <a:latin typeface="Calibri"/>
                <a:cs typeface="Calibri"/>
              </a:rPr>
              <a:t>total </a:t>
            </a:r>
            <a:r>
              <a:rPr sz="2400" spc="-5" dirty="0">
                <a:latin typeface="Calibri"/>
                <a:cs typeface="Calibri"/>
              </a:rPr>
              <a:t>phase shift </a:t>
            </a:r>
            <a:r>
              <a:rPr sz="2400" spc="-10" dirty="0">
                <a:latin typeface="Calibri"/>
                <a:cs typeface="Calibri"/>
              </a:rPr>
              <a:t>around </a:t>
            </a:r>
            <a:r>
              <a:rPr sz="2400" dirty="0">
                <a:latin typeface="Calibri"/>
                <a:cs typeface="Calibri"/>
              </a:rPr>
              <a:t>the </a:t>
            </a:r>
            <a:r>
              <a:rPr sz="2400" spc="-5" dirty="0">
                <a:latin typeface="Calibri"/>
                <a:cs typeface="Calibri"/>
              </a:rPr>
              <a:t>eight </a:t>
            </a:r>
            <a:r>
              <a:rPr sz="2400" dirty="0">
                <a:latin typeface="Calibri"/>
                <a:cs typeface="Calibri"/>
              </a:rPr>
              <a:t> </a:t>
            </a:r>
            <a:r>
              <a:rPr sz="2400" spc="-10" dirty="0">
                <a:latin typeface="Calibri"/>
                <a:cs typeface="Calibri"/>
              </a:rPr>
              <a:t>cavities</a:t>
            </a:r>
            <a:r>
              <a:rPr sz="2400" spc="-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multiplied</a:t>
            </a:r>
            <a:r>
              <a:rPr sz="2400" spc="5" dirty="0">
                <a:latin typeface="Calibri"/>
                <a:cs typeface="Calibri"/>
              </a:rPr>
              <a:t> </a:t>
            </a:r>
            <a:r>
              <a:rPr sz="2400" spc="-10" dirty="0">
                <a:latin typeface="Calibri"/>
                <a:cs typeface="Calibri"/>
              </a:rPr>
              <a:t>by</a:t>
            </a:r>
            <a:r>
              <a:rPr sz="2400" spc="-5" dirty="0">
                <a:latin typeface="Calibri"/>
                <a:cs typeface="Calibri"/>
              </a:rPr>
              <a:t> 2</a:t>
            </a:r>
            <a:r>
              <a:rPr sz="2400" spc="-5" dirty="0">
                <a:latin typeface="Symbol"/>
                <a:cs typeface="Symbol"/>
              </a:rPr>
              <a:t></a:t>
            </a:r>
            <a:r>
              <a:rPr sz="2400" dirty="0">
                <a:latin typeface="Times New Roman"/>
                <a:cs typeface="Times New Roman"/>
              </a:rPr>
              <a:t> </a:t>
            </a:r>
            <a:r>
              <a:rPr sz="2400" spc="-10" dirty="0">
                <a:latin typeface="Calibri"/>
                <a:cs typeface="Calibri"/>
              </a:rPr>
              <a:t>radians.</a:t>
            </a:r>
            <a:r>
              <a:rPr sz="2400" spc="-5" dirty="0">
                <a:latin typeface="Calibri"/>
                <a:cs typeface="Calibri"/>
              </a:rPr>
              <a:t> </a:t>
            </a:r>
            <a:r>
              <a:rPr sz="2400" spc="-35" dirty="0">
                <a:latin typeface="Calibri"/>
                <a:cs typeface="Calibri"/>
              </a:rPr>
              <a:t>However,</a:t>
            </a:r>
            <a:r>
              <a:rPr sz="2400" spc="-30" dirty="0">
                <a:latin typeface="Calibri"/>
                <a:cs typeface="Calibri"/>
              </a:rPr>
              <a:t> </a:t>
            </a:r>
            <a:r>
              <a:rPr sz="2400" dirty="0">
                <a:latin typeface="Calibri"/>
                <a:cs typeface="Calibri"/>
              </a:rPr>
              <a:t>the</a:t>
            </a:r>
            <a:r>
              <a:rPr sz="2400" spc="545" dirty="0">
                <a:latin typeface="Calibri"/>
                <a:cs typeface="Calibri"/>
              </a:rPr>
              <a:t> </a:t>
            </a:r>
            <a:r>
              <a:rPr sz="2400" spc="-10" dirty="0">
                <a:latin typeface="Calibri"/>
                <a:cs typeface="Calibri"/>
              </a:rPr>
              <a:t>most </a:t>
            </a:r>
            <a:r>
              <a:rPr sz="2400" spc="-5" dirty="0">
                <a:latin typeface="Calibri"/>
                <a:cs typeface="Calibri"/>
              </a:rPr>
              <a:t> </a:t>
            </a:r>
            <a:r>
              <a:rPr sz="2400" spc="-10" dirty="0">
                <a:latin typeface="Calibri"/>
                <a:cs typeface="Calibri"/>
              </a:rPr>
              <a:t>important </a:t>
            </a:r>
            <a:r>
              <a:rPr sz="2400" dirty="0">
                <a:latin typeface="Calibri"/>
                <a:cs typeface="Calibri"/>
              </a:rPr>
              <a:t>mode </a:t>
            </a:r>
            <a:r>
              <a:rPr sz="2400" spc="-20" dirty="0">
                <a:latin typeface="Calibri"/>
                <a:cs typeface="Calibri"/>
              </a:rPr>
              <a:t>for </a:t>
            </a:r>
            <a:r>
              <a:rPr sz="2400" spc="-10" dirty="0">
                <a:latin typeface="Calibri"/>
                <a:cs typeface="Calibri"/>
              </a:rPr>
              <a:t>magnetron operation </a:t>
            </a:r>
            <a:r>
              <a:rPr sz="2400" dirty="0">
                <a:latin typeface="Calibri"/>
                <a:cs typeface="Calibri"/>
              </a:rPr>
              <a:t>is </a:t>
            </a:r>
            <a:r>
              <a:rPr sz="2400" spc="-5" dirty="0">
                <a:latin typeface="Calibri"/>
                <a:cs typeface="Calibri"/>
              </a:rPr>
              <a:t>one </a:t>
            </a:r>
            <a:r>
              <a:rPr sz="2400" spc="-10" dirty="0">
                <a:latin typeface="Calibri"/>
                <a:cs typeface="Calibri"/>
              </a:rPr>
              <a:t>where </a:t>
            </a:r>
            <a:r>
              <a:rPr sz="2400" dirty="0">
                <a:latin typeface="Calibri"/>
                <a:cs typeface="Calibri"/>
              </a:rPr>
              <a:t>in the </a:t>
            </a:r>
            <a:r>
              <a:rPr sz="2400" spc="5" dirty="0">
                <a:latin typeface="Calibri"/>
                <a:cs typeface="Calibri"/>
              </a:rPr>
              <a:t> </a:t>
            </a:r>
            <a:r>
              <a:rPr sz="2400" spc="-5" dirty="0">
                <a:latin typeface="Calibri"/>
                <a:cs typeface="Calibri"/>
              </a:rPr>
              <a:t>phase shift between </a:t>
            </a:r>
            <a:r>
              <a:rPr sz="2400" dirty="0">
                <a:latin typeface="Calibri"/>
                <a:cs typeface="Calibri"/>
              </a:rPr>
              <a:t>the </a:t>
            </a:r>
            <a:r>
              <a:rPr sz="2400" spc="-5" dirty="0">
                <a:latin typeface="Calibri"/>
                <a:cs typeface="Calibri"/>
              </a:rPr>
              <a:t>fields </a:t>
            </a:r>
            <a:r>
              <a:rPr sz="2400" dirty="0">
                <a:latin typeface="Calibri"/>
                <a:cs typeface="Calibri"/>
              </a:rPr>
              <a:t>of </a:t>
            </a:r>
            <a:r>
              <a:rPr sz="2400" spc="-5" dirty="0">
                <a:latin typeface="Calibri"/>
                <a:cs typeface="Calibri"/>
              </a:rPr>
              <a:t>adjacent </a:t>
            </a:r>
            <a:r>
              <a:rPr sz="2400" spc="-10" dirty="0">
                <a:latin typeface="Calibri"/>
                <a:cs typeface="Calibri"/>
              </a:rPr>
              <a:t>cavities </a:t>
            </a:r>
            <a:r>
              <a:rPr sz="2400" dirty="0">
                <a:latin typeface="Calibri"/>
                <a:cs typeface="Calibri"/>
              </a:rPr>
              <a:t>is </a:t>
            </a:r>
            <a:r>
              <a:rPr sz="2400" dirty="0">
                <a:latin typeface="Symbol"/>
                <a:cs typeface="Symbol"/>
              </a:rPr>
              <a:t></a:t>
            </a:r>
            <a:r>
              <a:rPr sz="2400" dirty="0">
                <a:latin typeface="Times New Roman"/>
                <a:cs typeface="Times New Roman"/>
              </a:rPr>
              <a:t> </a:t>
            </a:r>
            <a:r>
              <a:rPr sz="2400" spc="-10" dirty="0">
                <a:latin typeface="Calibri"/>
                <a:cs typeface="Calibri"/>
              </a:rPr>
              <a:t>radians. </a:t>
            </a:r>
            <a:r>
              <a:rPr sz="2400" spc="-5" dirty="0">
                <a:latin typeface="Calibri"/>
                <a:cs typeface="Calibri"/>
              </a:rPr>
              <a:t> This</a:t>
            </a:r>
            <a:r>
              <a:rPr sz="2400" spc="-15" dirty="0">
                <a:latin typeface="Calibri"/>
                <a:cs typeface="Calibri"/>
              </a:rPr>
              <a:t> </a:t>
            </a:r>
            <a:r>
              <a:rPr sz="2400" dirty="0">
                <a:latin typeface="Calibri"/>
                <a:cs typeface="Calibri"/>
              </a:rPr>
              <a:t>is</a:t>
            </a:r>
            <a:r>
              <a:rPr sz="2400" spc="-10" dirty="0">
                <a:latin typeface="Calibri"/>
                <a:cs typeface="Calibri"/>
              </a:rPr>
              <a:t> </a:t>
            </a:r>
            <a:r>
              <a:rPr sz="2400" spc="-5" dirty="0">
                <a:latin typeface="Calibri"/>
                <a:cs typeface="Calibri"/>
              </a:rPr>
              <a:t>known </a:t>
            </a:r>
            <a:r>
              <a:rPr sz="2400" dirty="0">
                <a:latin typeface="Calibri"/>
                <a:cs typeface="Calibri"/>
              </a:rPr>
              <a:t>as</a:t>
            </a:r>
            <a:r>
              <a:rPr sz="2400" spc="-20" dirty="0">
                <a:latin typeface="Calibri"/>
                <a:cs typeface="Calibri"/>
              </a:rPr>
              <a:t> </a:t>
            </a:r>
            <a:r>
              <a:rPr sz="2500" spc="-10" dirty="0">
                <a:latin typeface="Symbol"/>
                <a:cs typeface="Symbol"/>
              </a:rPr>
              <a:t></a:t>
            </a:r>
            <a:r>
              <a:rPr sz="2400" i="1" spc="-10" dirty="0">
                <a:latin typeface="Calibri"/>
                <a:cs typeface="Calibri"/>
              </a:rPr>
              <a:t>-Mode</a:t>
            </a:r>
            <a:r>
              <a:rPr sz="2400" spc="-10" dirty="0">
                <a:latin typeface="Calibri"/>
                <a:cs typeface="Calibri"/>
              </a:rPr>
              <a:t>.</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spc="-5" dirty="0"/>
              <a:pPr marL="38100">
                <a:lnSpc>
                  <a:spcPct val="100000"/>
                </a:lnSpc>
                <a:spcBef>
                  <a:spcPts val="40"/>
                </a:spcBef>
              </a:pPr>
              <a:t>84</a:t>
            </a:fld>
            <a:endParaRPr spc="-5"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2E70A1"/>
          </a:solidFill>
        </p:spPr>
        <p:txBody>
          <a:bodyPr wrap="square" lIns="0" tIns="0" rIns="0" bIns="0" rtlCol="0"/>
          <a:lstStyle/>
          <a:p>
            <a:endParaRPr/>
          </a:p>
        </p:txBody>
      </p:sp>
      <p:sp>
        <p:nvSpPr>
          <p:cNvPr id="3" name="object 3"/>
          <p:cNvSpPr txBox="1">
            <a:spLocks noGrp="1"/>
          </p:cNvSpPr>
          <p:nvPr>
            <p:ph type="title"/>
          </p:nvPr>
        </p:nvSpPr>
        <p:spPr>
          <a:xfrm>
            <a:off x="2315336" y="208279"/>
            <a:ext cx="4514215" cy="452120"/>
          </a:xfrm>
          <a:prstGeom prst="rect">
            <a:avLst/>
          </a:prstGeom>
        </p:spPr>
        <p:txBody>
          <a:bodyPr vert="horz" wrap="square" lIns="0" tIns="12065" rIns="0" bIns="0" rtlCol="0">
            <a:spAutoFit/>
          </a:bodyPr>
          <a:lstStyle/>
          <a:p>
            <a:pPr marL="12700">
              <a:lnSpc>
                <a:spcPct val="100000"/>
              </a:lnSpc>
              <a:spcBef>
                <a:spcPts val="95"/>
              </a:spcBef>
            </a:pPr>
            <a:r>
              <a:rPr spc="-20" dirty="0"/>
              <a:t>Microwave</a:t>
            </a:r>
            <a:r>
              <a:rPr spc="-25" dirty="0"/>
              <a:t> </a:t>
            </a:r>
            <a:r>
              <a:rPr spc="-5" dirty="0"/>
              <a:t>Solid</a:t>
            </a:r>
            <a:r>
              <a:rPr spc="-10" dirty="0"/>
              <a:t> </a:t>
            </a:r>
            <a:r>
              <a:rPr spc="-20" dirty="0"/>
              <a:t>State</a:t>
            </a:r>
            <a:r>
              <a:rPr spc="15" dirty="0"/>
              <a:t> </a:t>
            </a:r>
            <a:r>
              <a:rPr spc="-10" dirty="0"/>
              <a:t>Devices</a:t>
            </a:r>
          </a:p>
        </p:txBody>
      </p:sp>
      <p:sp>
        <p:nvSpPr>
          <p:cNvPr id="5" name="object 5"/>
          <p:cNvSpPr txBox="1"/>
          <p:nvPr/>
        </p:nvSpPr>
        <p:spPr>
          <a:xfrm>
            <a:off x="679500" y="863854"/>
            <a:ext cx="8102600" cy="5025390"/>
          </a:xfrm>
          <a:prstGeom prst="rect">
            <a:avLst/>
          </a:prstGeom>
        </p:spPr>
        <p:txBody>
          <a:bodyPr vert="horz" wrap="square" lIns="0" tIns="134620" rIns="0" bIns="0" rtlCol="0">
            <a:spAutoFit/>
          </a:bodyPr>
          <a:lstStyle/>
          <a:p>
            <a:pPr marL="12700">
              <a:lnSpc>
                <a:spcPct val="100000"/>
              </a:lnSpc>
              <a:spcBef>
                <a:spcPts val="1060"/>
              </a:spcBef>
            </a:pPr>
            <a:r>
              <a:rPr sz="2400" b="1" spc="-10" dirty="0">
                <a:solidFill>
                  <a:srgbClr val="1D1B11"/>
                </a:solidFill>
                <a:latin typeface="Calibri"/>
                <a:cs typeface="Calibri"/>
              </a:rPr>
              <a:t>Introduction</a:t>
            </a:r>
            <a:endParaRPr sz="2400">
              <a:latin typeface="Calibri"/>
              <a:cs typeface="Calibri"/>
            </a:endParaRPr>
          </a:p>
          <a:p>
            <a:pPr marL="190500" marR="6350" indent="-178435" algn="just">
              <a:lnSpc>
                <a:spcPct val="100000"/>
              </a:lnSpc>
              <a:spcBef>
                <a:spcPts val="960"/>
              </a:spcBef>
              <a:buChar char="•"/>
              <a:tabLst>
                <a:tab pos="191135" algn="l"/>
              </a:tabLst>
            </a:pPr>
            <a:r>
              <a:rPr sz="2400" spc="-5" dirty="0">
                <a:solidFill>
                  <a:srgbClr val="1D1B11"/>
                </a:solidFill>
                <a:latin typeface="Calibri"/>
                <a:cs typeface="Calibri"/>
              </a:rPr>
              <a:t>Special</a:t>
            </a:r>
            <a:r>
              <a:rPr sz="2400" dirty="0">
                <a:solidFill>
                  <a:srgbClr val="1D1B11"/>
                </a:solidFill>
                <a:latin typeface="Calibri"/>
                <a:cs typeface="Calibri"/>
              </a:rPr>
              <a:t> </a:t>
            </a:r>
            <a:r>
              <a:rPr sz="2400" spc="-10" dirty="0">
                <a:solidFill>
                  <a:srgbClr val="1D1B11"/>
                </a:solidFill>
                <a:latin typeface="Calibri"/>
                <a:cs typeface="Calibri"/>
              </a:rPr>
              <a:t>electronics</a:t>
            </a:r>
            <a:r>
              <a:rPr sz="2400" spc="-5" dirty="0">
                <a:solidFill>
                  <a:srgbClr val="1D1B11"/>
                </a:solidFill>
                <a:latin typeface="Calibri"/>
                <a:cs typeface="Calibri"/>
              </a:rPr>
              <a:t> </a:t>
            </a:r>
            <a:r>
              <a:rPr sz="2400" spc="-15" dirty="0">
                <a:solidFill>
                  <a:srgbClr val="1D1B11"/>
                </a:solidFill>
                <a:latin typeface="Calibri"/>
                <a:cs typeface="Calibri"/>
              </a:rPr>
              <a:t>effects</a:t>
            </a:r>
            <a:r>
              <a:rPr sz="2400" spc="-10" dirty="0">
                <a:solidFill>
                  <a:srgbClr val="1D1B11"/>
                </a:solidFill>
                <a:latin typeface="Calibri"/>
                <a:cs typeface="Calibri"/>
              </a:rPr>
              <a:t> encountered</a:t>
            </a:r>
            <a:r>
              <a:rPr sz="2400" spc="-5" dirty="0">
                <a:solidFill>
                  <a:srgbClr val="1D1B11"/>
                </a:solidFill>
                <a:latin typeface="Calibri"/>
                <a:cs typeface="Calibri"/>
              </a:rPr>
              <a:t> </a:t>
            </a:r>
            <a:r>
              <a:rPr sz="2400" spc="-15" dirty="0">
                <a:solidFill>
                  <a:srgbClr val="1D1B11"/>
                </a:solidFill>
                <a:latin typeface="Calibri"/>
                <a:cs typeface="Calibri"/>
              </a:rPr>
              <a:t>at</a:t>
            </a:r>
            <a:r>
              <a:rPr sz="2400" spc="-10" dirty="0">
                <a:solidFill>
                  <a:srgbClr val="1D1B11"/>
                </a:solidFill>
                <a:latin typeface="Calibri"/>
                <a:cs typeface="Calibri"/>
              </a:rPr>
              <a:t> </a:t>
            </a:r>
            <a:r>
              <a:rPr sz="2400" spc="-20" dirty="0">
                <a:solidFill>
                  <a:srgbClr val="1D1B11"/>
                </a:solidFill>
                <a:latin typeface="Calibri"/>
                <a:cs typeface="Calibri"/>
              </a:rPr>
              <a:t>microwave </a:t>
            </a:r>
            <a:r>
              <a:rPr sz="2400" spc="-530" dirty="0">
                <a:solidFill>
                  <a:srgbClr val="1D1B11"/>
                </a:solidFill>
                <a:latin typeface="Calibri"/>
                <a:cs typeface="Calibri"/>
              </a:rPr>
              <a:t> </a:t>
            </a:r>
            <a:r>
              <a:rPr sz="2400" spc="-5" dirty="0">
                <a:solidFill>
                  <a:srgbClr val="1D1B11"/>
                </a:solidFill>
                <a:latin typeface="Calibri"/>
                <a:cs typeface="Calibri"/>
              </a:rPr>
              <a:t>frequencies </a:t>
            </a:r>
            <a:r>
              <a:rPr sz="2400" spc="-10" dirty="0">
                <a:solidFill>
                  <a:srgbClr val="1D1B11"/>
                </a:solidFill>
                <a:latin typeface="Calibri"/>
                <a:cs typeface="Calibri"/>
              </a:rPr>
              <a:t>severely </a:t>
            </a:r>
            <a:r>
              <a:rPr sz="2400" spc="-5" dirty="0">
                <a:solidFill>
                  <a:srgbClr val="1D1B11"/>
                </a:solidFill>
                <a:latin typeface="Calibri"/>
                <a:cs typeface="Calibri"/>
              </a:rPr>
              <a:t>limit the </a:t>
            </a:r>
            <a:r>
              <a:rPr sz="2400" spc="-10" dirty="0">
                <a:solidFill>
                  <a:srgbClr val="1D1B11"/>
                </a:solidFill>
                <a:latin typeface="Calibri"/>
                <a:cs typeface="Calibri"/>
              </a:rPr>
              <a:t>usefulness </a:t>
            </a:r>
            <a:r>
              <a:rPr sz="2400" spc="-5" dirty="0">
                <a:solidFill>
                  <a:srgbClr val="1D1B11"/>
                </a:solidFill>
                <a:latin typeface="Calibri"/>
                <a:cs typeface="Calibri"/>
              </a:rPr>
              <a:t>of </a:t>
            </a:r>
            <a:r>
              <a:rPr sz="2400" spc="-15" dirty="0">
                <a:solidFill>
                  <a:srgbClr val="1D1B11"/>
                </a:solidFill>
                <a:latin typeface="Calibri"/>
                <a:cs typeface="Calibri"/>
              </a:rPr>
              <a:t>transistors </a:t>
            </a:r>
            <a:r>
              <a:rPr sz="2400" dirty="0">
                <a:solidFill>
                  <a:srgbClr val="1D1B11"/>
                </a:solidFill>
                <a:latin typeface="Calibri"/>
                <a:cs typeface="Calibri"/>
              </a:rPr>
              <a:t>in </a:t>
            </a:r>
            <a:r>
              <a:rPr sz="2400" spc="-15" dirty="0">
                <a:solidFill>
                  <a:srgbClr val="1D1B11"/>
                </a:solidFill>
                <a:latin typeface="Calibri"/>
                <a:cs typeface="Calibri"/>
              </a:rPr>
              <a:t>most </a:t>
            </a:r>
            <a:r>
              <a:rPr sz="2400" spc="-10" dirty="0">
                <a:solidFill>
                  <a:srgbClr val="1D1B11"/>
                </a:solidFill>
                <a:latin typeface="Calibri"/>
                <a:cs typeface="Calibri"/>
              </a:rPr>
              <a:t> </a:t>
            </a:r>
            <a:r>
              <a:rPr sz="2400" spc="-5" dirty="0">
                <a:solidFill>
                  <a:srgbClr val="1D1B11"/>
                </a:solidFill>
                <a:latin typeface="Calibri"/>
                <a:cs typeface="Calibri"/>
              </a:rPr>
              <a:t>circuit</a:t>
            </a:r>
            <a:r>
              <a:rPr sz="2400" spc="-40" dirty="0">
                <a:solidFill>
                  <a:srgbClr val="1D1B11"/>
                </a:solidFill>
                <a:latin typeface="Calibri"/>
                <a:cs typeface="Calibri"/>
              </a:rPr>
              <a:t> </a:t>
            </a:r>
            <a:r>
              <a:rPr sz="2400" spc="-5" dirty="0">
                <a:solidFill>
                  <a:srgbClr val="1D1B11"/>
                </a:solidFill>
                <a:latin typeface="Calibri"/>
                <a:cs typeface="Calibri"/>
              </a:rPr>
              <a:t>applications.</a:t>
            </a:r>
            <a:endParaRPr sz="2400">
              <a:latin typeface="Calibri"/>
              <a:cs typeface="Calibri"/>
            </a:endParaRPr>
          </a:p>
          <a:p>
            <a:pPr marL="190500" marR="5715" indent="-178435" algn="just">
              <a:lnSpc>
                <a:spcPct val="100000"/>
              </a:lnSpc>
              <a:buChar char="•"/>
              <a:tabLst>
                <a:tab pos="191135" algn="l"/>
              </a:tabLst>
            </a:pPr>
            <a:r>
              <a:rPr sz="2400" spc="-5" dirty="0">
                <a:solidFill>
                  <a:srgbClr val="1D1B11"/>
                </a:solidFill>
                <a:latin typeface="Calibri"/>
                <a:cs typeface="Calibri"/>
              </a:rPr>
              <a:t>Using</a:t>
            </a:r>
            <a:r>
              <a:rPr sz="2400" dirty="0">
                <a:solidFill>
                  <a:srgbClr val="1D1B11"/>
                </a:solidFill>
                <a:latin typeface="Calibri"/>
                <a:cs typeface="Calibri"/>
              </a:rPr>
              <a:t> </a:t>
            </a:r>
            <a:r>
              <a:rPr sz="2400" spc="-10" dirty="0">
                <a:solidFill>
                  <a:srgbClr val="1D1B11"/>
                </a:solidFill>
                <a:latin typeface="Calibri"/>
                <a:cs typeface="Calibri"/>
              </a:rPr>
              <a:t>vacuum</a:t>
            </a:r>
            <a:r>
              <a:rPr sz="2400" spc="-5" dirty="0">
                <a:solidFill>
                  <a:srgbClr val="1D1B11"/>
                </a:solidFill>
                <a:latin typeface="Calibri"/>
                <a:cs typeface="Calibri"/>
              </a:rPr>
              <a:t> </a:t>
            </a:r>
            <a:r>
              <a:rPr sz="2400" dirty="0">
                <a:solidFill>
                  <a:srgbClr val="1D1B11"/>
                </a:solidFill>
                <a:latin typeface="Calibri"/>
                <a:cs typeface="Calibri"/>
              </a:rPr>
              <a:t>tubes</a:t>
            </a:r>
            <a:r>
              <a:rPr sz="2400" spc="5" dirty="0">
                <a:solidFill>
                  <a:srgbClr val="1D1B11"/>
                </a:solidFill>
                <a:latin typeface="Calibri"/>
                <a:cs typeface="Calibri"/>
              </a:rPr>
              <a:t> </a:t>
            </a:r>
            <a:r>
              <a:rPr sz="2400" spc="-20" dirty="0">
                <a:solidFill>
                  <a:srgbClr val="1D1B11"/>
                </a:solidFill>
                <a:latin typeface="Calibri"/>
                <a:cs typeface="Calibri"/>
              </a:rPr>
              <a:t>for</a:t>
            </a:r>
            <a:r>
              <a:rPr sz="2400" spc="-15" dirty="0">
                <a:solidFill>
                  <a:srgbClr val="1D1B11"/>
                </a:solidFill>
                <a:latin typeface="Calibri"/>
                <a:cs typeface="Calibri"/>
              </a:rPr>
              <a:t> </a:t>
            </a:r>
            <a:r>
              <a:rPr sz="2400" spc="-10" dirty="0">
                <a:solidFill>
                  <a:srgbClr val="1D1B11"/>
                </a:solidFill>
                <a:latin typeface="Calibri"/>
                <a:cs typeface="Calibri"/>
              </a:rPr>
              <a:t>low</a:t>
            </a:r>
            <a:r>
              <a:rPr sz="2400" spc="-5" dirty="0">
                <a:solidFill>
                  <a:srgbClr val="1D1B11"/>
                </a:solidFill>
                <a:latin typeface="Calibri"/>
                <a:cs typeface="Calibri"/>
              </a:rPr>
              <a:t> </a:t>
            </a:r>
            <a:r>
              <a:rPr sz="2400" spc="-10" dirty="0">
                <a:solidFill>
                  <a:srgbClr val="1D1B11"/>
                </a:solidFill>
                <a:latin typeface="Calibri"/>
                <a:cs typeface="Calibri"/>
              </a:rPr>
              <a:t>power</a:t>
            </a:r>
            <a:r>
              <a:rPr sz="2400" spc="-5" dirty="0">
                <a:solidFill>
                  <a:srgbClr val="1D1B11"/>
                </a:solidFill>
                <a:latin typeface="Calibri"/>
                <a:cs typeface="Calibri"/>
              </a:rPr>
              <a:t> applications</a:t>
            </a:r>
            <a:r>
              <a:rPr sz="2400" dirty="0">
                <a:solidFill>
                  <a:srgbClr val="1D1B11"/>
                </a:solidFill>
                <a:latin typeface="Calibri"/>
                <a:cs typeface="Calibri"/>
              </a:rPr>
              <a:t> </a:t>
            </a:r>
            <a:r>
              <a:rPr sz="2400" spc="-10" dirty="0">
                <a:solidFill>
                  <a:srgbClr val="1D1B11"/>
                </a:solidFill>
                <a:latin typeface="Calibri"/>
                <a:cs typeface="Calibri"/>
              </a:rPr>
              <a:t>become </a:t>
            </a:r>
            <a:r>
              <a:rPr sz="2400" spc="-530" dirty="0">
                <a:solidFill>
                  <a:srgbClr val="1D1B11"/>
                </a:solidFill>
                <a:latin typeface="Calibri"/>
                <a:cs typeface="Calibri"/>
              </a:rPr>
              <a:t> </a:t>
            </a:r>
            <a:r>
              <a:rPr sz="2400" spc="-10" dirty="0">
                <a:solidFill>
                  <a:srgbClr val="1D1B11"/>
                </a:solidFill>
                <a:latin typeface="Calibri"/>
                <a:cs typeface="Calibri"/>
              </a:rPr>
              <a:t>impractical.</a:t>
            </a:r>
            <a:endParaRPr sz="2400">
              <a:latin typeface="Calibri"/>
              <a:cs typeface="Calibri"/>
            </a:endParaRPr>
          </a:p>
          <a:p>
            <a:pPr marL="190500" indent="-178435" algn="just">
              <a:lnSpc>
                <a:spcPct val="100000"/>
              </a:lnSpc>
              <a:spcBef>
                <a:spcPts val="5"/>
              </a:spcBef>
              <a:buChar char="•"/>
              <a:tabLst>
                <a:tab pos="191135" algn="l"/>
              </a:tabLst>
            </a:pPr>
            <a:r>
              <a:rPr sz="2400" dirty="0">
                <a:solidFill>
                  <a:srgbClr val="1D1B11"/>
                </a:solidFill>
                <a:latin typeface="Calibri"/>
                <a:cs typeface="Calibri"/>
              </a:rPr>
              <a:t>Need</a:t>
            </a:r>
            <a:r>
              <a:rPr sz="2400" spc="345" dirty="0">
                <a:solidFill>
                  <a:srgbClr val="1D1B11"/>
                </a:solidFill>
                <a:latin typeface="Calibri"/>
                <a:cs typeface="Calibri"/>
              </a:rPr>
              <a:t> </a:t>
            </a:r>
            <a:r>
              <a:rPr sz="2400" spc="-20" dirty="0">
                <a:solidFill>
                  <a:srgbClr val="1D1B11"/>
                </a:solidFill>
                <a:latin typeface="Calibri"/>
                <a:cs typeface="Calibri"/>
              </a:rPr>
              <a:t>for</a:t>
            </a:r>
            <a:r>
              <a:rPr sz="2400" spc="345" dirty="0">
                <a:solidFill>
                  <a:srgbClr val="1D1B11"/>
                </a:solidFill>
                <a:latin typeface="Calibri"/>
                <a:cs typeface="Calibri"/>
              </a:rPr>
              <a:t> </a:t>
            </a:r>
            <a:r>
              <a:rPr sz="2400" spc="-5" dirty="0">
                <a:solidFill>
                  <a:srgbClr val="1D1B11"/>
                </a:solidFill>
                <a:latin typeface="Calibri"/>
                <a:cs typeface="Calibri"/>
              </a:rPr>
              <a:t>small</a:t>
            </a:r>
            <a:r>
              <a:rPr sz="2400" spc="340" dirty="0">
                <a:solidFill>
                  <a:srgbClr val="1D1B11"/>
                </a:solidFill>
                <a:latin typeface="Calibri"/>
                <a:cs typeface="Calibri"/>
              </a:rPr>
              <a:t> </a:t>
            </a:r>
            <a:r>
              <a:rPr sz="2400" spc="-15" dirty="0">
                <a:solidFill>
                  <a:srgbClr val="1D1B11"/>
                </a:solidFill>
                <a:latin typeface="Calibri"/>
                <a:cs typeface="Calibri"/>
              </a:rPr>
              <a:t>sized</a:t>
            </a:r>
            <a:r>
              <a:rPr sz="2400" spc="335" dirty="0">
                <a:solidFill>
                  <a:srgbClr val="1D1B11"/>
                </a:solidFill>
                <a:latin typeface="Calibri"/>
                <a:cs typeface="Calibri"/>
              </a:rPr>
              <a:t> </a:t>
            </a:r>
            <a:r>
              <a:rPr sz="2400" spc="-20" dirty="0">
                <a:solidFill>
                  <a:srgbClr val="1D1B11"/>
                </a:solidFill>
                <a:latin typeface="Calibri"/>
                <a:cs typeface="Calibri"/>
              </a:rPr>
              <a:t>microwave</a:t>
            </a:r>
            <a:r>
              <a:rPr sz="2400" spc="345" dirty="0">
                <a:solidFill>
                  <a:srgbClr val="1D1B11"/>
                </a:solidFill>
                <a:latin typeface="Calibri"/>
                <a:cs typeface="Calibri"/>
              </a:rPr>
              <a:t> </a:t>
            </a:r>
            <a:r>
              <a:rPr sz="2400" spc="-5" dirty="0">
                <a:solidFill>
                  <a:srgbClr val="1D1B11"/>
                </a:solidFill>
                <a:latin typeface="Calibri"/>
                <a:cs typeface="Calibri"/>
              </a:rPr>
              <a:t>devices</a:t>
            </a:r>
            <a:r>
              <a:rPr sz="2400" spc="355" dirty="0">
                <a:solidFill>
                  <a:srgbClr val="1D1B11"/>
                </a:solidFill>
                <a:latin typeface="Calibri"/>
                <a:cs typeface="Calibri"/>
              </a:rPr>
              <a:t> </a:t>
            </a:r>
            <a:r>
              <a:rPr sz="2400" spc="-5" dirty="0">
                <a:solidFill>
                  <a:srgbClr val="1D1B11"/>
                </a:solidFill>
                <a:latin typeface="Calibri"/>
                <a:cs typeface="Calibri"/>
              </a:rPr>
              <a:t>has</a:t>
            </a:r>
            <a:r>
              <a:rPr sz="2400" spc="350" dirty="0">
                <a:solidFill>
                  <a:srgbClr val="1D1B11"/>
                </a:solidFill>
                <a:latin typeface="Calibri"/>
                <a:cs typeface="Calibri"/>
              </a:rPr>
              <a:t> </a:t>
            </a:r>
            <a:r>
              <a:rPr sz="2400" spc="-5" dirty="0">
                <a:solidFill>
                  <a:srgbClr val="1D1B11"/>
                </a:solidFill>
                <a:latin typeface="Calibri"/>
                <a:cs typeface="Calibri"/>
              </a:rPr>
              <a:t>caused</a:t>
            </a:r>
            <a:r>
              <a:rPr sz="2400" spc="340" dirty="0">
                <a:solidFill>
                  <a:srgbClr val="1D1B11"/>
                </a:solidFill>
                <a:latin typeface="Calibri"/>
                <a:cs typeface="Calibri"/>
              </a:rPr>
              <a:t> </a:t>
            </a:r>
            <a:r>
              <a:rPr sz="2400" spc="-15" dirty="0">
                <a:solidFill>
                  <a:srgbClr val="1D1B11"/>
                </a:solidFill>
                <a:latin typeface="Calibri"/>
                <a:cs typeface="Calibri"/>
              </a:rPr>
              <a:t>extensive</a:t>
            </a:r>
            <a:endParaRPr sz="2400">
              <a:latin typeface="Calibri"/>
              <a:cs typeface="Calibri"/>
            </a:endParaRPr>
          </a:p>
          <a:p>
            <a:pPr marL="190500" algn="just">
              <a:lnSpc>
                <a:spcPct val="100000"/>
              </a:lnSpc>
            </a:pPr>
            <a:r>
              <a:rPr sz="2400" spc="-10" dirty="0">
                <a:solidFill>
                  <a:srgbClr val="1D1B11"/>
                </a:solidFill>
                <a:latin typeface="Calibri"/>
                <a:cs typeface="Calibri"/>
              </a:rPr>
              <a:t>research</a:t>
            </a:r>
            <a:r>
              <a:rPr sz="2400" spc="-45" dirty="0">
                <a:solidFill>
                  <a:srgbClr val="1D1B11"/>
                </a:solidFill>
                <a:latin typeface="Calibri"/>
                <a:cs typeface="Calibri"/>
              </a:rPr>
              <a:t> </a:t>
            </a:r>
            <a:r>
              <a:rPr sz="2400" dirty="0">
                <a:solidFill>
                  <a:srgbClr val="1D1B11"/>
                </a:solidFill>
                <a:latin typeface="Calibri"/>
                <a:cs typeface="Calibri"/>
              </a:rPr>
              <a:t>in</a:t>
            </a:r>
            <a:r>
              <a:rPr sz="2400" spc="-25" dirty="0">
                <a:solidFill>
                  <a:srgbClr val="1D1B11"/>
                </a:solidFill>
                <a:latin typeface="Calibri"/>
                <a:cs typeface="Calibri"/>
              </a:rPr>
              <a:t> </a:t>
            </a:r>
            <a:r>
              <a:rPr sz="2400" dirty="0">
                <a:solidFill>
                  <a:srgbClr val="1D1B11"/>
                </a:solidFill>
                <a:latin typeface="Calibri"/>
                <a:cs typeface="Calibri"/>
              </a:rPr>
              <a:t>this</a:t>
            </a:r>
            <a:r>
              <a:rPr sz="2400" spc="-20" dirty="0">
                <a:solidFill>
                  <a:srgbClr val="1D1B11"/>
                </a:solidFill>
                <a:latin typeface="Calibri"/>
                <a:cs typeface="Calibri"/>
              </a:rPr>
              <a:t> </a:t>
            </a:r>
            <a:r>
              <a:rPr sz="2400" spc="-10" dirty="0">
                <a:solidFill>
                  <a:srgbClr val="1D1B11"/>
                </a:solidFill>
                <a:latin typeface="Calibri"/>
                <a:cs typeface="Calibri"/>
              </a:rPr>
              <a:t>area</a:t>
            </a:r>
            <a:endParaRPr sz="2400">
              <a:latin typeface="Calibri"/>
              <a:cs typeface="Calibri"/>
            </a:endParaRPr>
          </a:p>
          <a:p>
            <a:pPr marL="190500" marR="7620" indent="-178435" algn="just">
              <a:lnSpc>
                <a:spcPct val="100000"/>
              </a:lnSpc>
              <a:buChar char="•"/>
              <a:tabLst>
                <a:tab pos="191135" algn="l"/>
              </a:tabLst>
            </a:pPr>
            <a:r>
              <a:rPr sz="2400" spc="-5" dirty="0">
                <a:solidFill>
                  <a:srgbClr val="1D1B11"/>
                </a:solidFill>
                <a:latin typeface="Calibri"/>
                <a:cs typeface="Calibri"/>
              </a:rPr>
              <a:t>This </a:t>
            </a:r>
            <a:r>
              <a:rPr sz="2400" spc="-10" dirty="0">
                <a:solidFill>
                  <a:srgbClr val="1D1B11"/>
                </a:solidFill>
                <a:latin typeface="Calibri"/>
                <a:cs typeface="Calibri"/>
              </a:rPr>
              <a:t>research </a:t>
            </a:r>
            <a:r>
              <a:rPr sz="2400" spc="-5" dirty="0">
                <a:solidFill>
                  <a:srgbClr val="1D1B11"/>
                </a:solidFill>
                <a:latin typeface="Calibri"/>
                <a:cs typeface="Calibri"/>
              </a:rPr>
              <a:t>has </a:t>
            </a:r>
            <a:r>
              <a:rPr sz="2400" spc="-10" dirty="0">
                <a:solidFill>
                  <a:srgbClr val="1D1B11"/>
                </a:solidFill>
                <a:latin typeface="Calibri"/>
                <a:cs typeface="Calibri"/>
              </a:rPr>
              <a:t>produced </a:t>
            </a:r>
            <a:r>
              <a:rPr sz="2400" spc="-15" dirty="0">
                <a:solidFill>
                  <a:srgbClr val="1D1B11"/>
                </a:solidFill>
                <a:latin typeface="Calibri"/>
                <a:cs typeface="Calibri"/>
              </a:rPr>
              <a:t>solid-state </a:t>
            </a:r>
            <a:r>
              <a:rPr sz="2400" spc="-5" dirty="0">
                <a:solidFill>
                  <a:srgbClr val="1D1B11"/>
                </a:solidFill>
                <a:latin typeface="Calibri"/>
                <a:cs typeface="Calibri"/>
              </a:rPr>
              <a:t>devices </a:t>
            </a:r>
            <a:r>
              <a:rPr sz="2400" dirty="0">
                <a:solidFill>
                  <a:srgbClr val="1D1B11"/>
                </a:solidFill>
                <a:latin typeface="Calibri"/>
                <a:cs typeface="Calibri"/>
              </a:rPr>
              <a:t>with </a:t>
            </a:r>
            <a:r>
              <a:rPr sz="2400" spc="-5" dirty="0">
                <a:solidFill>
                  <a:srgbClr val="1D1B11"/>
                </a:solidFill>
                <a:latin typeface="Calibri"/>
                <a:cs typeface="Calibri"/>
              </a:rPr>
              <a:t>higher </a:t>
            </a:r>
            <a:r>
              <a:rPr sz="2400" dirty="0">
                <a:solidFill>
                  <a:srgbClr val="1D1B11"/>
                </a:solidFill>
                <a:latin typeface="Calibri"/>
                <a:cs typeface="Calibri"/>
              </a:rPr>
              <a:t>and </a:t>
            </a:r>
            <a:r>
              <a:rPr sz="2400" spc="5" dirty="0">
                <a:solidFill>
                  <a:srgbClr val="1D1B11"/>
                </a:solidFill>
                <a:latin typeface="Calibri"/>
                <a:cs typeface="Calibri"/>
              </a:rPr>
              <a:t> </a:t>
            </a:r>
            <a:r>
              <a:rPr sz="2400" spc="-5" dirty="0">
                <a:solidFill>
                  <a:srgbClr val="1D1B11"/>
                </a:solidFill>
                <a:latin typeface="Calibri"/>
                <a:cs typeface="Calibri"/>
              </a:rPr>
              <a:t>higher</a:t>
            </a:r>
            <a:r>
              <a:rPr sz="2400" spc="-10" dirty="0">
                <a:solidFill>
                  <a:srgbClr val="1D1B11"/>
                </a:solidFill>
                <a:latin typeface="Calibri"/>
                <a:cs typeface="Calibri"/>
              </a:rPr>
              <a:t> </a:t>
            </a:r>
            <a:r>
              <a:rPr sz="2400" spc="-5" dirty="0">
                <a:solidFill>
                  <a:srgbClr val="1D1B11"/>
                </a:solidFill>
                <a:latin typeface="Calibri"/>
                <a:cs typeface="Calibri"/>
              </a:rPr>
              <a:t>frequency</a:t>
            </a:r>
            <a:r>
              <a:rPr sz="2400" spc="10" dirty="0">
                <a:solidFill>
                  <a:srgbClr val="1D1B11"/>
                </a:solidFill>
                <a:latin typeface="Calibri"/>
                <a:cs typeface="Calibri"/>
              </a:rPr>
              <a:t> </a:t>
            </a:r>
            <a:r>
              <a:rPr sz="2400" spc="-10" dirty="0">
                <a:solidFill>
                  <a:srgbClr val="1D1B11"/>
                </a:solidFill>
                <a:latin typeface="Calibri"/>
                <a:cs typeface="Calibri"/>
              </a:rPr>
              <a:t>ranges.</a:t>
            </a:r>
            <a:endParaRPr sz="2400">
              <a:latin typeface="Calibri"/>
              <a:cs typeface="Calibri"/>
            </a:endParaRPr>
          </a:p>
          <a:p>
            <a:pPr marL="190500" marR="5080" indent="-178435" algn="just">
              <a:lnSpc>
                <a:spcPct val="100000"/>
              </a:lnSpc>
              <a:buChar char="•"/>
              <a:tabLst>
                <a:tab pos="191135" algn="l"/>
              </a:tabLst>
            </a:pPr>
            <a:r>
              <a:rPr sz="2400" spc="-5" dirty="0">
                <a:solidFill>
                  <a:srgbClr val="1D1B11"/>
                </a:solidFill>
                <a:latin typeface="Calibri"/>
                <a:cs typeface="Calibri"/>
              </a:rPr>
              <a:t>The</a:t>
            </a:r>
            <a:r>
              <a:rPr sz="2400" dirty="0">
                <a:solidFill>
                  <a:srgbClr val="1D1B11"/>
                </a:solidFill>
                <a:latin typeface="Calibri"/>
                <a:cs typeface="Calibri"/>
              </a:rPr>
              <a:t> </a:t>
            </a:r>
            <a:r>
              <a:rPr sz="2400" spc="-10" dirty="0">
                <a:solidFill>
                  <a:srgbClr val="1D1B11"/>
                </a:solidFill>
                <a:latin typeface="Calibri"/>
                <a:cs typeface="Calibri"/>
              </a:rPr>
              <a:t>new</a:t>
            </a:r>
            <a:r>
              <a:rPr sz="2400" spc="-5" dirty="0">
                <a:solidFill>
                  <a:srgbClr val="1D1B11"/>
                </a:solidFill>
                <a:latin typeface="Calibri"/>
                <a:cs typeface="Calibri"/>
              </a:rPr>
              <a:t> solid</a:t>
            </a:r>
            <a:r>
              <a:rPr sz="2400" dirty="0">
                <a:solidFill>
                  <a:srgbClr val="1D1B11"/>
                </a:solidFill>
                <a:latin typeface="Calibri"/>
                <a:cs typeface="Calibri"/>
              </a:rPr>
              <a:t> </a:t>
            </a:r>
            <a:r>
              <a:rPr sz="2400" spc="-25" dirty="0">
                <a:solidFill>
                  <a:srgbClr val="1D1B11"/>
                </a:solidFill>
                <a:latin typeface="Calibri"/>
                <a:cs typeface="Calibri"/>
              </a:rPr>
              <a:t>state</a:t>
            </a:r>
            <a:r>
              <a:rPr sz="2400" spc="-20" dirty="0">
                <a:solidFill>
                  <a:srgbClr val="1D1B11"/>
                </a:solidFill>
                <a:latin typeface="Calibri"/>
                <a:cs typeface="Calibri"/>
              </a:rPr>
              <a:t> microwave</a:t>
            </a:r>
            <a:r>
              <a:rPr sz="2400" spc="-15" dirty="0">
                <a:solidFill>
                  <a:srgbClr val="1D1B11"/>
                </a:solidFill>
                <a:latin typeface="Calibri"/>
                <a:cs typeface="Calibri"/>
              </a:rPr>
              <a:t> </a:t>
            </a:r>
            <a:r>
              <a:rPr sz="2400" spc="-5" dirty="0">
                <a:solidFill>
                  <a:srgbClr val="1D1B11"/>
                </a:solidFill>
                <a:latin typeface="Calibri"/>
                <a:cs typeface="Calibri"/>
              </a:rPr>
              <a:t>devices</a:t>
            </a:r>
            <a:r>
              <a:rPr sz="2400" dirty="0">
                <a:solidFill>
                  <a:srgbClr val="1D1B11"/>
                </a:solidFill>
                <a:latin typeface="Calibri"/>
                <a:cs typeface="Calibri"/>
              </a:rPr>
              <a:t> </a:t>
            </a:r>
            <a:r>
              <a:rPr sz="2400" spc="-15" dirty="0">
                <a:solidFill>
                  <a:srgbClr val="1D1B11"/>
                </a:solidFill>
                <a:latin typeface="Calibri"/>
                <a:cs typeface="Calibri"/>
              </a:rPr>
              <a:t>are</a:t>
            </a:r>
            <a:r>
              <a:rPr sz="2400" spc="-10" dirty="0">
                <a:solidFill>
                  <a:srgbClr val="1D1B11"/>
                </a:solidFill>
                <a:latin typeface="Calibri"/>
                <a:cs typeface="Calibri"/>
              </a:rPr>
              <a:t> predominantly </a:t>
            </a:r>
            <a:r>
              <a:rPr sz="2400" spc="-5" dirty="0">
                <a:solidFill>
                  <a:srgbClr val="1D1B11"/>
                </a:solidFill>
                <a:latin typeface="Calibri"/>
                <a:cs typeface="Calibri"/>
              </a:rPr>
              <a:t> active, </a:t>
            </a:r>
            <a:r>
              <a:rPr sz="2400" spc="-10" dirty="0">
                <a:solidFill>
                  <a:srgbClr val="1D1B11"/>
                </a:solidFill>
                <a:latin typeface="Calibri"/>
                <a:cs typeface="Calibri"/>
              </a:rPr>
              <a:t>two </a:t>
            </a:r>
            <a:r>
              <a:rPr sz="2400" spc="-5" dirty="0">
                <a:solidFill>
                  <a:srgbClr val="1D1B11"/>
                </a:solidFill>
                <a:latin typeface="Calibri"/>
                <a:cs typeface="Calibri"/>
              </a:rPr>
              <a:t>terminal </a:t>
            </a:r>
            <a:r>
              <a:rPr sz="2400" spc="-10" dirty="0">
                <a:solidFill>
                  <a:srgbClr val="1D1B11"/>
                </a:solidFill>
                <a:latin typeface="Calibri"/>
                <a:cs typeface="Calibri"/>
              </a:rPr>
              <a:t>diodes, </a:t>
            </a:r>
            <a:r>
              <a:rPr sz="2400" spc="-5" dirty="0">
                <a:solidFill>
                  <a:srgbClr val="1D1B11"/>
                </a:solidFill>
                <a:latin typeface="Calibri"/>
                <a:cs typeface="Calibri"/>
              </a:rPr>
              <a:t>such as </a:t>
            </a:r>
            <a:r>
              <a:rPr sz="2400" dirty="0">
                <a:solidFill>
                  <a:srgbClr val="1D1B11"/>
                </a:solidFill>
                <a:latin typeface="Calibri"/>
                <a:cs typeface="Calibri"/>
              </a:rPr>
              <a:t>tunnel </a:t>
            </a:r>
            <a:r>
              <a:rPr sz="2400" spc="-10" dirty="0">
                <a:solidFill>
                  <a:srgbClr val="1D1B11"/>
                </a:solidFill>
                <a:latin typeface="Calibri"/>
                <a:cs typeface="Calibri"/>
              </a:rPr>
              <a:t>diodes, </a:t>
            </a:r>
            <a:r>
              <a:rPr sz="2400" spc="-20" dirty="0">
                <a:solidFill>
                  <a:srgbClr val="1D1B11"/>
                </a:solidFill>
                <a:latin typeface="Calibri"/>
                <a:cs typeface="Calibri"/>
              </a:rPr>
              <a:t>varactors, </a:t>
            </a:r>
            <a:r>
              <a:rPr sz="2400" spc="-15" dirty="0">
                <a:solidFill>
                  <a:srgbClr val="1D1B11"/>
                </a:solidFill>
                <a:latin typeface="Calibri"/>
                <a:cs typeface="Calibri"/>
              </a:rPr>
              <a:t> </a:t>
            </a:r>
            <a:r>
              <a:rPr sz="2400" spc="-10" dirty="0">
                <a:solidFill>
                  <a:srgbClr val="1D1B11"/>
                </a:solidFill>
                <a:latin typeface="Calibri"/>
                <a:cs typeface="Calibri"/>
              </a:rPr>
              <a:t>transferred-electron</a:t>
            </a:r>
            <a:r>
              <a:rPr sz="2400" spc="-40" dirty="0">
                <a:solidFill>
                  <a:srgbClr val="1D1B11"/>
                </a:solidFill>
                <a:latin typeface="Calibri"/>
                <a:cs typeface="Calibri"/>
              </a:rPr>
              <a:t> </a:t>
            </a:r>
            <a:r>
              <a:rPr sz="2400" spc="-5" dirty="0">
                <a:solidFill>
                  <a:srgbClr val="1D1B11"/>
                </a:solidFill>
                <a:latin typeface="Calibri"/>
                <a:cs typeface="Calibri"/>
              </a:rPr>
              <a:t>devices,</a:t>
            </a:r>
            <a:r>
              <a:rPr sz="2400" spc="-10" dirty="0">
                <a:solidFill>
                  <a:srgbClr val="1D1B11"/>
                </a:solidFill>
                <a:latin typeface="Calibri"/>
                <a:cs typeface="Calibri"/>
              </a:rPr>
              <a:t> </a:t>
            </a:r>
            <a:r>
              <a:rPr sz="2400" dirty="0">
                <a:solidFill>
                  <a:srgbClr val="1D1B11"/>
                </a:solidFill>
                <a:latin typeface="Calibri"/>
                <a:cs typeface="Calibri"/>
              </a:rPr>
              <a:t>and</a:t>
            </a:r>
            <a:r>
              <a:rPr sz="2400" spc="-15" dirty="0">
                <a:solidFill>
                  <a:srgbClr val="1D1B11"/>
                </a:solidFill>
                <a:latin typeface="Calibri"/>
                <a:cs typeface="Calibri"/>
              </a:rPr>
              <a:t> </a:t>
            </a:r>
            <a:r>
              <a:rPr sz="2400" spc="-10" dirty="0">
                <a:solidFill>
                  <a:srgbClr val="1D1B11"/>
                </a:solidFill>
                <a:latin typeface="Calibri"/>
                <a:cs typeface="Calibri"/>
              </a:rPr>
              <a:t>avalanche</a:t>
            </a:r>
            <a:r>
              <a:rPr sz="2400" spc="-5" dirty="0">
                <a:solidFill>
                  <a:srgbClr val="1D1B11"/>
                </a:solidFill>
                <a:latin typeface="Calibri"/>
                <a:cs typeface="Calibri"/>
              </a:rPr>
              <a:t> transit-time</a:t>
            </a:r>
            <a:r>
              <a:rPr sz="2400" spc="-20" dirty="0">
                <a:solidFill>
                  <a:srgbClr val="1D1B11"/>
                </a:solidFill>
                <a:latin typeface="Calibri"/>
                <a:cs typeface="Calibri"/>
              </a:rPr>
              <a:t> </a:t>
            </a:r>
            <a:r>
              <a:rPr sz="2400" spc="-5" dirty="0">
                <a:solidFill>
                  <a:srgbClr val="1D1B11"/>
                </a:solidFill>
                <a:latin typeface="Calibri"/>
                <a:cs typeface="Calibri"/>
              </a:rPr>
              <a:t>diodes</a:t>
            </a:r>
            <a:endParaRPr sz="24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8991" y="214629"/>
            <a:ext cx="5074285"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Calibri"/>
                <a:cs typeface="Calibri"/>
              </a:rPr>
              <a:t>TRANSFERRED </a:t>
            </a:r>
            <a:r>
              <a:rPr b="0" spc="-10" dirty="0">
                <a:latin typeface="Calibri"/>
                <a:cs typeface="Calibri"/>
              </a:rPr>
              <a:t>ELECTRON</a:t>
            </a:r>
            <a:r>
              <a:rPr b="0" spc="-35" dirty="0">
                <a:latin typeface="Calibri"/>
                <a:cs typeface="Calibri"/>
              </a:rPr>
              <a:t> </a:t>
            </a:r>
            <a:r>
              <a:rPr b="0" spc="-10" dirty="0">
                <a:latin typeface="Calibri"/>
                <a:cs typeface="Calibri"/>
              </a:rPr>
              <a:t>DEVICES.</a:t>
            </a:r>
          </a:p>
        </p:txBody>
      </p:sp>
      <p:sp>
        <p:nvSpPr>
          <p:cNvPr id="3" name="object 3"/>
          <p:cNvSpPr txBox="1"/>
          <p:nvPr/>
        </p:nvSpPr>
        <p:spPr>
          <a:xfrm>
            <a:off x="258267" y="942213"/>
            <a:ext cx="7933055" cy="5150485"/>
          </a:xfrm>
          <a:prstGeom prst="rect">
            <a:avLst/>
          </a:prstGeom>
        </p:spPr>
        <p:txBody>
          <a:bodyPr vert="horz" wrap="square" lIns="0" tIns="12700" rIns="0" bIns="0" rtlCol="0">
            <a:spAutoFit/>
          </a:bodyPr>
          <a:lstStyle/>
          <a:p>
            <a:pPr marL="394970" marR="140335" indent="-382905">
              <a:lnSpc>
                <a:spcPct val="100000"/>
              </a:lnSpc>
              <a:spcBef>
                <a:spcPts val="100"/>
              </a:spcBef>
              <a:tabLst>
                <a:tab pos="394970" algn="l"/>
              </a:tabLst>
            </a:pPr>
            <a:r>
              <a:rPr sz="1900" spc="-190" dirty="0">
                <a:solidFill>
                  <a:srgbClr val="6D9FAF"/>
                </a:solidFill>
                <a:latin typeface="Cambria"/>
                <a:cs typeface="Cambria"/>
              </a:rPr>
              <a:t>⦿	</a:t>
            </a:r>
            <a:r>
              <a:rPr sz="2400" spc="-30" dirty="0">
                <a:latin typeface="Calibri"/>
                <a:cs typeface="Calibri"/>
              </a:rPr>
              <a:t>Transferred</a:t>
            </a:r>
            <a:r>
              <a:rPr sz="2400" dirty="0">
                <a:latin typeface="Calibri"/>
                <a:cs typeface="Calibri"/>
              </a:rPr>
              <a:t> </a:t>
            </a:r>
            <a:r>
              <a:rPr sz="2400" spc="-5" dirty="0">
                <a:latin typeface="Calibri"/>
                <a:cs typeface="Calibri"/>
              </a:rPr>
              <a:t>electron</a:t>
            </a:r>
            <a:r>
              <a:rPr sz="2400" spc="-25" dirty="0">
                <a:latin typeface="Calibri"/>
                <a:cs typeface="Calibri"/>
              </a:rPr>
              <a:t> </a:t>
            </a:r>
            <a:r>
              <a:rPr sz="2400" spc="-5" dirty="0">
                <a:latin typeface="Calibri"/>
                <a:cs typeface="Calibri"/>
              </a:rPr>
              <a:t>devices</a:t>
            </a:r>
            <a:r>
              <a:rPr sz="2400" dirty="0">
                <a:latin typeface="Calibri"/>
                <a:cs typeface="Calibri"/>
              </a:rPr>
              <a:t> </a:t>
            </a:r>
            <a:r>
              <a:rPr sz="2400" spc="-25" dirty="0">
                <a:latin typeface="Calibri"/>
                <a:cs typeface="Calibri"/>
              </a:rPr>
              <a:t>(TED’s)</a:t>
            </a:r>
            <a:r>
              <a:rPr sz="2400" spc="-15" dirty="0">
                <a:latin typeface="Calibri"/>
                <a:cs typeface="Calibri"/>
              </a:rPr>
              <a:t> are</a:t>
            </a:r>
            <a:r>
              <a:rPr sz="2400" dirty="0">
                <a:latin typeface="Calibri"/>
                <a:cs typeface="Calibri"/>
              </a:rPr>
              <a:t> </a:t>
            </a:r>
            <a:r>
              <a:rPr sz="2400" spc="-5" dirty="0">
                <a:latin typeface="Calibri"/>
                <a:cs typeface="Calibri"/>
              </a:rPr>
              <a:t>bulk </a:t>
            </a:r>
            <a:r>
              <a:rPr sz="2400" spc="-10" dirty="0">
                <a:latin typeface="Calibri"/>
                <a:cs typeface="Calibri"/>
              </a:rPr>
              <a:t>semiconductor </a:t>
            </a:r>
            <a:r>
              <a:rPr sz="2400" spc="-525" dirty="0">
                <a:latin typeface="Calibri"/>
                <a:cs typeface="Calibri"/>
              </a:rPr>
              <a:t> </a:t>
            </a:r>
            <a:r>
              <a:rPr sz="2400" spc="-5" dirty="0">
                <a:latin typeface="Calibri"/>
                <a:cs typeface="Calibri"/>
              </a:rPr>
              <a:t>devices</a:t>
            </a:r>
            <a:r>
              <a:rPr sz="2400" spc="-20" dirty="0">
                <a:latin typeface="Calibri"/>
                <a:cs typeface="Calibri"/>
              </a:rPr>
              <a:t> </a:t>
            </a:r>
            <a:r>
              <a:rPr sz="2400" spc="-10" dirty="0">
                <a:latin typeface="Calibri"/>
                <a:cs typeface="Calibri"/>
              </a:rPr>
              <a:t>having </a:t>
            </a:r>
            <a:r>
              <a:rPr sz="2400" spc="-5" dirty="0">
                <a:latin typeface="Calibri"/>
                <a:cs typeface="Calibri"/>
              </a:rPr>
              <a:t>no junction.</a:t>
            </a:r>
            <a:endParaRPr sz="2400">
              <a:latin typeface="Calibri"/>
              <a:cs typeface="Calibri"/>
            </a:endParaRPr>
          </a:p>
          <a:p>
            <a:pPr marL="394970" marR="132715" indent="-382905">
              <a:lnSpc>
                <a:spcPct val="100000"/>
              </a:lnSpc>
              <a:spcBef>
                <a:spcPts val="575"/>
              </a:spcBef>
              <a:tabLst>
                <a:tab pos="394970" algn="l"/>
              </a:tabLst>
            </a:pPr>
            <a:r>
              <a:rPr sz="1900" spc="-190" dirty="0">
                <a:solidFill>
                  <a:srgbClr val="6D9FAF"/>
                </a:solidFill>
                <a:latin typeface="Cambria"/>
                <a:cs typeface="Cambria"/>
              </a:rPr>
              <a:t>⦿	</a:t>
            </a:r>
            <a:r>
              <a:rPr sz="2400" spc="-35" dirty="0">
                <a:latin typeface="Calibri"/>
                <a:cs typeface="Calibri"/>
              </a:rPr>
              <a:t>TED’s</a:t>
            </a:r>
            <a:r>
              <a:rPr sz="2400" spc="-5" dirty="0">
                <a:latin typeface="Calibri"/>
                <a:cs typeface="Calibri"/>
              </a:rPr>
              <a:t> </a:t>
            </a:r>
            <a:r>
              <a:rPr sz="2400" spc="-15" dirty="0">
                <a:latin typeface="Calibri"/>
                <a:cs typeface="Calibri"/>
              </a:rPr>
              <a:t>are</a:t>
            </a:r>
            <a:r>
              <a:rPr sz="2400" spc="5" dirty="0">
                <a:latin typeface="Calibri"/>
                <a:cs typeface="Calibri"/>
              </a:rPr>
              <a:t> </a:t>
            </a:r>
            <a:r>
              <a:rPr sz="2400" spc="-15" dirty="0">
                <a:latin typeface="Calibri"/>
                <a:cs typeface="Calibri"/>
              </a:rPr>
              <a:t>fabricated</a:t>
            </a:r>
            <a:r>
              <a:rPr sz="2400" spc="-5" dirty="0">
                <a:latin typeface="Calibri"/>
                <a:cs typeface="Calibri"/>
              </a:rPr>
              <a:t> </a:t>
            </a:r>
            <a:r>
              <a:rPr sz="2400" spc="-15" dirty="0">
                <a:latin typeface="Calibri"/>
                <a:cs typeface="Calibri"/>
              </a:rPr>
              <a:t>from </a:t>
            </a:r>
            <a:r>
              <a:rPr sz="2400" spc="-10" dirty="0">
                <a:latin typeface="Calibri"/>
                <a:cs typeface="Calibri"/>
              </a:rPr>
              <a:t>compound</a:t>
            </a:r>
            <a:r>
              <a:rPr sz="2400" dirty="0">
                <a:latin typeface="Calibri"/>
                <a:cs typeface="Calibri"/>
              </a:rPr>
              <a:t> </a:t>
            </a:r>
            <a:r>
              <a:rPr sz="2400" spc="-10" dirty="0">
                <a:latin typeface="Calibri"/>
                <a:cs typeface="Calibri"/>
              </a:rPr>
              <a:t>semiconductor</a:t>
            </a:r>
            <a:r>
              <a:rPr sz="2400" spc="-15" dirty="0">
                <a:latin typeface="Calibri"/>
                <a:cs typeface="Calibri"/>
              </a:rPr>
              <a:t> </a:t>
            </a:r>
            <a:r>
              <a:rPr sz="2400" spc="-5" dirty="0">
                <a:latin typeface="Calibri"/>
                <a:cs typeface="Calibri"/>
              </a:rPr>
              <a:t>such</a:t>
            </a:r>
            <a:r>
              <a:rPr sz="2400" dirty="0">
                <a:latin typeface="Calibri"/>
                <a:cs typeface="Calibri"/>
              </a:rPr>
              <a:t> as </a:t>
            </a:r>
            <a:r>
              <a:rPr sz="2400" spc="-525" dirty="0">
                <a:latin typeface="Calibri"/>
                <a:cs typeface="Calibri"/>
              </a:rPr>
              <a:t> </a:t>
            </a:r>
            <a:r>
              <a:rPr sz="2400" dirty="0">
                <a:latin typeface="Calibri"/>
                <a:cs typeface="Calibri"/>
              </a:rPr>
              <a:t>GaAs</a:t>
            </a:r>
            <a:r>
              <a:rPr sz="2400" spc="-40" dirty="0">
                <a:latin typeface="Calibri"/>
                <a:cs typeface="Calibri"/>
              </a:rPr>
              <a:t> </a:t>
            </a:r>
            <a:r>
              <a:rPr sz="2400" spc="-5" dirty="0">
                <a:latin typeface="Calibri"/>
                <a:cs typeface="Calibri"/>
              </a:rPr>
              <a:t>(gallium</a:t>
            </a:r>
            <a:r>
              <a:rPr sz="2400" spc="-20" dirty="0">
                <a:latin typeface="Calibri"/>
                <a:cs typeface="Calibri"/>
              </a:rPr>
              <a:t> </a:t>
            </a:r>
            <a:r>
              <a:rPr sz="2400" spc="-10" dirty="0">
                <a:latin typeface="Calibri"/>
                <a:cs typeface="Calibri"/>
              </a:rPr>
              <a:t>arsenide),</a:t>
            </a:r>
            <a:endParaRPr sz="2400">
              <a:latin typeface="Calibri"/>
              <a:cs typeface="Calibri"/>
            </a:endParaRPr>
          </a:p>
          <a:p>
            <a:pPr marL="394970" marR="96520" indent="-382905">
              <a:lnSpc>
                <a:spcPct val="100000"/>
              </a:lnSpc>
              <a:spcBef>
                <a:spcPts val="580"/>
              </a:spcBef>
              <a:tabLst>
                <a:tab pos="394970" algn="l"/>
              </a:tabLst>
            </a:pPr>
            <a:r>
              <a:rPr sz="1900" spc="-190" dirty="0">
                <a:solidFill>
                  <a:srgbClr val="6D9FAF"/>
                </a:solidFill>
                <a:latin typeface="Cambria"/>
                <a:cs typeface="Cambria"/>
              </a:rPr>
              <a:t>⦿	</a:t>
            </a:r>
            <a:r>
              <a:rPr sz="2400" spc="-35" dirty="0">
                <a:latin typeface="Calibri"/>
                <a:cs typeface="Calibri"/>
              </a:rPr>
              <a:t>TED’s</a:t>
            </a:r>
            <a:r>
              <a:rPr sz="2400" spc="-10" dirty="0">
                <a:latin typeface="Calibri"/>
                <a:cs typeface="Calibri"/>
              </a:rPr>
              <a:t> </a:t>
            </a:r>
            <a:r>
              <a:rPr sz="2400" spc="-20" dirty="0">
                <a:latin typeface="Calibri"/>
                <a:cs typeface="Calibri"/>
              </a:rPr>
              <a:t>operate</a:t>
            </a:r>
            <a:r>
              <a:rPr sz="2400" spc="-10" dirty="0">
                <a:latin typeface="Calibri"/>
                <a:cs typeface="Calibri"/>
              </a:rPr>
              <a:t> </a:t>
            </a:r>
            <a:r>
              <a:rPr sz="2400" dirty="0">
                <a:latin typeface="Calibri"/>
                <a:cs typeface="Calibri"/>
              </a:rPr>
              <a:t>with</a:t>
            </a:r>
            <a:r>
              <a:rPr sz="2400" spc="-15" dirty="0">
                <a:latin typeface="Calibri"/>
                <a:cs typeface="Calibri"/>
              </a:rPr>
              <a:t> </a:t>
            </a:r>
            <a:r>
              <a:rPr sz="2400" spc="-5" dirty="0">
                <a:latin typeface="Calibri"/>
                <a:cs typeface="Calibri"/>
              </a:rPr>
              <a:t>hot electrons</a:t>
            </a:r>
            <a:r>
              <a:rPr sz="2400" spc="-30" dirty="0">
                <a:latin typeface="Calibri"/>
                <a:cs typeface="Calibri"/>
              </a:rPr>
              <a:t> </a:t>
            </a:r>
            <a:r>
              <a:rPr sz="2400" spc="-5" dirty="0">
                <a:latin typeface="Calibri"/>
                <a:cs typeface="Calibri"/>
              </a:rPr>
              <a:t>whose</a:t>
            </a:r>
            <a:r>
              <a:rPr sz="2400" dirty="0">
                <a:latin typeface="Calibri"/>
                <a:cs typeface="Calibri"/>
              </a:rPr>
              <a:t> </a:t>
            </a:r>
            <a:r>
              <a:rPr sz="2400" spc="-10" dirty="0">
                <a:latin typeface="Calibri"/>
                <a:cs typeface="Calibri"/>
              </a:rPr>
              <a:t>energy</a:t>
            </a:r>
            <a:r>
              <a:rPr sz="2400" spc="-15" dirty="0">
                <a:latin typeface="Calibri"/>
                <a:cs typeface="Calibri"/>
              </a:rPr>
              <a:t> </a:t>
            </a:r>
            <a:r>
              <a:rPr sz="2400" dirty="0">
                <a:latin typeface="Calibri"/>
                <a:cs typeface="Calibri"/>
              </a:rPr>
              <a:t>is </a:t>
            </a:r>
            <a:r>
              <a:rPr sz="2400" spc="-5" dirty="0">
                <a:latin typeface="Calibri"/>
                <a:cs typeface="Calibri"/>
              </a:rPr>
              <a:t>very</a:t>
            </a:r>
            <a:r>
              <a:rPr sz="2400" dirty="0">
                <a:latin typeface="Calibri"/>
                <a:cs typeface="Calibri"/>
              </a:rPr>
              <a:t> much </a:t>
            </a:r>
            <a:r>
              <a:rPr sz="2400" spc="-530" dirty="0">
                <a:latin typeface="Calibri"/>
                <a:cs typeface="Calibri"/>
              </a:rPr>
              <a:t> </a:t>
            </a:r>
            <a:r>
              <a:rPr sz="2400" spc="-15" dirty="0">
                <a:latin typeface="Calibri"/>
                <a:cs typeface="Calibri"/>
              </a:rPr>
              <a:t>greater</a:t>
            </a:r>
            <a:r>
              <a:rPr sz="2400" spc="-25" dirty="0">
                <a:latin typeface="Calibri"/>
                <a:cs typeface="Calibri"/>
              </a:rPr>
              <a:t> </a:t>
            </a:r>
            <a:r>
              <a:rPr sz="2400" dirty="0">
                <a:latin typeface="Calibri"/>
                <a:cs typeface="Calibri"/>
              </a:rPr>
              <a:t>than the</a:t>
            </a:r>
            <a:r>
              <a:rPr sz="2400" spc="-10" dirty="0">
                <a:latin typeface="Calibri"/>
                <a:cs typeface="Calibri"/>
              </a:rPr>
              <a:t> </a:t>
            </a:r>
            <a:r>
              <a:rPr sz="2400" dirty="0">
                <a:latin typeface="Calibri"/>
                <a:cs typeface="Calibri"/>
              </a:rPr>
              <a:t>thermal</a:t>
            </a:r>
            <a:r>
              <a:rPr sz="2400" spc="-10" dirty="0">
                <a:latin typeface="Calibri"/>
                <a:cs typeface="Calibri"/>
              </a:rPr>
              <a:t> </a:t>
            </a:r>
            <a:r>
              <a:rPr sz="2400" spc="-30" dirty="0">
                <a:latin typeface="Calibri"/>
                <a:cs typeface="Calibri"/>
              </a:rPr>
              <a:t>energy.</a:t>
            </a:r>
            <a:endParaRPr sz="2400">
              <a:latin typeface="Calibri"/>
              <a:cs typeface="Calibri"/>
            </a:endParaRPr>
          </a:p>
          <a:p>
            <a:pPr marL="394970" marR="5080" indent="-382905">
              <a:lnSpc>
                <a:spcPct val="100000"/>
              </a:lnSpc>
              <a:spcBef>
                <a:spcPts val="575"/>
              </a:spcBef>
              <a:tabLst>
                <a:tab pos="394970" algn="l"/>
              </a:tabLst>
            </a:pPr>
            <a:r>
              <a:rPr sz="1900" spc="-190" dirty="0">
                <a:solidFill>
                  <a:srgbClr val="6D9FAF"/>
                </a:solidFill>
                <a:latin typeface="Cambria"/>
                <a:cs typeface="Cambria"/>
              </a:rPr>
              <a:t>⦿	</a:t>
            </a:r>
            <a:r>
              <a:rPr sz="2400" dirty="0">
                <a:latin typeface="Calibri"/>
                <a:cs typeface="Calibri"/>
              </a:rPr>
              <a:t>the </a:t>
            </a:r>
            <a:r>
              <a:rPr sz="2400" spc="-10" dirty="0">
                <a:latin typeface="Calibri"/>
                <a:cs typeface="Calibri"/>
              </a:rPr>
              <a:t>current </a:t>
            </a:r>
            <a:r>
              <a:rPr sz="2400" dirty="0">
                <a:latin typeface="Calibri"/>
                <a:cs typeface="Calibri"/>
              </a:rPr>
              <a:t>in the </a:t>
            </a:r>
            <a:r>
              <a:rPr sz="2400" spc="-5" dirty="0">
                <a:latin typeface="Calibri"/>
                <a:cs typeface="Calibri"/>
              </a:rPr>
              <a:t>specimen </a:t>
            </a:r>
            <a:r>
              <a:rPr sz="2400" spc="-10" dirty="0">
                <a:latin typeface="Calibri"/>
                <a:cs typeface="Calibri"/>
              </a:rPr>
              <a:t>become </a:t>
            </a:r>
            <a:r>
              <a:rPr sz="2400" dirty="0">
                <a:latin typeface="Calibri"/>
                <a:cs typeface="Calibri"/>
              </a:rPr>
              <a:t>a </a:t>
            </a:r>
            <a:r>
              <a:rPr sz="2400" spc="-5" dirty="0">
                <a:latin typeface="Calibri"/>
                <a:cs typeface="Calibri"/>
              </a:rPr>
              <a:t>fluctuating function of </a:t>
            </a:r>
            <a:r>
              <a:rPr sz="2400" spc="-530" dirty="0">
                <a:latin typeface="Calibri"/>
                <a:cs typeface="Calibri"/>
              </a:rPr>
              <a:t> </a:t>
            </a:r>
            <a:r>
              <a:rPr sz="2400" dirty="0">
                <a:latin typeface="Calibri"/>
                <a:cs typeface="Calibri"/>
              </a:rPr>
              <a:t>time.</a:t>
            </a:r>
            <a:endParaRPr sz="2400">
              <a:latin typeface="Calibri"/>
              <a:cs typeface="Calibri"/>
            </a:endParaRPr>
          </a:p>
          <a:p>
            <a:pPr marL="394970" marR="422909" indent="-382905" algn="just">
              <a:lnSpc>
                <a:spcPct val="100000"/>
              </a:lnSpc>
              <a:spcBef>
                <a:spcPts val="575"/>
              </a:spcBef>
            </a:pPr>
            <a:r>
              <a:rPr sz="1900" spc="-190" dirty="0">
                <a:solidFill>
                  <a:srgbClr val="6D9FAF"/>
                </a:solidFill>
                <a:latin typeface="Cambria"/>
                <a:cs typeface="Cambria"/>
              </a:rPr>
              <a:t>⦿</a:t>
            </a:r>
            <a:r>
              <a:rPr sz="1900" spc="-185" dirty="0">
                <a:solidFill>
                  <a:srgbClr val="6D9FAF"/>
                </a:solidFill>
                <a:latin typeface="Cambria"/>
                <a:cs typeface="Cambria"/>
              </a:rPr>
              <a:t> </a:t>
            </a:r>
            <a:r>
              <a:rPr sz="2400" spc="-5" dirty="0">
                <a:latin typeface="Calibri"/>
                <a:cs typeface="Calibri"/>
              </a:rPr>
              <a:t>Then </a:t>
            </a:r>
            <a:r>
              <a:rPr sz="2400" spc="-15" dirty="0">
                <a:latin typeface="Calibri"/>
                <a:cs typeface="Calibri"/>
              </a:rPr>
              <a:t>negative </a:t>
            </a:r>
            <a:r>
              <a:rPr sz="2400" spc="-10" dirty="0">
                <a:latin typeface="Calibri"/>
                <a:cs typeface="Calibri"/>
              </a:rPr>
              <a:t>resistance </a:t>
            </a:r>
            <a:r>
              <a:rPr sz="2400" dirty="0">
                <a:latin typeface="Calibri"/>
                <a:cs typeface="Calibri"/>
              </a:rPr>
              <a:t>will </a:t>
            </a:r>
            <a:r>
              <a:rPr sz="2400" spc="-10" dirty="0">
                <a:latin typeface="Calibri"/>
                <a:cs typeface="Calibri"/>
              </a:rPr>
              <a:t>manifest </a:t>
            </a:r>
            <a:r>
              <a:rPr sz="2400" dirty="0">
                <a:latin typeface="Calibri"/>
                <a:cs typeface="Calibri"/>
              </a:rPr>
              <a:t>itself </a:t>
            </a:r>
            <a:r>
              <a:rPr sz="2400" spc="-5" dirty="0">
                <a:latin typeface="Calibri"/>
                <a:cs typeface="Calibri"/>
              </a:rPr>
              <a:t>under certain </a:t>
            </a:r>
            <a:r>
              <a:rPr sz="2400" spc="-530" dirty="0">
                <a:latin typeface="Calibri"/>
                <a:cs typeface="Calibri"/>
              </a:rPr>
              <a:t> </a:t>
            </a:r>
            <a:r>
              <a:rPr sz="2400" spc="-10" dirty="0">
                <a:latin typeface="Calibri"/>
                <a:cs typeface="Calibri"/>
              </a:rPr>
              <a:t>conditions. </a:t>
            </a:r>
            <a:r>
              <a:rPr sz="2400" spc="-5" dirty="0">
                <a:latin typeface="Calibri"/>
                <a:cs typeface="Calibri"/>
              </a:rPr>
              <a:t>Oscillations </a:t>
            </a:r>
            <a:r>
              <a:rPr sz="2400" dirty="0">
                <a:latin typeface="Calibri"/>
                <a:cs typeface="Calibri"/>
              </a:rPr>
              <a:t>will </a:t>
            </a:r>
            <a:r>
              <a:rPr sz="2400" spc="-5" dirty="0">
                <a:latin typeface="Calibri"/>
                <a:cs typeface="Calibri"/>
              </a:rPr>
              <a:t>occur </a:t>
            </a:r>
            <a:r>
              <a:rPr sz="2400" dirty="0">
                <a:latin typeface="Calibri"/>
                <a:cs typeface="Calibri"/>
              </a:rPr>
              <a:t>if the GaAs </a:t>
            </a:r>
            <a:r>
              <a:rPr sz="2400" spc="-5" dirty="0">
                <a:latin typeface="Calibri"/>
                <a:cs typeface="Calibri"/>
              </a:rPr>
              <a:t>specimen </a:t>
            </a:r>
            <a:r>
              <a:rPr sz="2400" dirty="0">
                <a:latin typeface="Calibri"/>
                <a:cs typeface="Calibri"/>
              </a:rPr>
              <a:t>is </a:t>
            </a:r>
            <a:r>
              <a:rPr sz="2400" spc="5" dirty="0">
                <a:latin typeface="Calibri"/>
                <a:cs typeface="Calibri"/>
              </a:rPr>
              <a:t> </a:t>
            </a:r>
            <a:r>
              <a:rPr sz="2400" spc="-10" dirty="0">
                <a:latin typeface="Calibri"/>
                <a:cs typeface="Calibri"/>
              </a:rPr>
              <a:t>connected</a:t>
            </a:r>
            <a:r>
              <a:rPr sz="2400" spc="-25" dirty="0">
                <a:latin typeface="Calibri"/>
                <a:cs typeface="Calibri"/>
              </a:rPr>
              <a:t> </a:t>
            </a:r>
            <a:r>
              <a:rPr sz="2400" spc="-15" dirty="0">
                <a:latin typeface="Calibri"/>
                <a:cs typeface="Calibri"/>
              </a:rPr>
              <a:t>to</a:t>
            </a:r>
            <a:r>
              <a:rPr sz="2400" spc="-5" dirty="0">
                <a:latin typeface="Calibri"/>
                <a:cs typeface="Calibri"/>
              </a:rPr>
              <a:t> </a:t>
            </a:r>
            <a:r>
              <a:rPr sz="2400" dirty="0">
                <a:latin typeface="Calibri"/>
                <a:cs typeface="Calibri"/>
              </a:rPr>
              <a:t>a</a:t>
            </a:r>
            <a:r>
              <a:rPr sz="2400" spc="-5" dirty="0">
                <a:latin typeface="Calibri"/>
                <a:cs typeface="Calibri"/>
              </a:rPr>
              <a:t> </a:t>
            </a:r>
            <a:r>
              <a:rPr sz="2400" spc="-10" dirty="0">
                <a:latin typeface="Calibri"/>
                <a:cs typeface="Calibri"/>
              </a:rPr>
              <a:t>suitable </a:t>
            </a:r>
            <a:r>
              <a:rPr sz="2400" dirty="0">
                <a:latin typeface="Calibri"/>
                <a:cs typeface="Calibri"/>
              </a:rPr>
              <a:t>tuned </a:t>
            </a:r>
            <a:r>
              <a:rPr sz="2400" spc="-5" dirty="0">
                <a:latin typeface="Calibri"/>
                <a:cs typeface="Calibri"/>
              </a:rPr>
              <a:t>circuit.</a:t>
            </a:r>
            <a:endParaRPr sz="2400">
              <a:latin typeface="Calibri"/>
              <a:cs typeface="Calibri"/>
            </a:endParaRPr>
          </a:p>
          <a:p>
            <a:pPr marL="12700" algn="just">
              <a:lnSpc>
                <a:spcPct val="100000"/>
              </a:lnSpc>
              <a:spcBef>
                <a:spcPts val="580"/>
              </a:spcBef>
            </a:pPr>
            <a:r>
              <a:rPr sz="1900" spc="-190" dirty="0">
                <a:solidFill>
                  <a:srgbClr val="6D9FAF"/>
                </a:solidFill>
                <a:latin typeface="Cambria"/>
                <a:cs typeface="Cambria"/>
              </a:rPr>
              <a:t>⦿</a:t>
            </a:r>
            <a:r>
              <a:rPr sz="1900" spc="425" dirty="0">
                <a:solidFill>
                  <a:srgbClr val="6D9FAF"/>
                </a:solidFill>
                <a:latin typeface="Cambria"/>
                <a:cs typeface="Cambria"/>
              </a:rPr>
              <a:t> </a:t>
            </a:r>
            <a:r>
              <a:rPr sz="2400" dirty="0">
                <a:latin typeface="Calibri"/>
                <a:cs typeface="Calibri"/>
              </a:rPr>
              <a:t>It</a:t>
            </a:r>
            <a:r>
              <a:rPr sz="2400" spc="-35" dirty="0">
                <a:latin typeface="Calibri"/>
                <a:cs typeface="Calibri"/>
              </a:rPr>
              <a:t> </a:t>
            </a:r>
            <a:r>
              <a:rPr sz="2400" dirty="0">
                <a:latin typeface="Calibri"/>
                <a:cs typeface="Calibri"/>
              </a:rPr>
              <a:t>is </a:t>
            </a:r>
            <a:r>
              <a:rPr sz="2400" spc="-5" dirty="0">
                <a:latin typeface="Calibri"/>
                <a:cs typeface="Calibri"/>
              </a:rPr>
              <a:t>seen </a:t>
            </a:r>
            <a:r>
              <a:rPr sz="2400" spc="-10" dirty="0">
                <a:latin typeface="Calibri"/>
                <a:cs typeface="Calibri"/>
              </a:rPr>
              <a:t>that</a:t>
            </a:r>
            <a:r>
              <a:rPr sz="2400" dirty="0">
                <a:latin typeface="Calibri"/>
                <a:cs typeface="Calibri"/>
              </a:rPr>
              <a:t> the</a:t>
            </a:r>
            <a:r>
              <a:rPr sz="2400" spc="-20" dirty="0">
                <a:latin typeface="Calibri"/>
                <a:cs typeface="Calibri"/>
              </a:rPr>
              <a:t> </a:t>
            </a:r>
            <a:r>
              <a:rPr sz="2400" spc="-15" dirty="0">
                <a:latin typeface="Calibri"/>
                <a:cs typeface="Calibri"/>
              </a:rPr>
              <a:t>voltage</a:t>
            </a:r>
            <a:r>
              <a:rPr sz="2400" dirty="0">
                <a:latin typeface="Calibri"/>
                <a:cs typeface="Calibri"/>
              </a:rPr>
              <a:t> </a:t>
            </a:r>
            <a:r>
              <a:rPr sz="2400" spc="-10" dirty="0">
                <a:latin typeface="Calibri"/>
                <a:cs typeface="Calibri"/>
              </a:rPr>
              <a:t>across</a:t>
            </a:r>
            <a:r>
              <a:rPr sz="2400" spc="-20" dirty="0">
                <a:latin typeface="Calibri"/>
                <a:cs typeface="Calibri"/>
              </a:rPr>
              <a:t> </a:t>
            </a:r>
            <a:r>
              <a:rPr sz="2400" dirty="0">
                <a:latin typeface="Calibri"/>
                <a:cs typeface="Calibri"/>
              </a:rPr>
              <a:t>the GaAs</a:t>
            </a:r>
            <a:r>
              <a:rPr sz="2400" spc="-20" dirty="0">
                <a:latin typeface="Calibri"/>
                <a:cs typeface="Calibri"/>
              </a:rPr>
              <a:t> </a:t>
            </a:r>
            <a:r>
              <a:rPr sz="2400" dirty="0">
                <a:latin typeface="Calibri"/>
                <a:cs typeface="Calibri"/>
              </a:rPr>
              <a:t>is </a:t>
            </a:r>
            <a:r>
              <a:rPr sz="2400" spc="-10" dirty="0">
                <a:latin typeface="Calibri"/>
                <a:cs typeface="Calibri"/>
              </a:rPr>
              <a:t>very</a:t>
            </a:r>
            <a:r>
              <a:rPr sz="2400" dirty="0">
                <a:latin typeface="Calibri"/>
                <a:cs typeface="Calibri"/>
              </a:rPr>
              <a:t> </a:t>
            </a:r>
            <a:r>
              <a:rPr sz="2400" spc="-5" dirty="0">
                <a:latin typeface="Calibri"/>
                <a:cs typeface="Calibri"/>
              </a:rPr>
              <a:t>high</a:t>
            </a:r>
            <a:r>
              <a:rPr sz="2400" spc="-15" dirty="0">
                <a:latin typeface="Calibri"/>
                <a:cs typeface="Calibri"/>
              </a:rPr>
              <a:t> </a:t>
            </a:r>
            <a:r>
              <a:rPr sz="2400" dirty="0">
                <a:latin typeface="Calibri"/>
                <a:cs typeface="Calibri"/>
              </a:rPr>
              <a:t>and</a:t>
            </a:r>
            <a:endParaRPr sz="2400">
              <a:latin typeface="Calibri"/>
              <a:cs typeface="Calibri"/>
            </a:endParaRPr>
          </a:p>
          <a:p>
            <a:pPr marL="394970" algn="just">
              <a:lnSpc>
                <a:spcPct val="100000"/>
              </a:lnSpc>
              <a:spcBef>
                <a:spcPts val="25"/>
              </a:spcBef>
            </a:pPr>
            <a:r>
              <a:rPr sz="2400" spc="-5" dirty="0">
                <a:latin typeface="Calibri"/>
                <a:cs typeface="Calibri"/>
              </a:rPr>
              <a:t>electron</a:t>
            </a:r>
            <a:r>
              <a:rPr sz="2400" spc="-50" dirty="0">
                <a:latin typeface="Calibri"/>
                <a:cs typeface="Calibri"/>
              </a:rPr>
              <a:t> </a:t>
            </a:r>
            <a:r>
              <a:rPr sz="2400" spc="-5" dirty="0">
                <a:latin typeface="Calibri"/>
                <a:cs typeface="Calibri"/>
              </a:rPr>
              <a:t>velocity</a:t>
            </a:r>
            <a:r>
              <a:rPr sz="2400" spc="-25" dirty="0">
                <a:latin typeface="Calibri"/>
                <a:cs typeface="Calibri"/>
              </a:rPr>
              <a:t> </a:t>
            </a:r>
            <a:r>
              <a:rPr sz="2400" dirty="0">
                <a:latin typeface="Calibri"/>
                <a:cs typeface="Calibri"/>
              </a:rPr>
              <a:t>is</a:t>
            </a:r>
            <a:r>
              <a:rPr sz="2400" spc="-30" dirty="0">
                <a:latin typeface="Calibri"/>
                <a:cs typeface="Calibri"/>
              </a:rPr>
              <a:t> </a:t>
            </a:r>
            <a:r>
              <a:rPr sz="2400" dirty="0">
                <a:latin typeface="Calibri"/>
                <a:cs typeface="Calibri"/>
              </a:rPr>
              <a:t>also</a:t>
            </a:r>
            <a:r>
              <a:rPr sz="2400" spc="-25" dirty="0">
                <a:latin typeface="Calibri"/>
                <a:cs typeface="Calibri"/>
              </a:rPr>
              <a:t> </a:t>
            </a:r>
            <a:r>
              <a:rPr sz="2400" spc="-5" dirty="0">
                <a:latin typeface="Calibri"/>
                <a:cs typeface="Calibri"/>
              </a:rPr>
              <a:t>high,</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86</a:t>
            </a:fld>
            <a:endParaRPr spc="-5"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3063" y="144856"/>
            <a:ext cx="5365115" cy="452120"/>
          </a:xfrm>
          <a:prstGeom prst="rect">
            <a:avLst/>
          </a:prstGeom>
        </p:spPr>
        <p:txBody>
          <a:bodyPr vert="horz" wrap="square" lIns="0" tIns="12065" rIns="0" bIns="0" rtlCol="0">
            <a:spAutoFit/>
          </a:bodyPr>
          <a:lstStyle/>
          <a:p>
            <a:pPr marL="12700">
              <a:lnSpc>
                <a:spcPct val="100000"/>
              </a:lnSpc>
              <a:spcBef>
                <a:spcPts val="95"/>
              </a:spcBef>
            </a:pPr>
            <a:r>
              <a:rPr b="0" spc="-15" dirty="0">
                <a:latin typeface="Calibri"/>
                <a:cs typeface="Calibri"/>
              </a:rPr>
              <a:t>TWO</a:t>
            </a:r>
            <a:r>
              <a:rPr b="0" spc="-35" dirty="0">
                <a:latin typeface="Calibri"/>
                <a:cs typeface="Calibri"/>
              </a:rPr>
              <a:t> </a:t>
            </a:r>
            <a:r>
              <a:rPr b="0" spc="-25" dirty="0">
                <a:latin typeface="Calibri"/>
                <a:cs typeface="Calibri"/>
              </a:rPr>
              <a:t>VALLEY</a:t>
            </a:r>
            <a:r>
              <a:rPr b="0" spc="-15" dirty="0">
                <a:latin typeface="Calibri"/>
                <a:cs typeface="Calibri"/>
              </a:rPr>
              <a:t> </a:t>
            </a:r>
            <a:r>
              <a:rPr b="0" spc="-20" dirty="0">
                <a:latin typeface="Calibri"/>
                <a:cs typeface="Calibri"/>
              </a:rPr>
              <a:t>THEORY</a:t>
            </a:r>
            <a:r>
              <a:rPr b="0" spc="-10" dirty="0">
                <a:latin typeface="Calibri"/>
                <a:cs typeface="Calibri"/>
              </a:rPr>
              <a:t> (RWH </a:t>
            </a:r>
            <a:r>
              <a:rPr b="0" spc="-20" dirty="0">
                <a:latin typeface="Calibri"/>
                <a:cs typeface="Calibri"/>
              </a:rPr>
              <a:t>THEORY)</a:t>
            </a:r>
          </a:p>
        </p:txBody>
      </p:sp>
      <p:sp>
        <p:nvSpPr>
          <p:cNvPr id="3" name="object 3"/>
          <p:cNvSpPr txBox="1"/>
          <p:nvPr/>
        </p:nvSpPr>
        <p:spPr>
          <a:xfrm>
            <a:off x="221691" y="1093723"/>
            <a:ext cx="8442325" cy="4781550"/>
          </a:xfrm>
          <a:prstGeom prst="rect">
            <a:avLst/>
          </a:prstGeom>
        </p:spPr>
        <p:txBody>
          <a:bodyPr vert="horz" wrap="square" lIns="0" tIns="12700" rIns="0" bIns="0" rtlCol="0">
            <a:spAutoFit/>
          </a:bodyPr>
          <a:lstStyle/>
          <a:p>
            <a:pPr marL="190500" marR="5080" indent="-178435">
              <a:lnSpc>
                <a:spcPct val="100000"/>
              </a:lnSpc>
              <a:spcBef>
                <a:spcPts val="100"/>
              </a:spcBef>
              <a:buSzPct val="75000"/>
              <a:buFont typeface="Wingdings"/>
              <a:buChar char=""/>
              <a:tabLst>
                <a:tab pos="207645" algn="l"/>
              </a:tabLst>
            </a:pPr>
            <a:r>
              <a:rPr sz="2400" dirty="0">
                <a:latin typeface="Calibri"/>
                <a:cs typeface="Calibri"/>
              </a:rPr>
              <a:t>the</a:t>
            </a:r>
            <a:r>
              <a:rPr sz="2400" spc="-15" dirty="0">
                <a:latin typeface="Calibri"/>
                <a:cs typeface="Calibri"/>
              </a:rPr>
              <a:t> </a:t>
            </a:r>
            <a:r>
              <a:rPr sz="2400" spc="-10" dirty="0">
                <a:latin typeface="Calibri"/>
                <a:cs typeface="Calibri"/>
              </a:rPr>
              <a:t>two-valley</a:t>
            </a:r>
            <a:r>
              <a:rPr sz="2400" spc="-15" dirty="0">
                <a:latin typeface="Calibri"/>
                <a:cs typeface="Calibri"/>
              </a:rPr>
              <a:t> </a:t>
            </a:r>
            <a:r>
              <a:rPr sz="2400" dirty="0">
                <a:latin typeface="Calibri"/>
                <a:cs typeface="Calibri"/>
              </a:rPr>
              <a:t>model, </a:t>
            </a:r>
            <a:r>
              <a:rPr sz="2400" spc="-40" dirty="0">
                <a:latin typeface="Calibri"/>
                <a:cs typeface="Calibri"/>
              </a:rPr>
              <a:t>however,</a:t>
            </a:r>
            <a:r>
              <a:rPr sz="2400" dirty="0">
                <a:latin typeface="Calibri"/>
                <a:cs typeface="Calibri"/>
              </a:rPr>
              <a:t> </a:t>
            </a:r>
            <a:r>
              <a:rPr sz="2400" spc="-10" dirty="0">
                <a:latin typeface="Calibri"/>
                <a:cs typeface="Calibri"/>
              </a:rPr>
              <a:t>there</a:t>
            </a:r>
            <a:r>
              <a:rPr sz="2400" spc="-5" dirty="0">
                <a:latin typeface="Calibri"/>
                <a:cs typeface="Calibri"/>
              </a:rPr>
              <a:t> </a:t>
            </a:r>
            <a:r>
              <a:rPr sz="2400" spc="-10" dirty="0">
                <a:latin typeface="Calibri"/>
                <a:cs typeface="Calibri"/>
              </a:rPr>
              <a:t>are</a:t>
            </a:r>
            <a:r>
              <a:rPr sz="2400" dirty="0">
                <a:latin typeface="Calibri"/>
                <a:cs typeface="Calibri"/>
              </a:rPr>
              <a:t> </a:t>
            </a:r>
            <a:r>
              <a:rPr sz="2400" spc="-10" dirty="0">
                <a:latin typeface="Calibri"/>
                <a:cs typeface="Calibri"/>
              </a:rPr>
              <a:t>two</a:t>
            </a:r>
            <a:r>
              <a:rPr sz="2400" spc="-25" dirty="0">
                <a:latin typeface="Calibri"/>
                <a:cs typeface="Calibri"/>
              </a:rPr>
              <a:t> </a:t>
            </a:r>
            <a:r>
              <a:rPr sz="2400" spc="-5" dirty="0">
                <a:latin typeface="Calibri"/>
                <a:cs typeface="Calibri"/>
              </a:rPr>
              <a:t>regions</a:t>
            </a:r>
            <a:r>
              <a:rPr sz="2400" dirty="0">
                <a:latin typeface="Calibri"/>
                <a:cs typeface="Calibri"/>
              </a:rPr>
              <a:t> in</a:t>
            </a:r>
            <a:r>
              <a:rPr sz="2400" spc="-15" dirty="0">
                <a:latin typeface="Calibri"/>
                <a:cs typeface="Calibri"/>
              </a:rPr>
              <a:t> </a:t>
            </a:r>
            <a:r>
              <a:rPr sz="2400" dirty="0">
                <a:latin typeface="Calibri"/>
                <a:cs typeface="Calibri"/>
              </a:rPr>
              <a:t>the </a:t>
            </a:r>
            <a:r>
              <a:rPr sz="2400" spc="5" dirty="0">
                <a:latin typeface="Calibri"/>
                <a:cs typeface="Calibri"/>
              </a:rPr>
              <a:t> </a:t>
            </a:r>
            <a:r>
              <a:rPr sz="2400" spc="-10" dirty="0">
                <a:latin typeface="Calibri"/>
                <a:cs typeface="Calibri"/>
              </a:rPr>
              <a:t>conduction </a:t>
            </a:r>
            <a:r>
              <a:rPr sz="2400" spc="-5" dirty="0">
                <a:latin typeface="Calibri"/>
                <a:cs typeface="Calibri"/>
              </a:rPr>
              <a:t>band </a:t>
            </a:r>
            <a:r>
              <a:rPr sz="2400" dirty="0">
                <a:latin typeface="Calibri"/>
                <a:cs typeface="Calibri"/>
              </a:rPr>
              <a:t>in which </a:t>
            </a:r>
            <a:r>
              <a:rPr sz="2400" spc="-10" dirty="0">
                <a:latin typeface="Calibri"/>
                <a:cs typeface="Calibri"/>
              </a:rPr>
              <a:t>charge carriers </a:t>
            </a:r>
            <a:r>
              <a:rPr sz="2400" spc="-5" dirty="0">
                <a:latin typeface="Calibri"/>
                <a:cs typeface="Calibri"/>
              </a:rPr>
              <a:t>(electrons) </a:t>
            </a:r>
            <a:r>
              <a:rPr sz="2400" spc="-10" dirty="0">
                <a:latin typeface="Calibri"/>
                <a:cs typeface="Calibri"/>
              </a:rPr>
              <a:t>can </a:t>
            </a:r>
            <a:r>
              <a:rPr sz="2400" spc="-15" dirty="0">
                <a:latin typeface="Calibri"/>
                <a:cs typeface="Calibri"/>
              </a:rPr>
              <a:t>exist. </a:t>
            </a:r>
            <a:r>
              <a:rPr sz="2400" spc="-10" dirty="0">
                <a:latin typeface="Calibri"/>
                <a:cs typeface="Calibri"/>
              </a:rPr>
              <a:t> </a:t>
            </a:r>
            <a:r>
              <a:rPr sz="2400" spc="-5" dirty="0">
                <a:latin typeface="Calibri"/>
                <a:cs typeface="Calibri"/>
              </a:rPr>
              <a:t>These regions </a:t>
            </a:r>
            <a:r>
              <a:rPr sz="2400" spc="-15" dirty="0">
                <a:latin typeface="Calibri"/>
                <a:cs typeface="Calibri"/>
              </a:rPr>
              <a:t>are </a:t>
            </a:r>
            <a:r>
              <a:rPr sz="2400" spc="-5" dirty="0">
                <a:latin typeface="Calibri"/>
                <a:cs typeface="Calibri"/>
              </a:rPr>
              <a:t>called </a:t>
            </a:r>
            <a:r>
              <a:rPr sz="2400" spc="-10" dirty="0">
                <a:latin typeface="Calibri"/>
                <a:cs typeface="Calibri"/>
              </a:rPr>
              <a:t>valleys </a:t>
            </a:r>
            <a:r>
              <a:rPr sz="2400" dirty="0">
                <a:latin typeface="Calibri"/>
                <a:cs typeface="Calibri"/>
              </a:rPr>
              <a:t>and </a:t>
            </a:r>
            <a:r>
              <a:rPr sz="2400" spc="-15" dirty="0">
                <a:latin typeface="Calibri"/>
                <a:cs typeface="Calibri"/>
              </a:rPr>
              <a:t>are </a:t>
            </a:r>
            <a:r>
              <a:rPr sz="2400" spc="-10" dirty="0">
                <a:latin typeface="Calibri"/>
                <a:cs typeface="Calibri"/>
              </a:rPr>
              <a:t>designated </a:t>
            </a:r>
            <a:r>
              <a:rPr sz="2400" dirty="0">
                <a:latin typeface="Calibri"/>
                <a:cs typeface="Calibri"/>
              </a:rPr>
              <a:t>the </a:t>
            </a:r>
            <a:r>
              <a:rPr sz="2400" spc="-5" dirty="0">
                <a:latin typeface="Calibri"/>
                <a:cs typeface="Calibri"/>
              </a:rPr>
              <a:t>upper </a:t>
            </a:r>
            <a:r>
              <a:rPr sz="2400" dirty="0">
                <a:latin typeface="Calibri"/>
                <a:cs typeface="Calibri"/>
              </a:rPr>
              <a:t> </a:t>
            </a:r>
            <a:r>
              <a:rPr sz="2400" spc="-10" dirty="0">
                <a:latin typeface="Calibri"/>
                <a:cs typeface="Calibri"/>
              </a:rPr>
              <a:t>valley </a:t>
            </a:r>
            <a:r>
              <a:rPr sz="2400" dirty="0">
                <a:latin typeface="Calibri"/>
                <a:cs typeface="Calibri"/>
              </a:rPr>
              <a:t>and </a:t>
            </a:r>
            <a:r>
              <a:rPr sz="2400" spc="-10" dirty="0">
                <a:latin typeface="Calibri"/>
                <a:cs typeface="Calibri"/>
              </a:rPr>
              <a:t>lower </a:t>
            </a:r>
            <a:r>
              <a:rPr sz="2400" spc="-30" dirty="0">
                <a:latin typeface="Calibri"/>
                <a:cs typeface="Calibri"/>
              </a:rPr>
              <a:t>valley. </a:t>
            </a:r>
            <a:r>
              <a:rPr sz="2400" spc="-10" dirty="0">
                <a:latin typeface="Calibri"/>
                <a:cs typeface="Calibri"/>
              </a:rPr>
              <a:t>According </a:t>
            </a:r>
            <a:r>
              <a:rPr sz="2400" spc="-15" dirty="0">
                <a:latin typeface="Calibri"/>
                <a:cs typeface="Calibri"/>
              </a:rPr>
              <a:t>to </a:t>
            </a:r>
            <a:r>
              <a:rPr sz="2400" spc="-5" dirty="0">
                <a:latin typeface="Calibri"/>
                <a:cs typeface="Calibri"/>
              </a:rPr>
              <a:t>the </a:t>
            </a:r>
            <a:r>
              <a:rPr sz="2400" spc="-10" dirty="0">
                <a:latin typeface="Calibri"/>
                <a:cs typeface="Calibri"/>
              </a:rPr>
              <a:t>RWH </a:t>
            </a:r>
            <a:r>
              <a:rPr sz="2400" spc="-25" dirty="0">
                <a:latin typeface="Calibri"/>
                <a:cs typeface="Calibri"/>
              </a:rPr>
              <a:t>theory, </a:t>
            </a:r>
            <a:r>
              <a:rPr sz="2400" spc="-5" dirty="0">
                <a:latin typeface="Calibri"/>
                <a:cs typeface="Calibri"/>
              </a:rPr>
              <a:t>electrons </a:t>
            </a:r>
            <a:r>
              <a:rPr sz="2400" dirty="0">
                <a:latin typeface="Calibri"/>
                <a:cs typeface="Calibri"/>
              </a:rPr>
              <a:t>in </a:t>
            </a:r>
            <a:r>
              <a:rPr sz="2400" spc="5" dirty="0">
                <a:latin typeface="Calibri"/>
                <a:cs typeface="Calibri"/>
              </a:rPr>
              <a:t> </a:t>
            </a:r>
            <a:r>
              <a:rPr sz="2400" dirty="0">
                <a:latin typeface="Calibri"/>
                <a:cs typeface="Calibri"/>
              </a:rPr>
              <a:t>the</a:t>
            </a:r>
            <a:r>
              <a:rPr sz="2400" spc="-10" dirty="0">
                <a:latin typeface="Calibri"/>
                <a:cs typeface="Calibri"/>
              </a:rPr>
              <a:t> lower valley</a:t>
            </a:r>
            <a:r>
              <a:rPr sz="2400" spc="-5" dirty="0">
                <a:latin typeface="Calibri"/>
                <a:cs typeface="Calibri"/>
              </a:rPr>
              <a:t> </a:t>
            </a:r>
            <a:r>
              <a:rPr sz="2400" spc="-20" dirty="0">
                <a:latin typeface="Calibri"/>
                <a:cs typeface="Calibri"/>
              </a:rPr>
              <a:t>have</a:t>
            </a:r>
            <a:r>
              <a:rPr sz="2400" dirty="0">
                <a:latin typeface="Calibri"/>
                <a:cs typeface="Calibri"/>
              </a:rPr>
              <a:t> </a:t>
            </a:r>
            <a:r>
              <a:rPr sz="2400" spc="-5" dirty="0">
                <a:latin typeface="Calibri"/>
                <a:cs typeface="Calibri"/>
              </a:rPr>
              <a:t>low</a:t>
            </a:r>
            <a:r>
              <a:rPr sz="2400" dirty="0">
                <a:latin typeface="Calibri"/>
                <a:cs typeface="Calibri"/>
              </a:rPr>
              <a:t> </a:t>
            </a:r>
            <a:r>
              <a:rPr sz="2400" spc="-20" dirty="0">
                <a:latin typeface="Calibri"/>
                <a:cs typeface="Calibri"/>
              </a:rPr>
              <a:t>effective</a:t>
            </a:r>
            <a:r>
              <a:rPr sz="2400" dirty="0">
                <a:latin typeface="Calibri"/>
                <a:cs typeface="Calibri"/>
              </a:rPr>
              <a:t> mass</a:t>
            </a:r>
            <a:r>
              <a:rPr sz="2400" spc="-10" dirty="0">
                <a:latin typeface="Calibri"/>
                <a:cs typeface="Calibri"/>
              </a:rPr>
              <a:t> (0.068)</a:t>
            </a:r>
            <a:r>
              <a:rPr sz="2400" spc="-25" dirty="0">
                <a:latin typeface="Calibri"/>
                <a:cs typeface="Calibri"/>
              </a:rPr>
              <a:t> </a:t>
            </a:r>
            <a:r>
              <a:rPr sz="2400" dirty="0">
                <a:latin typeface="Calibri"/>
                <a:cs typeface="Calibri"/>
              </a:rPr>
              <a:t>and</a:t>
            </a:r>
            <a:r>
              <a:rPr sz="2400" spc="-5" dirty="0">
                <a:latin typeface="Calibri"/>
                <a:cs typeface="Calibri"/>
              </a:rPr>
              <a:t> consequently </a:t>
            </a:r>
            <a:r>
              <a:rPr sz="2400" dirty="0">
                <a:latin typeface="Calibri"/>
                <a:cs typeface="Calibri"/>
              </a:rPr>
              <a:t> a </a:t>
            </a:r>
            <a:r>
              <a:rPr sz="2400" spc="-5" dirty="0">
                <a:latin typeface="Calibri"/>
                <a:cs typeface="Calibri"/>
              </a:rPr>
              <a:t>high </a:t>
            </a:r>
            <a:r>
              <a:rPr sz="2400" dirty="0">
                <a:latin typeface="Calibri"/>
                <a:cs typeface="Calibri"/>
              </a:rPr>
              <a:t>mobility </a:t>
            </a:r>
            <a:r>
              <a:rPr sz="2400" spc="-10" dirty="0">
                <a:latin typeface="Calibri"/>
                <a:cs typeface="Calibri"/>
              </a:rPr>
              <a:t>(8000 </a:t>
            </a:r>
            <a:r>
              <a:rPr sz="2400" spc="-5" dirty="0">
                <a:latin typeface="Calibri"/>
                <a:cs typeface="Calibri"/>
              </a:rPr>
              <a:t>cm2/V-s). </a:t>
            </a:r>
            <a:r>
              <a:rPr sz="2400" dirty="0">
                <a:latin typeface="Calibri"/>
                <a:cs typeface="Calibri"/>
              </a:rPr>
              <a:t>In the </a:t>
            </a:r>
            <a:r>
              <a:rPr sz="2400" spc="-5" dirty="0">
                <a:latin typeface="Calibri"/>
                <a:cs typeface="Calibri"/>
              </a:rPr>
              <a:t>upper </a:t>
            </a:r>
            <a:r>
              <a:rPr sz="2400" spc="-30" dirty="0">
                <a:latin typeface="Calibri"/>
                <a:cs typeface="Calibri"/>
              </a:rPr>
              <a:t>valley, </a:t>
            </a:r>
            <a:r>
              <a:rPr sz="2400" dirty="0">
                <a:latin typeface="Calibri"/>
                <a:cs typeface="Calibri"/>
              </a:rPr>
              <a:t>which is </a:t>
            </a:r>
            <a:r>
              <a:rPr sz="2400" spc="5" dirty="0">
                <a:latin typeface="Calibri"/>
                <a:cs typeface="Calibri"/>
              </a:rPr>
              <a:t> </a:t>
            </a:r>
            <a:r>
              <a:rPr sz="2400" spc="-15" dirty="0">
                <a:latin typeface="Calibri"/>
                <a:cs typeface="Calibri"/>
              </a:rPr>
              <a:t>separated</a:t>
            </a:r>
            <a:r>
              <a:rPr sz="2400" spc="-20" dirty="0">
                <a:latin typeface="Calibri"/>
                <a:cs typeface="Calibri"/>
              </a:rPr>
              <a:t> </a:t>
            </a:r>
            <a:r>
              <a:rPr sz="2400" spc="-15" dirty="0">
                <a:latin typeface="Calibri"/>
                <a:cs typeface="Calibri"/>
              </a:rPr>
              <a:t>from</a:t>
            </a:r>
            <a:r>
              <a:rPr sz="2400" spc="-5" dirty="0">
                <a:latin typeface="Calibri"/>
                <a:cs typeface="Calibri"/>
              </a:rPr>
              <a:t> </a:t>
            </a:r>
            <a:r>
              <a:rPr sz="2400" spc="-10" dirty="0">
                <a:latin typeface="Calibri"/>
                <a:cs typeface="Calibri"/>
              </a:rPr>
              <a:t>lower</a:t>
            </a:r>
            <a:r>
              <a:rPr sz="2400" spc="5" dirty="0">
                <a:latin typeface="Calibri"/>
                <a:cs typeface="Calibri"/>
              </a:rPr>
              <a:t> </a:t>
            </a:r>
            <a:r>
              <a:rPr sz="2400" spc="-10" dirty="0">
                <a:latin typeface="Calibri"/>
                <a:cs typeface="Calibri"/>
              </a:rPr>
              <a:t>valley</a:t>
            </a:r>
            <a:r>
              <a:rPr sz="2400" spc="-15" dirty="0">
                <a:latin typeface="Calibri"/>
                <a:cs typeface="Calibri"/>
              </a:rPr>
              <a:t> </a:t>
            </a:r>
            <a:r>
              <a:rPr sz="2400" spc="-10" dirty="0">
                <a:latin typeface="Calibri"/>
                <a:cs typeface="Calibri"/>
              </a:rPr>
              <a:t>by</a:t>
            </a:r>
            <a:r>
              <a:rPr sz="2400" dirty="0">
                <a:latin typeface="Calibri"/>
                <a:cs typeface="Calibri"/>
              </a:rPr>
              <a:t> </a:t>
            </a:r>
            <a:r>
              <a:rPr sz="2400" spc="-10" dirty="0">
                <a:latin typeface="Calibri"/>
                <a:cs typeface="Calibri"/>
              </a:rPr>
              <a:t>potential </a:t>
            </a:r>
            <a:r>
              <a:rPr sz="2400" spc="-5" dirty="0">
                <a:latin typeface="Calibri"/>
                <a:cs typeface="Calibri"/>
              </a:rPr>
              <a:t>of </a:t>
            </a:r>
            <a:r>
              <a:rPr sz="2400" spc="-10" dirty="0">
                <a:latin typeface="Calibri"/>
                <a:cs typeface="Calibri"/>
              </a:rPr>
              <a:t>0.36</a:t>
            </a:r>
            <a:r>
              <a:rPr sz="2400" spc="10" dirty="0">
                <a:latin typeface="Calibri"/>
                <a:cs typeface="Calibri"/>
              </a:rPr>
              <a:t> </a:t>
            </a:r>
            <a:r>
              <a:rPr sz="2400" spc="-65" dirty="0">
                <a:latin typeface="Calibri"/>
                <a:cs typeface="Calibri"/>
              </a:rPr>
              <a:t>eV,</a:t>
            </a:r>
            <a:r>
              <a:rPr sz="2400" dirty="0">
                <a:latin typeface="Calibri"/>
                <a:cs typeface="Calibri"/>
              </a:rPr>
              <a:t> </a:t>
            </a:r>
            <a:r>
              <a:rPr sz="2400" spc="-5" dirty="0">
                <a:latin typeface="Calibri"/>
                <a:cs typeface="Calibri"/>
              </a:rPr>
              <a:t>electrons</a:t>
            </a:r>
            <a:r>
              <a:rPr sz="2400" spc="-25" dirty="0">
                <a:latin typeface="Calibri"/>
                <a:cs typeface="Calibri"/>
              </a:rPr>
              <a:t> </a:t>
            </a:r>
            <a:r>
              <a:rPr sz="2400" spc="-20" dirty="0">
                <a:latin typeface="Calibri"/>
                <a:cs typeface="Calibri"/>
              </a:rPr>
              <a:t>have </a:t>
            </a:r>
            <a:r>
              <a:rPr sz="2400" spc="-525" dirty="0">
                <a:latin typeface="Calibri"/>
                <a:cs typeface="Calibri"/>
              </a:rPr>
              <a:t> </a:t>
            </a:r>
            <a:r>
              <a:rPr sz="2400" dirty="0">
                <a:latin typeface="Calibri"/>
                <a:cs typeface="Calibri"/>
              </a:rPr>
              <a:t>a much </a:t>
            </a:r>
            <a:r>
              <a:rPr sz="2400" spc="-5" dirty="0">
                <a:latin typeface="Calibri"/>
                <a:cs typeface="Calibri"/>
              </a:rPr>
              <a:t>higher </a:t>
            </a:r>
            <a:r>
              <a:rPr sz="2400" spc="-15" dirty="0">
                <a:latin typeface="Calibri"/>
                <a:cs typeface="Calibri"/>
              </a:rPr>
              <a:t>effective </a:t>
            </a:r>
            <a:r>
              <a:rPr sz="2400" dirty="0">
                <a:latin typeface="Calibri"/>
                <a:cs typeface="Calibri"/>
              </a:rPr>
              <a:t>mass </a:t>
            </a:r>
            <a:r>
              <a:rPr sz="2400" spc="-10" dirty="0">
                <a:latin typeface="Calibri"/>
                <a:cs typeface="Calibri"/>
              </a:rPr>
              <a:t>(1.2) </a:t>
            </a:r>
            <a:r>
              <a:rPr sz="2400" dirty="0">
                <a:latin typeface="Calibri"/>
                <a:cs typeface="Calibri"/>
              </a:rPr>
              <a:t>and </a:t>
            </a:r>
            <a:r>
              <a:rPr sz="2400" spc="-10" dirty="0">
                <a:latin typeface="Calibri"/>
                <a:cs typeface="Calibri"/>
              </a:rPr>
              <a:t>lower </a:t>
            </a:r>
            <a:r>
              <a:rPr sz="2400" spc="-5" dirty="0">
                <a:latin typeface="Calibri"/>
                <a:cs typeface="Calibri"/>
              </a:rPr>
              <a:t>mobility (180 </a:t>
            </a:r>
            <a:r>
              <a:rPr sz="2400" spc="5" dirty="0">
                <a:latin typeface="Calibri"/>
                <a:cs typeface="Calibri"/>
              </a:rPr>
              <a:t>cm2/V- </a:t>
            </a:r>
            <a:r>
              <a:rPr sz="2400" spc="-530" dirty="0">
                <a:latin typeface="Calibri"/>
                <a:cs typeface="Calibri"/>
              </a:rPr>
              <a:t> </a:t>
            </a:r>
            <a:r>
              <a:rPr sz="2400" spc="-5" dirty="0">
                <a:latin typeface="Calibri"/>
                <a:cs typeface="Calibri"/>
              </a:rPr>
              <a:t>s)</a:t>
            </a:r>
            <a:r>
              <a:rPr sz="2400" spc="-30" dirty="0">
                <a:latin typeface="Calibri"/>
                <a:cs typeface="Calibri"/>
              </a:rPr>
              <a:t> </a:t>
            </a:r>
            <a:r>
              <a:rPr sz="2400" dirty="0">
                <a:latin typeface="Calibri"/>
                <a:cs typeface="Calibri"/>
              </a:rPr>
              <a:t>than in the </a:t>
            </a:r>
            <a:r>
              <a:rPr sz="2400" spc="-10" dirty="0">
                <a:latin typeface="Calibri"/>
                <a:cs typeface="Calibri"/>
              </a:rPr>
              <a:t>lower</a:t>
            </a:r>
            <a:r>
              <a:rPr sz="2400" spc="-15" dirty="0">
                <a:latin typeface="Calibri"/>
                <a:cs typeface="Calibri"/>
              </a:rPr>
              <a:t> </a:t>
            </a:r>
            <a:r>
              <a:rPr sz="2400" spc="-30" dirty="0">
                <a:latin typeface="Calibri"/>
                <a:cs typeface="Calibri"/>
              </a:rPr>
              <a:t>valley.</a:t>
            </a:r>
            <a:endParaRPr sz="2400">
              <a:latin typeface="Calibri"/>
              <a:cs typeface="Calibri"/>
            </a:endParaRPr>
          </a:p>
          <a:p>
            <a:pPr marL="190500" marR="14604" indent="-178435">
              <a:lnSpc>
                <a:spcPct val="100000"/>
              </a:lnSpc>
              <a:spcBef>
                <a:spcPts val="5"/>
              </a:spcBef>
              <a:buClr>
                <a:srgbClr val="1D1B11"/>
              </a:buClr>
              <a:buSzPct val="79166"/>
              <a:buFont typeface="Wingdings"/>
              <a:buChar char=""/>
              <a:tabLst>
                <a:tab pos="273685" algn="l"/>
              </a:tabLst>
            </a:pPr>
            <a:r>
              <a:rPr sz="2400" dirty="0">
                <a:latin typeface="Calibri"/>
                <a:cs typeface="Calibri"/>
              </a:rPr>
              <a:t>Basic </a:t>
            </a:r>
            <a:r>
              <a:rPr sz="2400" spc="-5" dirty="0">
                <a:latin typeface="Calibri"/>
                <a:cs typeface="Calibri"/>
              </a:rPr>
              <a:t>mechanism </a:t>
            </a:r>
            <a:r>
              <a:rPr sz="2400" spc="-15" dirty="0">
                <a:latin typeface="Calibri"/>
                <a:cs typeface="Calibri"/>
              </a:rPr>
              <a:t>involved </a:t>
            </a:r>
            <a:r>
              <a:rPr sz="2400" dirty="0">
                <a:latin typeface="Calibri"/>
                <a:cs typeface="Calibri"/>
              </a:rPr>
              <a:t>in the </a:t>
            </a:r>
            <a:r>
              <a:rPr sz="2400" spc="-10" dirty="0">
                <a:latin typeface="Calibri"/>
                <a:cs typeface="Calibri"/>
              </a:rPr>
              <a:t>operation of </a:t>
            </a:r>
            <a:r>
              <a:rPr sz="2400" spc="-5" dirty="0">
                <a:latin typeface="Calibri"/>
                <a:cs typeface="Calibri"/>
              </a:rPr>
              <a:t>bulk </a:t>
            </a:r>
            <a:r>
              <a:rPr sz="2400" dirty="0">
                <a:latin typeface="Calibri"/>
                <a:cs typeface="Calibri"/>
              </a:rPr>
              <a:t>n-type GaAs </a:t>
            </a:r>
            <a:r>
              <a:rPr sz="2400" spc="5" dirty="0">
                <a:latin typeface="Calibri"/>
                <a:cs typeface="Calibri"/>
              </a:rPr>
              <a:t> </a:t>
            </a:r>
            <a:r>
              <a:rPr sz="2400" spc="-5" dirty="0">
                <a:latin typeface="Calibri"/>
                <a:cs typeface="Calibri"/>
              </a:rPr>
              <a:t>devices</a:t>
            </a:r>
            <a:r>
              <a:rPr sz="2400" spc="-1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10" dirty="0">
                <a:latin typeface="Calibri"/>
                <a:cs typeface="Calibri"/>
              </a:rPr>
              <a:t> </a:t>
            </a:r>
            <a:r>
              <a:rPr sz="2400" spc="-20" dirty="0">
                <a:latin typeface="Calibri"/>
                <a:cs typeface="Calibri"/>
              </a:rPr>
              <a:t>transfer</a:t>
            </a:r>
            <a:r>
              <a:rPr sz="2400" dirty="0">
                <a:latin typeface="Calibri"/>
                <a:cs typeface="Calibri"/>
              </a:rPr>
              <a:t> </a:t>
            </a:r>
            <a:r>
              <a:rPr sz="2400" spc="-5" dirty="0">
                <a:latin typeface="Calibri"/>
                <a:cs typeface="Calibri"/>
              </a:rPr>
              <a:t>of</a:t>
            </a:r>
            <a:r>
              <a:rPr sz="2400" spc="10" dirty="0">
                <a:latin typeface="Calibri"/>
                <a:cs typeface="Calibri"/>
              </a:rPr>
              <a:t> </a:t>
            </a:r>
            <a:r>
              <a:rPr sz="2400" spc="-5" dirty="0">
                <a:latin typeface="Calibri"/>
                <a:cs typeface="Calibri"/>
              </a:rPr>
              <a:t>electrons</a:t>
            </a:r>
            <a:r>
              <a:rPr sz="2400" spc="-30" dirty="0">
                <a:latin typeface="Calibri"/>
                <a:cs typeface="Calibri"/>
              </a:rPr>
              <a:t> </a:t>
            </a:r>
            <a:r>
              <a:rPr sz="2400" spc="-15" dirty="0">
                <a:latin typeface="Calibri"/>
                <a:cs typeface="Calibri"/>
              </a:rPr>
              <a:t>from</a:t>
            </a:r>
            <a:r>
              <a:rPr sz="2400" spc="-5" dirty="0">
                <a:latin typeface="Calibri"/>
                <a:cs typeface="Calibri"/>
              </a:rPr>
              <a:t> </a:t>
            </a:r>
            <a:r>
              <a:rPr sz="2400" spc="-10" dirty="0">
                <a:latin typeface="Calibri"/>
                <a:cs typeface="Calibri"/>
              </a:rPr>
              <a:t>lower</a:t>
            </a:r>
            <a:r>
              <a:rPr sz="2400" spc="5" dirty="0">
                <a:latin typeface="Calibri"/>
                <a:cs typeface="Calibri"/>
              </a:rPr>
              <a:t> </a:t>
            </a:r>
            <a:r>
              <a:rPr sz="2400" spc="-10" dirty="0">
                <a:latin typeface="Calibri"/>
                <a:cs typeface="Calibri"/>
              </a:rPr>
              <a:t>conduction</a:t>
            </a:r>
            <a:r>
              <a:rPr sz="2400" spc="-20" dirty="0">
                <a:latin typeface="Calibri"/>
                <a:cs typeface="Calibri"/>
              </a:rPr>
              <a:t> </a:t>
            </a:r>
            <a:r>
              <a:rPr sz="2400" spc="-10" dirty="0">
                <a:latin typeface="Calibri"/>
                <a:cs typeface="Calibri"/>
              </a:rPr>
              <a:t>valley</a:t>
            </a:r>
            <a:r>
              <a:rPr sz="2400" spc="-5" dirty="0">
                <a:latin typeface="Calibri"/>
                <a:cs typeface="Calibri"/>
              </a:rPr>
              <a:t> </a:t>
            </a:r>
            <a:r>
              <a:rPr sz="2400" spc="-15" dirty="0">
                <a:latin typeface="Calibri"/>
                <a:cs typeface="Calibri"/>
              </a:rPr>
              <a:t>to </a:t>
            </a:r>
            <a:r>
              <a:rPr sz="2400" spc="-525" dirty="0">
                <a:latin typeface="Calibri"/>
                <a:cs typeface="Calibri"/>
              </a:rPr>
              <a:t> </a:t>
            </a:r>
            <a:r>
              <a:rPr sz="2400" dirty="0">
                <a:latin typeface="Calibri"/>
                <a:cs typeface="Calibri"/>
              </a:rPr>
              <a:t>the </a:t>
            </a:r>
            <a:r>
              <a:rPr sz="2400" spc="-5" dirty="0">
                <a:latin typeface="Calibri"/>
                <a:cs typeface="Calibri"/>
              </a:rPr>
              <a:t>upper </a:t>
            </a:r>
            <a:r>
              <a:rPr sz="2400" spc="-10" dirty="0">
                <a:latin typeface="Calibri"/>
                <a:cs typeface="Calibri"/>
              </a:rPr>
              <a:t>conduction </a:t>
            </a:r>
            <a:r>
              <a:rPr sz="2400" spc="-30" dirty="0">
                <a:latin typeface="Calibri"/>
                <a:cs typeface="Calibri"/>
              </a:rPr>
              <a:t>valley. </a:t>
            </a:r>
            <a:r>
              <a:rPr sz="2400" spc="-5" dirty="0">
                <a:latin typeface="Calibri"/>
                <a:cs typeface="Calibri"/>
              </a:rPr>
              <a:t>Electron density </a:t>
            </a:r>
            <a:r>
              <a:rPr sz="2400" dirty="0">
                <a:latin typeface="Calibri"/>
                <a:cs typeface="Calibri"/>
              </a:rPr>
              <a:t>thus in </a:t>
            </a:r>
            <a:r>
              <a:rPr sz="2400" spc="-10" dirty="0">
                <a:latin typeface="Calibri"/>
                <a:cs typeface="Calibri"/>
              </a:rPr>
              <a:t>lower valley </a:t>
            </a:r>
            <a:r>
              <a:rPr sz="2400" spc="-5" dirty="0">
                <a:latin typeface="Calibri"/>
                <a:cs typeface="Calibri"/>
              </a:rPr>
              <a:t> </a:t>
            </a:r>
            <a:r>
              <a:rPr sz="2400" dirty="0">
                <a:latin typeface="Calibri"/>
                <a:cs typeface="Calibri"/>
              </a:rPr>
              <a:t>and</a:t>
            </a:r>
            <a:r>
              <a:rPr sz="2400" spc="-20" dirty="0">
                <a:latin typeface="Calibri"/>
                <a:cs typeface="Calibri"/>
              </a:rPr>
              <a:t> </a:t>
            </a:r>
            <a:r>
              <a:rPr sz="2400" spc="-5" dirty="0">
                <a:latin typeface="Calibri"/>
                <a:cs typeface="Calibri"/>
              </a:rPr>
              <a:t>upper </a:t>
            </a:r>
            <a:r>
              <a:rPr sz="2400" spc="-10" dirty="0">
                <a:latin typeface="Calibri"/>
                <a:cs typeface="Calibri"/>
              </a:rPr>
              <a:t>valley</a:t>
            </a:r>
            <a:r>
              <a:rPr sz="2400" dirty="0">
                <a:latin typeface="Calibri"/>
                <a:cs typeface="Calibri"/>
              </a:rPr>
              <a:t> </a:t>
            </a:r>
            <a:r>
              <a:rPr sz="2400" spc="-5" dirty="0">
                <a:latin typeface="Calibri"/>
                <a:cs typeface="Calibri"/>
              </a:rPr>
              <a:t>remain</a:t>
            </a:r>
            <a:r>
              <a:rPr sz="2400" spc="-10" dirty="0">
                <a:latin typeface="Calibri"/>
                <a:cs typeface="Calibri"/>
              </a:rPr>
              <a:t> </a:t>
            </a:r>
            <a:r>
              <a:rPr sz="2400" dirty="0">
                <a:latin typeface="Calibri"/>
                <a:cs typeface="Calibri"/>
              </a:rPr>
              <a:t>the </a:t>
            </a:r>
            <a:r>
              <a:rPr sz="2400" spc="-5" dirty="0">
                <a:latin typeface="Calibri"/>
                <a:cs typeface="Calibri"/>
              </a:rPr>
              <a:t>same</a:t>
            </a:r>
            <a:r>
              <a:rPr sz="2400" spc="-15" dirty="0">
                <a:latin typeface="Calibri"/>
                <a:cs typeface="Calibri"/>
              </a:rPr>
              <a:t> </a:t>
            </a:r>
            <a:r>
              <a:rPr sz="2400" spc="-5" dirty="0">
                <a:latin typeface="Calibri"/>
                <a:cs typeface="Calibri"/>
              </a:rPr>
              <a:t>under</a:t>
            </a:r>
            <a:r>
              <a:rPr sz="2400" dirty="0">
                <a:latin typeface="Calibri"/>
                <a:cs typeface="Calibri"/>
              </a:rPr>
              <a:t> equilibrium</a:t>
            </a:r>
            <a:r>
              <a:rPr sz="2400" spc="-20" dirty="0">
                <a:latin typeface="Calibri"/>
                <a:cs typeface="Calibri"/>
              </a:rPr>
              <a:t> </a:t>
            </a:r>
            <a:r>
              <a:rPr sz="2400" spc="-10" dirty="0">
                <a:latin typeface="Calibri"/>
                <a:cs typeface="Calibri"/>
              </a:rPr>
              <a:t>conduction.</a:t>
            </a: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87</a:t>
            </a:fld>
            <a:endParaRPr spc="-5"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0850" y="112217"/>
            <a:ext cx="2692400" cy="452120"/>
          </a:xfrm>
          <a:prstGeom prst="rect">
            <a:avLst/>
          </a:prstGeom>
        </p:spPr>
        <p:txBody>
          <a:bodyPr vert="horz" wrap="square" lIns="0" tIns="12065" rIns="0" bIns="0" rtlCol="0">
            <a:spAutoFit/>
          </a:bodyPr>
          <a:lstStyle/>
          <a:p>
            <a:pPr marL="12700">
              <a:lnSpc>
                <a:spcPct val="100000"/>
              </a:lnSpc>
              <a:spcBef>
                <a:spcPts val="95"/>
              </a:spcBef>
            </a:pPr>
            <a:r>
              <a:rPr spc="-40" dirty="0"/>
              <a:t>Two</a:t>
            </a:r>
            <a:r>
              <a:rPr spc="-25" dirty="0"/>
              <a:t> </a:t>
            </a:r>
            <a:r>
              <a:rPr spc="-20" dirty="0"/>
              <a:t>valley</a:t>
            </a:r>
            <a:r>
              <a:rPr dirty="0"/>
              <a:t> </a:t>
            </a:r>
            <a:r>
              <a:rPr spc="-10" dirty="0"/>
              <a:t>model.</a:t>
            </a:r>
          </a:p>
        </p:txBody>
      </p:sp>
      <p:pic>
        <p:nvPicPr>
          <p:cNvPr id="4" name="object 4"/>
          <p:cNvPicPr/>
          <p:nvPr/>
        </p:nvPicPr>
        <p:blipFill>
          <a:blip r:embed="rId2" cstate="print"/>
          <a:stretch>
            <a:fillRect/>
          </a:stretch>
        </p:blipFill>
        <p:spPr>
          <a:xfrm>
            <a:off x="214312" y="1000125"/>
            <a:ext cx="8072374" cy="521017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88</a:t>
            </a:fld>
            <a:endParaRPr spc="-5"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815589" y="125933"/>
            <a:ext cx="3041015" cy="452120"/>
          </a:xfrm>
          <a:prstGeom prst="rect">
            <a:avLst/>
          </a:prstGeom>
        </p:spPr>
        <p:txBody>
          <a:bodyPr vert="horz" wrap="square" lIns="0" tIns="12065" rIns="0" bIns="0" rtlCol="0">
            <a:spAutoFit/>
          </a:bodyPr>
          <a:lstStyle/>
          <a:p>
            <a:pPr marL="12700">
              <a:lnSpc>
                <a:spcPct val="100000"/>
              </a:lnSpc>
              <a:spcBef>
                <a:spcPts val="95"/>
              </a:spcBef>
            </a:pPr>
            <a:r>
              <a:rPr spc="-75" dirty="0">
                <a:latin typeface="Arial"/>
                <a:cs typeface="Arial"/>
              </a:rPr>
              <a:t>Two</a:t>
            </a:r>
            <a:r>
              <a:rPr spc="-40" dirty="0">
                <a:latin typeface="Arial"/>
                <a:cs typeface="Arial"/>
              </a:rPr>
              <a:t> </a:t>
            </a:r>
            <a:r>
              <a:rPr spc="-5" dirty="0">
                <a:latin typeface="Arial"/>
                <a:cs typeface="Arial"/>
              </a:rPr>
              <a:t>valley</a:t>
            </a:r>
            <a:r>
              <a:rPr spc="-10" dirty="0">
                <a:latin typeface="Arial"/>
                <a:cs typeface="Arial"/>
              </a:rPr>
              <a:t> </a:t>
            </a:r>
            <a:r>
              <a:rPr spc="-5" dirty="0">
                <a:latin typeface="Arial"/>
                <a:cs typeface="Arial"/>
              </a:rPr>
              <a:t>model.</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89</a:t>
            </a:fld>
            <a:endParaRPr spc="-5" dirty="0"/>
          </a:p>
        </p:txBody>
      </p:sp>
      <p:sp>
        <p:nvSpPr>
          <p:cNvPr id="4" name="object 4"/>
          <p:cNvSpPr txBox="1"/>
          <p:nvPr/>
        </p:nvSpPr>
        <p:spPr>
          <a:xfrm>
            <a:off x="364642" y="942213"/>
            <a:ext cx="8369934" cy="5635625"/>
          </a:xfrm>
          <a:prstGeom prst="rect">
            <a:avLst/>
          </a:prstGeom>
        </p:spPr>
        <p:txBody>
          <a:bodyPr vert="horz" wrap="square" lIns="0" tIns="13335" rIns="0" bIns="0" rtlCol="0">
            <a:spAutoFit/>
          </a:bodyPr>
          <a:lstStyle/>
          <a:p>
            <a:pPr marL="12700">
              <a:lnSpc>
                <a:spcPct val="100000"/>
              </a:lnSpc>
              <a:spcBef>
                <a:spcPts val="105"/>
              </a:spcBef>
            </a:pPr>
            <a:r>
              <a:rPr sz="2300" b="1" spc="-5" dirty="0">
                <a:latin typeface="Calibri"/>
                <a:cs typeface="Calibri"/>
              </a:rPr>
              <a:t>When</a:t>
            </a:r>
            <a:r>
              <a:rPr sz="2300" b="1" spc="-25" dirty="0">
                <a:latin typeface="Calibri"/>
                <a:cs typeface="Calibri"/>
              </a:rPr>
              <a:t> </a:t>
            </a:r>
            <a:r>
              <a:rPr sz="2300" b="1" dirty="0">
                <a:latin typeface="Calibri"/>
                <a:cs typeface="Calibri"/>
              </a:rPr>
              <a:t>E</a:t>
            </a:r>
            <a:r>
              <a:rPr sz="2300" b="1" spc="-15" dirty="0">
                <a:latin typeface="Calibri"/>
                <a:cs typeface="Calibri"/>
              </a:rPr>
              <a:t> </a:t>
            </a:r>
            <a:r>
              <a:rPr sz="2300" b="1" dirty="0">
                <a:latin typeface="Calibri"/>
                <a:cs typeface="Calibri"/>
              </a:rPr>
              <a:t>&lt;</a:t>
            </a:r>
            <a:r>
              <a:rPr sz="2300" b="1" spc="-15" dirty="0">
                <a:latin typeface="Calibri"/>
                <a:cs typeface="Calibri"/>
              </a:rPr>
              <a:t> </a:t>
            </a:r>
            <a:r>
              <a:rPr sz="2300" b="1" dirty="0">
                <a:latin typeface="Calibri"/>
                <a:cs typeface="Calibri"/>
              </a:rPr>
              <a:t>El</a:t>
            </a:r>
            <a:endParaRPr sz="2300">
              <a:latin typeface="Calibri"/>
              <a:cs typeface="Calibri"/>
            </a:endParaRPr>
          </a:p>
          <a:p>
            <a:pPr>
              <a:lnSpc>
                <a:spcPct val="100000"/>
              </a:lnSpc>
              <a:spcBef>
                <a:spcPts val="10"/>
              </a:spcBef>
            </a:pPr>
            <a:endParaRPr sz="2250">
              <a:latin typeface="Calibri"/>
              <a:cs typeface="Calibri"/>
            </a:endParaRPr>
          </a:p>
          <a:p>
            <a:pPr marL="12700" marR="5715">
              <a:lnSpc>
                <a:spcPct val="100000"/>
              </a:lnSpc>
            </a:pPr>
            <a:r>
              <a:rPr sz="2300" dirty="0">
                <a:latin typeface="Calibri"/>
                <a:cs typeface="Calibri"/>
              </a:rPr>
              <a:t>When</a:t>
            </a:r>
            <a:r>
              <a:rPr sz="2300" spc="-15" dirty="0">
                <a:latin typeface="Calibri"/>
                <a:cs typeface="Calibri"/>
              </a:rPr>
              <a:t> </a:t>
            </a:r>
            <a:r>
              <a:rPr sz="2300" dirty="0">
                <a:latin typeface="Calibri"/>
                <a:cs typeface="Calibri"/>
              </a:rPr>
              <a:t>the</a:t>
            </a:r>
            <a:r>
              <a:rPr sz="2300" spc="20" dirty="0">
                <a:latin typeface="Calibri"/>
                <a:cs typeface="Calibri"/>
              </a:rPr>
              <a:t> </a:t>
            </a:r>
            <a:r>
              <a:rPr sz="2300" dirty="0">
                <a:latin typeface="Calibri"/>
                <a:cs typeface="Calibri"/>
              </a:rPr>
              <a:t>applied</a:t>
            </a:r>
            <a:r>
              <a:rPr sz="2300" spc="5" dirty="0">
                <a:latin typeface="Calibri"/>
                <a:cs typeface="Calibri"/>
              </a:rPr>
              <a:t> </a:t>
            </a:r>
            <a:r>
              <a:rPr sz="2300" dirty="0">
                <a:latin typeface="Calibri"/>
                <a:cs typeface="Calibri"/>
              </a:rPr>
              <a:t>electric</a:t>
            </a:r>
            <a:r>
              <a:rPr sz="2300" spc="-5" dirty="0">
                <a:latin typeface="Calibri"/>
                <a:cs typeface="Calibri"/>
              </a:rPr>
              <a:t> field </a:t>
            </a:r>
            <a:r>
              <a:rPr sz="2300" dirty="0">
                <a:latin typeface="Calibri"/>
                <a:cs typeface="Calibri"/>
              </a:rPr>
              <a:t>is</a:t>
            </a:r>
            <a:r>
              <a:rPr sz="2300" spc="-10" dirty="0">
                <a:latin typeface="Calibri"/>
                <a:cs typeface="Calibri"/>
              </a:rPr>
              <a:t> lower</a:t>
            </a:r>
            <a:r>
              <a:rPr sz="2300" spc="10" dirty="0">
                <a:latin typeface="Calibri"/>
                <a:cs typeface="Calibri"/>
              </a:rPr>
              <a:t> </a:t>
            </a:r>
            <a:r>
              <a:rPr sz="2300" dirty="0">
                <a:latin typeface="Calibri"/>
                <a:cs typeface="Calibri"/>
              </a:rPr>
              <a:t>than</a:t>
            </a:r>
            <a:r>
              <a:rPr sz="2300" spc="10" dirty="0">
                <a:latin typeface="Calibri"/>
                <a:cs typeface="Calibri"/>
              </a:rPr>
              <a:t> </a:t>
            </a:r>
            <a:r>
              <a:rPr sz="2300" dirty="0">
                <a:latin typeface="Calibri"/>
                <a:cs typeface="Calibri"/>
              </a:rPr>
              <a:t>the</a:t>
            </a:r>
            <a:r>
              <a:rPr sz="2300" spc="20" dirty="0">
                <a:latin typeface="Calibri"/>
                <a:cs typeface="Calibri"/>
              </a:rPr>
              <a:t> </a:t>
            </a:r>
            <a:r>
              <a:rPr sz="2300" dirty="0">
                <a:latin typeface="Calibri"/>
                <a:cs typeface="Calibri"/>
              </a:rPr>
              <a:t>electric</a:t>
            </a:r>
            <a:r>
              <a:rPr sz="2300" spc="-10" dirty="0">
                <a:latin typeface="Calibri"/>
                <a:cs typeface="Calibri"/>
              </a:rPr>
              <a:t> </a:t>
            </a:r>
            <a:r>
              <a:rPr sz="2300" spc="-5" dirty="0">
                <a:latin typeface="Calibri"/>
                <a:cs typeface="Calibri"/>
              </a:rPr>
              <a:t>field</a:t>
            </a:r>
            <a:r>
              <a:rPr sz="2300" spc="5" dirty="0">
                <a:latin typeface="Calibri"/>
                <a:cs typeface="Calibri"/>
              </a:rPr>
              <a:t> </a:t>
            </a:r>
            <a:r>
              <a:rPr sz="2300" spc="-5" dirty="0">
                <a:latin typeface="Calibri"/>
                <a:cs typeface="Calibri"/>
              </a:rPr>
              <a:t>of the </a:t>
            </a:r>
            <a:r>
              <a:rPr sz="2300" dirty="0">
                <a:latin typeface="Calibri"/>
                <a:cs typeface="Calibri"/>
              </a:rPr>
              <a:t> </a:t>
            </a:r>
            <a:r>
              <a:rPr sz="2300" spc="-10" dirty="0">
                <a:latin typeface="Calibri"/>
                <a:cs typeface="Calibri"/>
              </a:rPr>
              <a:t>lower</a:t>
            </a:r>
            <a:r>
              <a:rPr sz="2300" dirty="0">
                <a:latin typeface="Calibri"/>
                <a:cs typeface="Calibri"/>
              </a:rPr>
              <a:t> </a:t>
            </a:r>
            <a:r>
              <a:rPr sz="2300" spc="-10" dirty="0">
                <a:latin typeface="Calibri"/>
                <a:cs typeface="Calibri"/>
              </a:rPr>
              <a:t>valley</a:t>
            </a:r>
            <a:r>
              <a:rPr sz="2300" spc="-15" dirty="0">
                <a:latin typeface="Calibri"/>
                <a:cs typeface="Calibri"/>
              </a:rPr>
              <a:t> </a:t>
            </a:r>
            <a:r>
              <a:rPr sz="2300" spc="-5" dirty="0">
                <a:latin typeface="Calibri"/>
                <a:cs typeface="Calibri"/>
              </a:rPr>
              <a:t>(E</a:t>
            </a:r>
            <a:r>
              <a:rPr sz="2300" spc="5" dirty="0">
                <a:latin typeface="Calibri"/>
                <a:cs typeface="Calibri"/>
              </a:rPr>
              <a:t> </a:t>
            </a:r>
            <a:r>
              <a:rPr sz="2300" dirty="0">
                <a:latin typeface="Calibri"/>
                <a:cs typeface="Calibri"/>
              </a:rPr>
              <a:t>&lt; E</a:t>
            </a:r>
            <a:r>
              <a:rPr sz="2300" i="1" dirty="0">
                <a:latin typeface="Calibri"/>
                <a:cs typeface="Calibri"/>
              </a:rPr>
              <a:t>l</a:t>
            </a:r>
            <a:r>
              <a:rPr sz="2300" dirty="0">
                <a:latin typeface="Calibri"/>
                <a:cs typeface="Calibri"/>
              </a:rPr>
              <a:t>),</a:t>
            </a:r>
            <a:r>
              <a:rPr sz="2300" spc="-5" dirty="0">
                <a:latin typeface="Calibri"/>
                <a:cs typeface="Calibri"/>
              </a:rPr>
              <a:t> </a:t>
            </a:r>
            <a:r>
              <a:rPr sz="2300" dirty="0">
                <a:latin typeface="Calibri"/>
                <a:cs typeface="Calibri"/>
              </a:rPr>
              <a:t>then</a:t>
            </a:r>
            <a:r>
              <a:rPr sz="2300" spc="5" dirty="0">
                <a:latin typeface="Calibri"/>
                <a:cs typeface="Calibri"/>
              </a:rPr>
              <a:t> </a:t>
            </a:r>
            <a:r>
              <a:rPr sz="2300" spc="-5" dirty="0">
                <a:latin typeface="Calibri"/>
                <a:cs typeface="Calibri"/>
              </a:rPr>
              <a:t>electrons</a:t>
            </a:r>
            <a:r>
              <a:rPr sz="2300" dirty="0">
                <a:latin typeface="Calibri"/>
                <a:cs typeface="Calibri"/>
              </a:rPr>
              <a:t> will</a:t>
            </a:r>
            <a:r>
              <a:rPr sz="2300" spc="-10" dirty="0">
                <a:latin typeface="Calibri"/>
                <a:cs typeface="Calibri"/>
              </a:rPr>
              <a:t> </a:t>
            </a:r>
            <a:r>
              <a:rPr sz="2300" spc="-5" dirty="0">
                <a:latin typeface="Calibri"/>
                <a:cs typeface="Calibri"/>
              </a:rPr>
              <a:t>occupy</a:t>
            </a:r>
            <a:r>
              <a:rPr sz="2300" spc="5" dirty="0">
                <a:latin typeface="Calibri"/>
                <a:cs typeface="Calibri"/>
              </a:rPr>
              <a:t> </a:t>
            </a:r>
            <a:r>
              <a:rPr sz="2300" spc="-20" dirty="0">
                <a:latin typeface="Calibri"/>
                <a:cs typeface="Calibri"/>
              </a:rPr>
              <a:t>states</a:t>
            </a:r>
            <a:r>
              <a:rPr sz="2300" spc="10" dirty="0">
                <a:latin typeface="Calibri"/>
                <a:cs typeface="Calibri"/>
              </a:rPr>
              <a:t> </a:t>
            </a:r>
            <a:r>
              <a:rPr sz="2300" dirty="0">
                <a:latin typeface="Calibri"/>
                <a:cs typeface="Calibri"/>
              </a:rPr>
              <a:t>in</a:t>
            </a:r>
            <a:r>
              <a:rPr sz="2300" spc="5" dirty="0">
                <a:latin typeface="Calibri"/>
                <a:cs typeface="Calibri"/>
              </a:rPr>
              <a:t> </a:t>
            </a:r>
            <a:r>
              <a:rPr sz="2300" dirty="0">
                <a:latin typeface="Calibri"/>
                <a:cs typeface="Calibri"/>
              </a:rPr>
              <a:t>the</a:t>
            </a:r>
            <a:r>
              <a:rPr sz="2300" spc="10" dirty="0">
                <a:latin typeface="Calibri"/>
                <a:cs typeface="Calibri"/>
              </a:rPr>
              <a:t> </a:t>
            </a:r>
            <a:r>
              <a:rPr sz="2300" spc="-10" dirty="0">
                <a:latin typeface="Calibri"/>
                <a:cs typeface="Calibri"/>
              </a:rPr>
              <a:t>lower </a:t>
            </a:r>
            <a:r>
              <a:rPr sz="2300" spc="-5" dirty="0">
                <a:latin typeface="Calibri"/>
                <a:cs typeface="Calibri"/>
              </a:rPr>
              <a:t> </a:t>
            </a:r>
            <a:r>
              <a:rPr sz="2300" spc="-10" dirty="0">
                <a:latin typeface="Calibri"/>
                <a:cs typeface="Calibri"/>
              </a:rPr>
              <a:t>valley</a:t>
            </a:r>
            <a:r>
              <a:rPr sz="2300" spc="-30" dirty="0">
                <a:latin typeface="Calibri"/>
                <a:cs typeface="Calibri"/>
              </a:rPr>
              <a:t> </a:t>
            </a:r>
            <a:r>
              <a:rPr sz="2300" dirty="0">
                <a:latin typeface="Calibri"/>
                <a:cs typeface="Calibri"/>
              </a:rPr>
              <a:t>Thus</a:t>
            </a:r>
            <a:r>
              <a:rPr sz="2300" spc="-5" dirty="0">
                <a:latin typeface="Calibri"/>
                <a:cs typeface="Calibri"/>
              </a:rPr>
              <a:t> the</a:t>
            </a:r>
            <a:r>
              <a:rPr sz="2300" spc="10" dirty="0">
                <a:latin typeface="Calibri"/>
                <a:cs typeface="Calibri"/>
              </a:rPr>
              <a:t> </a:t>
            </a:r>
            <a:r>
              <a:rPr sz="2300" spc="-10" dirty="0">
                <a:latin typeface="Calibri"/>
                <a:cs typeface="Calibri"/>
              </a:rPr>
              <a:t>material</a:t>
            </a:r>
            <a:r>
              <a:rPr sz="2300" spc="5" dirty="0">
                <a:latin typeface="Calibri"/>
                <a:cs typeface="Calibri"/>
              </a:rPr>
              <a:t> </a:t>
            </a:r>
            <a:r>
              <a:rPr sz="2300" dirty="0">
                <a:latin typeface="Calibri"/>
                <a:cs typeface="Calibri"/>
              </a:rPr>
              <a:t>is in</a:t>
            </a:r>
            <a:r>
              <a:rPr sz="2300" spc="5" dirty="0">
                <a:latin typeface="Calibri"/>
                <a:cs typeface="Calibri"/>
              </a:rPr>
              <a:t> </a:t>
            </a:r>
            <a:r>
              <a:rPr sz="2300" spc="-5" dirty="0">
                <a:latin typeface="Calibri"/>
                <a:cs typeface="Calibri"/>
              </a:rPr>
              <a:t>the</a:t>
            </a:r>
            <a:r>
              <a:rPr sz="2300" spc="20" dirty="0">
                <a:latin typeface="Calibri"/>
                <a:cs typeface="Calibri"/>
              </a:rPr>
              <a:t> </a:t>
            </a:r>
            <a:r>
              <a:rPr sz="2300" spc="-10" dirty="0">
                <a:latin typeface="Calibri"/>
                <a:cs typeface="Calibri"/>
              </a:rPr>
              <a:t>highest</a:t>
            </a:r>
            <a:r>
              <a:rPr sz="2300" spc="5" dirty="0">
                <a:latin typeface="Calibri"/>
                <a:cs typeface="Calibri"/>
              </a:rPr>
              <a:t> </a:t>
            </a:r>
            <a:r>
              <a:rPr sz="2300" spc="-20" dirty="0">
                <a:latin typeface="Calibri"/>
                <a:cs typeface="Calibri"/>
              </a:rPr>
              <a:t>average</a:t>
            </a:r>
            <a:r>
              <a:rPr sz="2300" dirty="0">
                <a:latin typeface="Calibri"/>
                <a:cs typeface="Calibri"/>
              </a:rPr>
              <a:t> </a:t>
            </a:r>
            <a:r>
              <a:rPr sz="2300" spc="-5" dirty="0">
                <a:latin typeface="Calibri"/>
                <a:cs typeface="Calibri"/>
              </a:rPr>
              <a:t>velocity</a:t>
            </a:r>
            <a:r>
              <a:rPr sz="2300" spc="5" dirty="0">
                <a:latin typeface="Calibri"/>
                <a:cs typeface="Calibri"/>
              </a:rPr>
              <a:t> </a:t>
            </a:r>
            <a:r>
              <a:rPr sz="2300" spc="-25" dirty="0">
                <a:latin typeface="Calibri"/>
                <a:cs typeface="Calibri"/>
              </a:rPr>
              <a:t>state </a:t>
            </a:r>
            <a:r>
              <a:rPr sz="2300" spc="-20" dirty="0">
                <a:latin typeface="Calibri"/>
                <a:cs typeface="Calibri"/>
              </a:rPr>
              <a:t> </a:t>
            </a:r>
            <a:r>
              <a:rPr sz="2300" spc="-10" dirty="0">
                <a:latin typeface="Calibri"/>
                <a:cs typeface="Calibri"/>
              </a:rPr>
              <a:t>(electron</a:t>
            </a:r>
            <a:r>
              <a:rPr sz="2300" spc="-5" dirty="0">
                <a:latin typeface="Calibri"/>
                <a:cs typeface="Calibri"/>
              </a:rPr>
              <a:t> </a:t>
            </a:r>
            <a:r>
              <a:rPr sz="2300" dirty="0">
                <a:latin typeface="Calibri"/>
                <a:cs typeface="Calibri"/>
              </a:rPr>
              <a:t>in</a:t>
            </a:r>
            <a:r>
              <a:rPr sz="2300" spc="5" dirty="0">
                <a:latin typeface="Calibri"/>
                <a:cs typeface="Calibri"/>
              </a:rPr>
              <a:t> </a:t>
            </a:r>
            <a:r>
              <a:rPr sz="2300" spc="-10" dirty="0">
                <a:latin typeface="Calibri"/>
                <a:cs typeface="Calibri"/>
              </a:rPr>
              <a:t>lower</a:t>
            </a:r>
            <a:r>
              <a:rPr sz="2300" spc="15" dirty="0">
                <a:latin typeface="Calibri"/>
                <a:cs typeface="Calibri"/>
              </a:rPr>
              <a:t> </a:t>
            </a:r>
            <a:r>
              <a:rPr sz="2300" spc="-10" dirty="0">
                <a:latin typeface="Calibri"/>
                <a:cs typeface="Calibri"/>
              </a:rPr>
              <a:t>valley</a:t>
            </a:r>
            <a:r>
              <a:rPr sz="2300" spc="-25" dirty="0">
                <a:latin typeface="Calibri"/>
                <a:cs typeface="Calibri"/>
              </a:rPr>
              <a:t> </a:t>
            </a:r>
            <a:r>
              <a:rPr sz="2300" spc="-5" dirty="0">
                <a:latin typeface="Calibri"/>
                <a:cs typeface="Calibri"/>
              </a:rPr>
              <a:t>has</a:t>
            </a:r>
            <a:r>
              <a:rPr sz="2300" spc="10" dirty="0">
                <a:latin typeface="Calibri"/>
                <a:cs typeface="Calibri"/>
              </a:rPr>
              <a:t> </a:t>
            </a:r>
            <a:r>
              <a:rPr sz="2300" spc="-5" dirty="0">
                <a:latin typeface="Calibri"/>
                <a:cs typeface="Calibri"/>
              </a:rPr>
              <a:t>high</a:t>
            </a:r>
            <a:r>
              <a:rPr sz="2300" dirty="0">
                <a:latin typeface="Calibri"/>
                <a:cs typeface="Calibri"/>
              </a:rPr>
              <a:t> mobility)</a:t>
            </a:r>
            <a:r>
              <a:rPr sz="2300" spc="5" dirty="0">
                <a:latin typeface="Calibri"/>
                <a:cs typeface="Calibri"/>
              </a:rPr>
              <a:t> </a:t>
            </a:r>
            <a:r>
              <a:rPr sz="2300" dirty="0">
                <a:latin typeface="Calibri"/>
                <a:cs typeface="Calibri"/>
              </a:rPr>
              <a:t>and</a:t>
            </a:r>
            <a:r>
              <a:rPr sz="2300" spc="-5" dirty="0">
                <a:latin typeface="Calibri"/>
                <a:cs typeface="Calibri"/>
              </a:rPr>
              <a:t> drift</a:t>
            </a:r>
            <a:r>
              <a:rPr sz="2300" dirty="0">
                <a:latin typeface="Calibri"/>
                <a:cs typeface="Calibri"/>
              </a:rPr>
              <a:t> </a:t>
            </a:r>
            <a:r>
              <a:rPr sz="2300" spc="-5" dirty="0">
                <a:latin typeface="Calibri"/>
                <a:cs typeface="Calibri"/>
              </a:rPr>
              <a:t>velocity</a:t>
            </a:r>
            <a:r>
              <a:rPr sz="2300" spc="5" dirty="0">
                <a:latin typeface="Calibri"/>
                <a:cs typeface="Calibri"/>
              </a:rPr>
              <a:t> </a:t>
            </a:r>
            <a:r>
              <a:rPr sz="2300" spc="-5" dirty="0">
                <a:latin typeface="Calibri"/>
                <a:cs typeface="Calibri"/>
              </a:rPr>
              <a:t>increases </a:t>
            </a:r>
            <a:r>
              <a:rPr sz="2300" dirty="0">
                <a:latin typeface="Calibri"/>
                <a:cs typeface="Calibri"/>
              </a:rPr>
              <a:t> linearly</a:t>
            </a:r>
            <a:r>
              <a:rPr sz="2300" spc="-25" dirty="0">
                <a:latin typeface="Calibri"/>
                <a:cs typeface="Calibri"/>
              </a:rPr>
              <a:t> </a:t>
            </a:r>
            <a:r>
              <a:rPr sz="2300" spc="-5" dirty="0">
                <a:latin typeface="Calibri"/>
                <a:cs typeface="Calibri"/>
              </a:rPr>
              <a:t>with</a:t>
            </a:r>
            <a:r>
              <a:rPr sz="2300" spc="10" dirty="0">
                <a:latin typeface="Calibri"/>
                <a:cs typeface="Calibri"/>
              </a:rPr>
              <a:t> </a:t>
            </a:r>
            <a:r>
              <a:rPr sz="2300" spc="-5" dirty="0">
                <a:latin typeface="Calibri"/>
                <a:cs typeface="Calibri"/>
              </a:rPr>
              <a:t>increasing</a:t>
            </a:r>
            <a:r>
              <a:rPr sz="2300" spc="5" dirty="0">
                <a:latin typeface="Calibri"/>
                <a:cs typeface="Calibri"/>
              </a:rPr>
              <a:t> </a:t>
            </a:r>
            <a:r>
              <a:rPr sz="2300" spc="-5" dirty="0">
                <a:latin typeface="Calibri"/>
                <a:cs typeface="Calibri"/>
              </a:rPr>
              <a:t>potential.</a:t>
            </a:r>
            <a:r>
              <a:rPr sz="2300" dirty="0">
                <a:latin typeface="Calibri"/>
                <a:cs typeface="Calibri"/>
              </a:rPr>
              <a:t> Thus</a:t>
            </a:r>
            <a:r>
              <a:rPr sz="2300" spc="10" dirty="0">
                <a:latin typeface="Calibri"/>
                <a:cs typeface="Calibri"/>
              </a:rPr>
              <a:t> </a:t>
            </a:r>
            <a:r>
              <a:rPr sz="2300" spc="-5" dirty="0">
                <a:latin typeface="Calibri"/>
                <a:cs typeface="Calibri"/>
              </a:rPr>
              <a:t>increasing</a:t>
            </a:r>
            <a:r>
              <a:rPr sz="2300" spc="5" dirty="0">
                <a:latin typeface="Calibri"/>
                <a:cs typeface="Calibri"/>
              </a:rPr>
              <a:t> </a:t>
            </a:r>
            <a:r>
              <a:rPr sz="2300" dirty="0">
                <a:latin typeface="Calibri"/>
                <a:cs typeface="Calibri"/>
              </a:rPr>
              <a:t>the</a:t>
            </a:r>
            <a:r>
              <a:rPr sz="2300" spc="15" dirty="0">
                <a:latin typeface="Calibri"/>
                <a:cs typeface="Calibri"/>
              </a:rPr>
              <a:t> </a:t>
            </a:r>
            <a:r>
              <a:rPr sz="2300" spc="-10" dirty="0">
                <a:latin typeface="Calibri"/>
                <a:cs typeface="Calibri"/>
              </a:rPr>
              <a:t>current</a:t>
            </a:r>
            <a:r>
              <a:rPr sz="2300" spc="5" dirty="0">
                <a:latin typeface="Calibri"/>
                <a:cs typeface="Calibri"/>
              </a:rPr>
              <a:t> </a:t>
            </a:r>
            <a:r>
              <a:rPr sz="2300" spc="-5" dirty="0">
                <a:latin typeface="Calibri"/>
                <a:cs typeface="Calibri"/>
              </a:rPr>
              <a:t>density</a:t>
            </a:r>
            <a:r>
              <a:rPr sz="2300" dirty="0">
                <a:latin typeface="Calibri"/>
                <a:cs typeface="Calibri"/>
              </a:rPr>
              <a:t> J </a:t>
            </a:r>
            <a:r>
              <a:rPr sz="2300" spc="-505" dirty="0">
                <a:latin typeface="Calibri"/>
                <a:cs typeface="Calibri"/>
              </a:rPr>
              <a:t> </a:t>
            </a:r>
            <a:r>
              <a:rPr sz="2300" dirty="0">
                <a:latin typeface="Calibri"/>
                <a:cs typeface="Calibri"/>
              </a:rPr>
              <a:t>and</a:t>
            </a:r>
            <a:r>
              <a:rPr sz="2300" spc="-15" dirty="0">
                <a:latin typeface="Calibri"/>
                <a:cs typeface="Calibri"/>
              </a:rPr>
              <a:t> </a:t>
            </a:r>
            <a:r>
              <a:rPr sz="2300" spc="-5" dirty="0">
                <a:latin typeface="Calibri"/>
                <a:cs typeface="Calibri"/>
              </a:rPr>
              <a:t>hence</a:t>
            </a:r>
            <a:r>
              <a:rPr sz="2300" spc="5" dirty="0">
                <a:latin typeface="Calibri"/>
                <a:cs typeface="Calibri"/>
              </a:rPr>
              <a:t> </a:t>
            </a:r>
            <a:r>
              <a:rPr sz="2300" spc="-10" dirty="0">
                <a:latin typeface="Calibri"/>
                <a:cs typeface="Calibri"/>
              </a:rPr>
              <a:t>positive</a:t>
            </a:r>
            <a:r>
              <a:rPr sz="2300" spc="15" dirty="0">
                <a:latin typeface="Calibri"/>
                <a:cs typeface="Calibri"/>
              </a:rPr>
              <a:t> </a:t>
            </a:r>
            <a:r>
              <a:rPr sz="2300" spc="-15" dirty="0">
                <a:latin typeface="Calibri"/>
                <a:cs typeface="Calibri"/>
              </a:rPr>
              <a:t>differential</a:t>
            </a:r>
            <a:r>
              <a:rPr sz="2300" spc="-25" dirty="0">
                <a:latin typeface="Calibri"/>
                <a:cs typeface="Calibri"/>
              </a:rPr>
              <a:t> </a:t>
            </a:r>
            <a:r>
              <a:rPr sz="2300" spc="-10" dirty="0">
                <a:latin typeface="Calibri"/>
                <a:cs typeface="Calibri"/>
              </a:rPr>
              <a:t>resistance</a:t>
            </a:r>
            <a:r>
              <a:rPr sz="2300" dirty="0">
                <a:latin typeface="Calibri"/>
                <a:cs typeface="Calibri"/>
              </a:rPr>
              <a:t> (ohmic</a:t>
            </a:r>
            <a:r>
              <a:rPr sz="2300" spc="20" dirty="0">
                <a:latin typeface="Calibri"/>
                <a:cs typeface="Calibri"/>
              </a:rPr>
              <a:t> </a:t>
            </a:r>
            <a:r>
              <a:rPr sz="2300" spc="-5" dirty="0">
                <a:latin typeface="Calibri"/>
                <a:cs typeface="Calibri"/>
              </a:rPr>
              <a:t>region).</a:t>
            </a:r>
            <a:endParaRPr sz="2300">
              <a:latin typeface="Calibri"/>
              <a:cs typeface="Calibri"/>
            </a:endParaRPr>
          </a:p>
          <a:p>
            <a:pPr marL="12700">
              <a:lnSpc>
                <a:spcPct val="100000"/>
              </a:lnSpc>
              <a:spcBef>
                <a:spcPts val="5"/>
              </a:spcBef>
            </a:pPr>
            <a:r>
              <a:rPr sz="2300" b="1" spc="-5" dirty="0">
                <a:latin typeface="Calibri"/>
                <a:cs typeface="Calibri"/>
              </a:rPr>
              <a:t>RWH</a:t>
            </a:r>
            <a:r>
              <a:rPr sz="2300" b="1" spc="-25" dirty="0">
                <a:latin typeface="Calibri"/>
                <a:cs typeface="Calibri"/>
              </a:rPr>
              <a:t> </a:t>
            </a:r>
            <a:r>
              <a:rPr sz="2300" dirty="0">
                <a:latin typeface="Calibri"/>
                <a:cs typeface="Calibri"/>
              </a:rPr>
              <a:t>theory</a:t>
            </a:r>
            <a:r>
              <a:rPr sz="2300" spc="5" dirty="0">
                <a:latin typeface="Calibri"/>
                <a:cs typeface="Calibri"/>
              </a:rPr>
              <a:t> </a:t>
            </a:r>
            <a:r>
              <a:rPr sz="2300" dirty="0">
                <a:latin typeface="Calibri"/>
                <a:cs typeface="Calibri"/>
              </a:rPr>
              <a:t>is </a:t>
            </a:r>
            <a:r>
              <a:rPr sz="2300" spc="-5" dirty="0">
                <a:latin typeface="Calibri"/>
                <a:cs typeface="Calibri"/>
              </a:rPr>
              <a:t>based</a:t>
            </a:r>
            <a:r>
              <a:rPr sz="2300" dirty="0">
                <a:latin typeface="Calibri"/>
                <a:cs typeface="Calibri"/>
              </a:rPr>
              <a:t> on</a:t>
            </a:r>
            <a:r>
              <a:rPr sz="2300" spc="-5" dirty="0">
                <a:latin typeface="Calibri"/>
                <a:cs typeface="Calibri"/>
              </a:rPr>
              <a:t> population</a:t>
            </a:r>
            <a:r>
              <a:rPr sz="2300" dirty="0">
                <a:latin typeface="Calibri"/>
                <a:cs typeface="Calibri"/>
              </a:rPr>
              <a:t> </a:t>
            </a:r>
            <a:r>
              <a:rPr sz="2300" spc="-15" dirty="0">
                <a:latin typeface="Calibri"/>
                <a:cs typeface="Calibri"/>
              </a:rPr>
              <a:t>inversion</a:t>
            </a:r>
            <a:r>
              <a:rPr sz="2300" spc="-20" dirty="0">
                <a:latin typeface="Calibri"/>
                <a:cs typeface="Calibri"/>
              </a:rPr>
              <a:t> </a:t>
            </a:r>
            <a:r>
              <a:rPr sz="2300" spc="-5" dirty="0">
                <a:latin typeface="Calibri"/>
                <a:cs typeface="Calibri"/>
              </a:rPr>
              <a:t>principle.</a:t>
            </a:r>
            <a:endParaRPr sz="2300">
              <a:latin typeface="Calibri"/>
              <a:cs typeface="Calibri"/>
            </a:endParaRPr>
          </a:p>
          <a:p>
            <a:pPr marL="12700">
              <a:lnSpc>
                <a:spcPct val="100000"/>
              </a:lnSpc>
            </a:pPr>
            <a:r>
              <a:rPr sz="2300" b="1" spc="-5" dirty="0">
                <a:latin typeface="Calibri"/>
                <a:cs typeface="Calibri"/>
              </a:rPr>
              <a:t>When</a:t>
            </a:r>
            <a:r>
              <a:rPr sz="2300" b="1" spc="-20" dirty="0">
                <a:latin typeface="Calibri"/>
                <a:cs typeface="Calibri"/>
              </a:rPr>
              <a:t> </a:t>
            </a:r>
            <a:r>
              <a:rPr sz="2300" b="1" dirty="0">
                <a:latin typeface="Calibri"/>
                <a:cs typeface="Calibri"/>
              </a:rPr>
              <a:t>El</a:t>
            </a:r>
            <a:r>
              <a:rPr sz="2300" b="1" spc="-10" dirty="0">
                <a:latin typeface="Calibri"/>
                <a:cs typeface="Calibri"/>
              </a:rPr>
              <a:t> </a:t>
            </a:r>
            <a:r>
              <a:rPr sz="2300" b="1" dirty="0">
                <a:latin typeface="Calibri"/>
                <a:cs typeface="Calibri"/>
              </a:rPr>
              <a:t>&lt;</a:t>
            </a:r>
            <a:r>
              <a:rPr sz="2300" b="1" spc="-10" dirty="0">
                <a:latin typeface="Calibri"/>
                <a:cs typeface="Calibri"/>
              </a:rPr>
              <a:t> </a:t>
            </a:r>
            <a:r>
              <a:rPr sz="2300" b="1" dirty="0">
                <a:latin typeface="Calibri"/>
                <a:cs typeface="Calibri"/>
              </a:rPr>
              <a:t>E</a:t>
            </a:r>
            <a:r>
              <a:rPr sz="2300" b="1" spc="-5" dirty="0">
                <a:latin typeface="Calibri"/>
                <a:cs typeface="Calibri"/>
              </a:rPr>
              <a:t> </a:t>
            </a:r>
            <a:r>
              <a:rPr sz="2300" b="1" dirty="0">
                <a:latin typeface="Calibri"/>
                <a:cs typeface="Calibri"/>
              </a:rPr>
              <a:t>&lt; Eu</a:t>
            </a:r>
            <a:endParaRPr sz="2300">
              <a:latin typeface="Calibri"/>
              <a:cs typeface="Calibri"/>
            </a:endParaRPr>
          </a:p>
          <a:p>
            <a:pPr marL="12700" marR="5080">
              <a:lnSpc>
                <a:spcPct val="100000"/>
              </a:lnSpc>
            </a:pPr>
            <a:r>
              <a:rPr sz="2300" dirty="0">
                <a:latin typeface="Calibri"/>
                <a:cs typeface="Calibri"/>
              </a:rPr>
              <a:t>As</a:t>
            </a:r>
            <a:r>
              <a:rPr sz="2300" spc="-20" dirty="0">
                <a:latin typeface="Calibri"/>
                <a:cs typeface="Calibri"/>
              </a:rPr>
              <a:t> </a:t>
            </a:r>
            <a:r>
              <a:rPr sz="2300" dirty="0">
                <a:latin typeface="Calibri"/>
                <a:cs typeface="Calibri"/>
              </a:rPr>
              <a:t>the</a:t>
            </a:r>
            <a:r>
              <a:rPr sz="2300" spc="15" dirty="0">
                <a:latin typeface="Calibri"/>
                <a:cs typeface="Calibri"/>
              </a:rPr>
              <a:t> </a:t>
            </a:r>
            <a:r>
              <a:rPr sz="2300" dirty="0">
                <a:latin typeface="Calibri"/>
                <a:cs typeface="Calibri"/>
              </a:rPr>
              <a:t>applied</a:t>
            </a:r>
            <a:r>
              <a:rPr sz="2300" spc="5" dirty="0">
                <a:latin typeface="Calibri"/>
                <a:cs typeface="Calibri"/>
              </a:rPr>
              <a:t> </a:t>
            </a:r>
            <a:r>
              <a:rPr sz="2300" spc="-5" dirty="0">
                <a:latin typeface="Calibri"/>
                <a:cs typeface="Calibri"/>
              </a:rPr>
              <a:t>field</a:t>
            </a:r>
            <a:r>
              <a:rPr sz="2300" dirty="0">
                <a:latin typeface="Calibri"/>
                <a:cs typeface="Calibri"/>
              </a:rPr>
              <a:t> is</a:t>
            </a:r>
            <a:r>
              <a:rPr sz="2300" spc="-10" dirty="0">
                <a:latin typeface="Calibri"/>
                <a:cs typeface="Calibri"/>
              </a:rPr>
              <a:t> </a:t>
            </a:r>
            <a:r>
              <a:rPr sz="2300" spc="-5" dirty="0">
                <a:latin typeface="Calibri"/>
                <a:cs typeface="Calibri"/>
              </a:rPr>
              <a:t>increased</a:t>
            </a:r>
            <a:r>
              <a:rPr sz="2300" spc="10" dirty="0">
                <a:latin typeface="Calibri"/>
                <a:cs typeface="Calibri"/>
              </a:rPr>
              <a:t> </a:t>
            </a:r>
            <a:r>
              <a:rPr sz="2300" dirty="0">
                <a:latin typeface="Calibri"/>
                <a:cs typeface="Calibri"/>
              </a:rPr>
              <a:t>(2–4</a:t>
            </a:r>
            <a:r>
              <a:rPr sz="2300" spc="-10" dirty="0">
                <a:latin typeface="Calibri"/>
                <a:cs typeface="Calibri"/>
              </a:rPr>
              <a:t> </a:t>
            </a:r>
            <a:r>
              <a:rPr sz="2300" spc="-30" dirty="0">
                <a:latin typeface="Calibri"/>
                <a:cs typeface="Calibri"/>
              </a:rPr>
              <a:t>kV/cm)</a:t>
            </a:r>
            <a:r>
              <a:rPr sz="2300" dirty="0">
                <a:latin typeface="Calibri"/>
                <a:cs typeface="Calibri"/>
              </a:rPr>
              <a:t> </a:t>
            </a:r>
            <a:r>
              <a:rPr sz="2300" spc="-5" dirty="0">
                <a:latin typeface="Calibri"/>
                <a:cs typeface="Calibri"/>
              </a:rPr>
              <a:t>higher</a:t>
            </a:r>
            <a:r>
              <a:rPr sz="2300" spc="5" dirty="0">
                <a:latin typeface="Calibri"/>
                <a:cs typeface="Calibri"/>
              </a:rPr>
              <a:t> </a:t>
            </a:r>
            <a:r>
              <a:rPr sz="2300" dirty="0">
                <a:latin typeface="Calibri"/>
                <a:cs typeface="Calibri"/>
              </a:rPr>
              <a:t>than</a:t>
            </a:r>
            <a:r>
              <a:rPr sz="2300" spc="10" dirty="0">
                <a:latin typeface="Calibri"/>
                <a:cs typeface="Calibri"/>
              </a:rPr>
              <a:t> </a:t>
            </a:r>
            <a:r>
              <a:rPr sz="2300" spc="-10" dirty="0">
                <a:latin typeface="Calibri"/>
                <a:cs typeface="Calibri"/>
              </a:rPr>
              <a:t>that</a:t>
            </a:r>
            <a:r>
              <a:rPr sz="2300" spc="10" dirty="0">
                <a:latin typeface="Calibri"/>
                <a:cs typeface="Calibri"/>
              </a:rPr>
              <a:t> </a:t>
            </a:r>
            <a:r>
              <a:rPr sz="2300" spc="-5" dirty="0">
                <a:latin typeface="Calibri"/>
                <a:cs typeface="Calibri"/>
              </a:rPr>
              <a:t>of</a:t>
            </a:r>
            <a:r>
              <a:rPr sz="2300" dirty="0">
                <a:latin typeface="Calibri"/>
                <a:cs typeface="Calibri"/>
              </a:rPr>
              <a:t> the </a:t>
            </a:r>
            <a:r>
              <a:rPr sz="2300" spc="5" dirty="0">
                <a:latin typeface="Calibri"/>
                <a:cs typeface="Calibri"/>
              </a:rPr>
              <a:t> </a:t>
            </a:r>
            <a:r>
              <a:rPr sz="2300" spc="-10" dirty="0">
                <a:latin typeface="Calibri"/>
                <a:cs typeface="Calibri"/>
              </a:rPr>
              <a:t>lower</a:t>
            </a:r>
            <a:r>
              <a:rPr sz="2300" dirty="0">
                <a:latin typeface="Calibri"/>
                <a:cs typeface="Calibri"/>
              </a:rPr>
              <a:t> </a:t>
            </a:r>
            <a:r>
              <a:rPr sz="2300" spc="-10" dirty="0">
                <a:latin typeface="Calibri"/>
                <a:cs typeface="Calibri"/>
              </a:rPr>
              <a:t>valley </a:t>
            </a:r>
            <a:r>
              <a:rPr sz="2300" dirty="0">
                <a:latin typeface="Calibri"/>
                <a:cs typeface="Calibri"/>
              </a:rPr>
              <a:t>and </a:t>
            </a:r>
            <a:r>
              <a:rPr sz="2300" spc="-10" dirty="0">
                <a:latin typeface="Calibri"/>
                <a:cs typeface="Calibri"/>
              </a:rPr>
              <a:t>lower</a:t>
            </a:r>
            <a:r>
              <a:rPr sz="2300" spc="15" dirty="0">
                <a:latin typeface="Calibri"/>
                <a:cs typeface="Calibri"/>
              </a:rPr>
              <a:t> </a:t>
            </a:r>
            <a:r>
              <a:rPr sz="2300" dirty="0">
                <a:latin typeface="Calibri"/>
                <a:cs typeface="Calibri"/>
              </a:rPr>
              <a:t>than</a:t>
            </a:r>
            <a:r>
              <a:rPr sz="2300" spc="15" dirty="0">
                <a:latin typeface="Calibri"/>
                <a:cs typeface="Calibri"/>
              </a:rPr>
              <a:t> </a:t>
            </a:r>
            <a:r>
              <a:rPr sz="2300" spc="-10" dirty="0">
                <a:latin typeface="Calibri"/>
                <a:cs typeface="Calibri"/>
              </a:rPr>
              <a:t>that</a:t>
            </a:r>
            <a:r>
              <a:rPr sz="2300" spc="5" dirty="0">
                <a:latin typeface="Calibri"/>
                <a:cs typeface="Calibri"/>
              </a:rPr>
              <a:t> </a:t>
            </a:r>
            <a:r>
              <a:rPr sz="2300" spc="-5" dirty="0">
                <a:latin typeface="Calibri"/>
                <a:cs typeface="Calibri"/>
              </a:rPr>
              <a:t>of </a:t>
            </a:r>
            <a:r>
              <a:rPr sz="2300" dirty="0">
                <a:latin typeface="Calibri"/>
                <a:cs typeface="Calibri"/>
              </a:rPr>
              <a:t>the</a:t>
            </a:r>
            <a:r>
              <a:rPr sz="2300" spc="25" dirty="0">
                <a:latin typeface="Calibri"/>
                <a:cs typeface="Calibri"/>
              </a:rPr>
              <a:t> </a:t>
            </a:r>
            <a:r>
              <a:rPr sz="2300" spc="-5" dirty="0">
                <a:latin typeface="Calibri"/>
                <a:cs typeface="Calibri"/>
              </a:rPr>
              <a:t>upper</a:t>
            </a:r>
            <a:r>
              <a:rPr sz="2300" dirty="0">
                <a:latin typeface="Calibri"/>
                <a:cs typeface="Calibri"/>
              </a:rPr>
              <a:t> </a:t>
            </a:r>
            <a:r>
              <a:rPr sz="2300" spc="-10" dirty="0">
                <a:latin typeface="Calibri"/>
                <a:cs typeface="Calibri"/>
              </a:rPr>
              <a:t>valley </a:t>
            </a:r>
            <a:r>
              <a:rPr sz="2300" dirty="0">
                <a:latin typeface="Calibri"/>
                <a:cs typeface="Calibri"/>
              </a:rPr>
              <a:t>(E</a:t>
            </a:r>
            <a:r>
              <a:rPr sz="2300" i="1" dirty="0">
                <a:latin typeface="Calibri"/>
                <a:cs typeface="Calibri"/>
              </a:rPr>
              <a:t>l </a:t>
            </a:r>
            <a:r>
              <a:rPr sz="2300" dirty="0">
                <a:latin typeface="Calibri"/>
                <a:cs typeface="Calibri"/>
              </a:rPr>
              <a:t>&lt;</a:t>
            </a:r>
            <a:r>
              <a:rPr sz="2300" spc="5" dirty="0">
                <a:latin typeface="Calibri"/>
                <a:cs typeface="Calibri"/>
              </a:rPr>
              <a:t> </a:t>
            </a:r>
            <a:r>
              <a:rPr sz="2300" dirty="0">
                <a:latin typeface="Calibri"/>
                <a:cs typeface="Calibri"/>
              </a:rPr>
              <a:t>E &lt;</a:t>
            </a:r>
            <a:r>
              <a:rPr sz="2300" spc="15" dirty="0">
                <a:latin typeface="Calibri"/>
                <a:cs typeface="Calibri"/>
              </a:rPr>
              <a:t> </a:t>
            </a:r>
            <a:r>
              <a:rPr sz="2300" spc="-5" dirty="0">
                <a:latin typeface="Calibri"/>
                <a:cs typeface="Calibri"/>
              </a:rPr>
              <a:t>E</a:t>
            </a:r>
            <a:r>
              <a:rPr sz="2300" i="1" spc="-5" dirty="0">
                <a:latin typeface="Calibri"/>
                <a:cs typeface="Calibri"/>
              </a:rPr>
              <a:t>u</a:t>
            </a:r>
            <a:r>
              <a:rPr sz="2300" spc="-5" dirty="0">
                <a:latin typeface="Calibri"/>
                <a:cs typeface="Calibri"/>
              </a:rPr>
              <a:t>), </a:t>
            </a:r>
            <a:r>
              <a:rPr sz="2300" dirty="0">
                <a:latin typeface="Calibri"/>
                <a:cs typeface="Calibri"/>
              </a:rPr>
              <a:t> </a:t>
            </a:r>
            <a:r>
              <a:rPr sz="2300" spc="-5" dirty="0">
                <a:latin typeface="Calibri"/>
                <a:cs typeface="Calibri"/>
              </a:rPr>
              <a:t>electrons</a:t>
            </a:r>
            <a:r>
              <a:rPr sz="2300" spc="-10" dirty="0">
                <a:latin typeface="Calibri"/>
                <a:cs typeface="Calibri"/>
              </a:rPr>
              <a:t> </a:t>
            </a:r>
            <a:r>
              <a:rPr sz="2300" spc="-5" dirty="0">
                <a:latin typeface="Calibri"/>
                <a:cs typeface="Calibri"/>
              </a:rPr>
              <a:t>will </a:t>
            </a:r>
            <a:r>
              <a:rPr sz="2300" spc="-15" dirty="0">
                <a:latin typeface="Calibri"/>
                <a:cs typeface="Calibri"/>
              </a:rPr>
              <a:t>gain</a:t>
            </a:r>
            <a:r>
              <a:rPr sz="2300" dirty="0">
                <a:latin typeface="Calibri"/>
                <a:cs typeface="Calibri"/>
              </a:rPr>
              <a:t> </a:t>
            </a:r>
            <a:r>
              <a:rPr sz="2300" spc="-5" dirty="0">
                <a:latin typeface="Calibri"/>
                <a:cs typeface="Calibri"/>
              </a:rPr>
              <a:t>energy</a:t>
            </a:r>
            <a:r>
              <a:rPr sz="2300" dirty="0">
                <a:latin typeface="Calibri"/>
                <a:cs typeface="Calibri"/>
              </a:rPr>
              <a:t> </a:t>
            </a:r>
            <a:r>
              <a:rPr sz="2300" spc="-10" dirty="0">
                <a:latin typeface="Calibri"/>
                <a:cs typeface="Calibri"/>
              </a:rPr>
              <a:t>from </a:t>
            </a:r>
            <a:r>
              <a:rPr sz="2300" spc="-5" dirty="0">
                <a:latin typeface="Calibri"/>
                <a:cs typeface="Calibri"/>
              </a:rPr>
              <a:t>it</a:t>
            </a:r>
            <a:r>
              <a:rPr sz="2300" spc="5" dirty="0">
                <a:latin typeface="Calibri"/>
                <a:cs typeface="Calibri"/>
              </a:rPr>
              <a:t> </a:t>
            </a:r>
            <a:r>
              <a:rPr sz="2300" dirty="0">
                <a:latin typeface="Calibri"/>
                <a:cs typeface="Calibri"/>
              </a:rPr>
              <a:t>and</a:t>
            </a:r>
            <a:r>
              <a:rPr sz="2300" spc="5" dirty="0">
                <a:latin typeface="Calibri"/>
                <a:cs typeface="Calibri"/>
              </a:rPr>
              <a:t> </a:t>
            </a:r>
            <a:r>
              <a:rPr sz="2300" spc="-15" dirty="0">
                <a:latin typeface="Calibri"/>
                <a:cs typeface="Calibri"/>
              </a:rPr>
              <a:t>move</a:t>
            </a:r>
            <a:r>
              <a:rPr sz="2300" spc="10" dirty="0">
                <a:latin typeface="Calibri"/>
                <a:cs typeface="Calibri"/>
              </a:rPr>
              <a:t> </a:t>
            </a:r>
            <a:r>
              <a:rPr sz="2300" spc="-15" dirty="0">
                <a:latin typeface="Calibri"/>
                <a:cs typeface="Calibri"/>
              </a:rPr>
              <a:t>upward</a:t>
            </a:r>
            <a:r>
              <a:rPr sz="2300" spc="5" dirty="0">
                <a:latin typeface="Calibri"/>
                <a:cs typeface="Calibri"/>
              </a:rPr>
              <a:t> </a:t>
            </a:r>
            <a:r>
              <a:rPr sz="2300" spc="-15" dirty="0">
                <a:latin typeface="Calibri"/>
                <a:cs typeface="Calibri"/>
              </a:rPr>
              <a:t>to</a:t>
            </a:r>
            <a:r>
              <a:rPr sz="2300" dirty="0">
                <a:latin typeface="Calibri"/>
                <a:cs typeface="Calibri"/>
              </a:rPr>
              <a:t> upper </a:t>
            </a:r>
            <a:r>
              <a:rPr sz="2300" spc="-5" dirty="0">
                <a:latin typeface="Calibri"/>
                <a:cs typeface="Calibri"/>
              </a:rPr>
              <a:t>valley</a:t>
            </a:r>
            <a:r>
              <a:rPr sz="2300" spc="-15" dirty="0">
                <a:latin typeface="Calibri"/>
                <a:cs typeface="Calibri"/>
              </a:rPr>
              <a:t> </a:t>
            </a:r>
            <a:r>
              <a:rPr sz="2300" dirty="0">
                <a:latin typeface="Calibri"/>
                <a:cs typeface="Calibri"/>
              </a:rPr>
              <a:t>As </a:t>
            </a:r>
            <a:r>
              <a:rPr sz="2300" spc="5" dirty="0">
                <a:latin typeface="Calibri"/>
                <a:cs typeface="Calibri"/>
              </a:rPr>
              <a:t> </a:t>
            </a:r>
            <a:r>
              <a:rPr sz="2300" dirty="0">
                <a:latin typeface="Calibri"/>
                <a:cs typeface="Calibri"/>
              </a:rPr>
              <a:t>the </a:t>
            </a:r>
            <a:r>
              <a:rPr sz="2300" spc="-5" dirty="0">
                <a:latin typeface="Calibri"/>
                <a:cs typeface="Calibri"/>
              </a:rPr>
              <a:t>electrons</a:t>
            </a:r>
            <a:r>
              <a:rPr sz="2300" dirty="0">
                <a:latin typeface="Calibri"/>
                <a:cs typeface="Calibri"/>
              </a:rPr>
              <a:t> </a:t>
            </a:r>
            <a:r>
              <a:rPr sz="2300" spc="-20" dirty="0">
                <a:latin typeface="Calibri"/>
                <a:cs typeface="Calibri"/>
              </a:rPr>
              <a:t>transfer</a:t>
            </a:r>
            <a:r>
              <a:rPr sz="2300" dirty="0">
                <a:latin typeface="Calibri"/>
                <a:cs typeface="Calibri"/>
              </a:rPr>
              <a:t> </a:t>
            </a:r>
            <a:r>
              <a:rPr sz="2300" spc="-15" dirty="0">
                <a:latin typeface="Calibri"/>
                <a:cs typeface="Calibri"/>
              </a:rPr>
              <a:t>to</a:t>
            </a:r>
            <a:r>
              <a:rPr sz="2300" dirty="0">
                <a:latin typeface="Calibri"/>
                <a:cs typeface="Calibri"/>
              </a:rPr>
              <a:t> the</a:t>
            </a:r>
            <a:r>
              <a:rPr sz="2300" spc="20" dirty="0">
                <a:latin typeface="Calibri"/>
                <a:cs typeface="Calibri"/>
              </a:rPr>
              <a:t> </a:t>
            </a:r>
            <a:r>
              <a:rPr sz="2300" spc="-5" dirty="0">
                <a:latin typeface="Calibri"/>
                <a:cs typeface="Calibri"/>
              </a:rPr>
              <a:t>upper</a:t>
            </a:r>
            <a:r>
              <a:rPr sz="2300" spc="5" dirty="0">
                <a:latin typeface="Calibri"/>
                <a:cs typeface="Calibri"/>
              </a:rPr>
              <a:t> </a:t>
            </a:r>
            <a:r>
              <a:rPr sz="2300" spc="-30" dirty="0">
                <a:latin typeface="Calibri"/>
                <a:cs typeface="Calibri"/>
              </a:rPr>
              <a:t>valley,</a:t>
            </a:r>
            <a:r>
              <a:rPr sz="2300" spc="-15" dirty="0">
                <a:latin typeface="Calibri"/>
                <a:cs typeface="Calibri"/>
              </a:rPr>
              <a:t> </a:t>
            </a:r>
            <a:r>
              <a:rPr sz="2300" dirty="0">
                <a:latin typeface="Calibri"/>
                <a:cs typeface="Calibri"/>
              </a:rPr>
              <a:t>their</a:t>
            </a:r>
            <a:r>
              <a:rPr sz="2300" spc="10" dirty="0">
                <a:latin typeface="Calibri"/>
                <a:cs typeface="Calibri"/>
              </a:rPr>
              <a:t> </a:t>
            </a:r>
            <a:r>
              <a:rPr sz="2300" spc="-5" dirty="0">
                <a:latin typeface="Calibri"/>
                <a:cs typeface="Calibri"/>
              </a:rPr>
              <a:t>mobility</a:t>
            </a:r>
            <a:r>
              <a:rPr sz="2300" dirty="0">
                <a:latin typeface="Calibri"/>
                <a:cs typeface="Calibri"/>
              </a:rPr>
              <a:t> </a:t>
            </a:r>
            <a:r>
              <a:rPr sz="2300" spc="-5" dirty="0">
                <a:latin typeface="Calibri"/>
                <a:cs typeface="Calibri"/>
              </a:rPr>
              <a:t>decreases</a:t>
            </a:r>
            <a:r>
              <a:rPr sz="2300" spc="5" dirty="0">
                <a:latin typeface="Calibri"/>
                <a:cs typeface="Calibri"/>
              </a:rPr>
              <a:t> </a:t>
            </a:r>
            <a:r>
              <a:rPr sz="2300" dirty="0">
                <a:latin typeface="Calibri"/>
                <a:cs typeface="Calibri"/>
              </a:rPr>
              <a:t>and </a:t>
            </a:r>
            <a:r>
              <a:rPr sz="2300" spc="-505" dirty="0">
                <a:latin typeface="Calibri"/>
                <a:cs typeface="Calibri"/>
              </a:rPr>
              <a:t> </a:t>
            </a:r>
            <a:r>
              <a:rPr sz="2300" dirty="0">
                <a:latin typeface="Calibri"/>
                <a:cs typeface="Calibri"/>
              </a:rPr>
              <a:t>the </a:t>
            </a:r>
            <a:r>
              <a:rPr sz="2300" spc="-15" dirty="0">
                <a:latin typeface="Calibri"/>
                <a:cs typeface="Calibri"/>
              </a:rPr>
              <a:t>effective</a:t>
            </a:r>
            <a:r>
              <a:rPr sz="2300" dirty="0">
                <a:latin typeface="Calibri"/>
                <a:cs typeface="Calibri"/>
              </a:rPr>
              <a:t> mass</a:t>
            </a:r>
            <a:r>
              <a:rPr sz="2300" spc="5" dirty="0">
                <a:latin typeface="Calibri"/>
                <a:cs typeface="Calibri"/>
              </a:rPr>
              <a:t> </a:t>
            </a:r>
            <a:r>
              <a:rPr sz="2300" dirty="0">
                <a:latin typeface="Calibri"/>
                <a:cs typeface="Calibri"/>
              </a:rPr>
              <a:t>is </a:t>
            </a:r>
            <a:r>
              <a:rPr sz="2300" spc="-5" dirty="0">
                <a:latin typeface="Calibri"/>
                <a:cs typeface="Calibri"/>
              </a:rPr>
              <a:t>increased</a:t>
            </a:r>
            <a:r>
              <a:rPr sz="2300" dirty="0">
                <a:latin typeface="Calibri"/>
                <a:cs typeface="Calibri"/>
              </a:rPr>
              <a:t> thus</a:t>
            </a:r>
            <a:r>
              <a:rPr sz="2300" spc="10" dirty="0">
                <a:latin typeface="Calibri"/>
                <a:cs typeface="Calibri"/>
              </a:rPr>
              <a:t> </a:t>
            </a:r>
            <a:r>
              <a:rPr sz="2300" spc="-5" dirty="0">
                <a:latin typeface="Calibri"/>
                <a:cs typeface="Calibri"/>
              </a:rPr>
              <a:t>decreasing</a:t>
            </a:r>
            <a:r>
              <a:rPr sz="2300" dirty="0">
                <a:latin typeface="Calibri"/>
                <a:cs typeface="Calibri"/>
              </a:rPr>
              <a:t> the</a:t>
            </a:r>
            <a:r>
              <a:rPr sz="2300" spc="15" dirty="0">
                <a:latin typeface="Calibri"/>
                <a:cs typeface="Calibri"/>
              </a:rPr>
              <a:t> </a:t>
            </a:r>
            <a:r>
              <a:rPr sz="2300" spc="-10" dirty="0">
                <a:latin typeface="Calibri"/>
                <a:cs typeface="Calibri"/>
              </a:rPr>
              <a:t>current</a:t>
            </a:r>
            <a:r>
              <a:rPr sz="2300" dirty="0">
                <a:latin typeface="Calibri"/>
                <a:cs typeface="Calibri"/>
              </a:rPr>
              <a:t> </a:t>
            </a:r>
            <a:r>
              <a:rPr sz="2300" spc="-5" dirty="0">
                <a:latin typeface="Calibri"/>
                <a:cs typeface="Calibri"/>
              </a:rPr>
              <a:t>density</a:t>
            </a:r>
            <a:r>
              <a:rPr sz="2300" dirty="0">
                <a:latin typeface="Calibri"/>
                <a:cs typeface="Calibri"/>
              </a:rPr>
              <a:t> J </a:t>
            </a:r>
            <a:r>
              <a:rPr sz="2300" spc="5" dirty="0">
                <a:latin typeface="Calibri"/>
                <a:cs typeface="Calibri"/>
              </a:rPr>
              <a:t> </a:t>
            </a:r>
            <a:r>
              <a:rPr sz="2300" dirty="0">
                <a:latin typeface="Calibri"/>
                <a:cs typeface="Calibri"/>
              </a:rPr>
              <a:t>and</a:t>
            </a:r>
            <a:r>
              <a:rPr sz="2300" spc="-15" dirty="0">
                <a:latin typeface="Calibri"/>
                <a:cs typeface="Calibri"/>
              </a:rPr>
              <a:t> </a:t>
            </a:r>
            <a:r>
              <a:rPr sz="2300" spc="-5" dirty="0">
                <a:latin typeface="Calibri"/>
                <a:cs typeface="Calibri"/>
              </a:rPr>
              <a:t>hence</a:t>
            </a:r>
            <a:r>
              <a:rPr sz="2300" spc="5" dirty="0">
                <a:latin typeface="Calibri"/>
                <a:cs typeface="Calibri"/>
              </a:rPr>
              <a:t> </a:t>
            </a:r>
            <a:r>
              <a:rPr sz="2300" spc="-15" dirty="0">
                <a:latin typeface="Calibri"/>
                <a:cs typeface="Calibri"/>
              </a:rPr>
              <a:t>negative</a:t>
            </a:r>
            <a:r>
              <a:rPr sz="2300" spc="20" dirty="0">
                <a:latin typeface="Calibri"/>
                <a:cs typeface="Calibri"/>
              </a:rPr>
              <a:t> </a:t>
            </a:r>
            <a:r>
              <a:rPr sz="2300" spc="-15" dirty="0">
                <a:latin typeface="Calibri"/>
                <a:cs typeface="Calibri"/>
              </a:rPr>
              <a:t>differential</a:t>
            </a:r>
            <a:r>
              <a:rPr sz="2300" spc="-25" dirty="0">
                <a:latin typeface="Calibri"/>
                <a:cs typeface="Calibri"/>
              </a:rPr>
              <a:t> </a:t>
            </a:r>
            <a:r>
              <a:rPr sz="2300" spc="-20" dirty="0">
                <a:latin typeface="Calibri"/>
                <a:cs typeface="Calibri"/>
              </a:rPr>
              <a:t>resistivity.</a:t>
            </a:r>
            <a:endParaRPr sz="23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48234"/>
            <a:ext cx="4794885" cy="452120"/>
          </a:xfrm>
          <a:prstGeom prst="rect">
            <a:avLst/>
          </a:prstGeom>
        </p:spPr>
        <p:txBody>
          <a:bodyPr vert="horz" wrap="square" lIns="0" tIns="12065" rIns="0" bIns="0" rtlCol="0">
            <a:spAutoFit/>
          </a:bodyPr>
          <a:lstStyle/>
          <a:p>
            <a:pPr marL="12700">
              <a:lnSpc>
                <a:spcPct val="100000"/>
              </a:lnSpc>
              <a:spcBef>
                <a:spcPts val="95"/>
              </a:spcBef>
            </a:pPr>
            <a:r>
              <a:rPr spc="-25" dirty="0"/>
              <a:t>APPLICATIONS</a:t>
            </a:r>
            <a:r>
              <a:rPr spc="25" dirty="0"/>
              <a:t> </a:t>
            </a:r>
            <a:r>
              <a:rPr spc="-5" dirty="0"/>
              <a:t>OF</a:t>
            </a:r>
            <a:r>
              <a:rPr spc="-20" dirty="0"/>
              <a:t> </a:t>
            </a:r>
            <a:r>
              <a:rPr spc="-45" dirty="0"/>
              <a:t>MICROWAVES</a:t>
            </a:r>
          </a:p>
        </p:txBody>
      </p:sp>
      <p:sp>
        <p:nvSpPr>
          <p:cNvPr id="4" name="object 4"/>
          <p:cNvSpPr txBox="1"/>
          <p:nvPr/>
        </p:nvSpPr>
        <p:spPr>
          <a:xfrm>
            <a:off x="307340" y="1080261"/>
            <a:ext cx="8758555" cy="3775075"/>
          </a:xfrm>
          <a:prstGeom prst="rect">
            <a:avLst/>
          </a:prstGeom>
        </p:spPr>
        <p:txBody>
          <a:bodyPr vert="horz" wrap="square" lIns="0" tIns="12700" rIns="0" bIns="0" rtlCol="0">
            <a:spAutoFit/>
          </a:bodyPr>
          <a:lstStyle/>
          <a:p>
            <a:pPr marL="12700" marR="5080" algn="just">
              <a:lnSpc>
                <a:spcPct val="100000"/>
              </a:lnSpc>
              <a:spcBef>
                <a:spcPts val="100"/>
              </a:spcBef>
            </a:pPr>
            <a:r>
              <a:rPr sz="2400" spc="-10" dirty="0">
                <a:solidFill>
                  <a:srgbClr val="444444"/>
                </a:solidFill>
                <a:latin typeface="Calibri"/>
                <a:cs typeface="Calibri"/>
              </a:rPr>
              <a:t>There</a:t>
            </a:r>
            <a:r>
              <a:rPr sz="2400" spc="-5" dirty="0">
                <a:solidFill>
                  <a:srgbClr val="444444"/>
                </a:solidFill>
                <a:latin typeface="Calibri"/>
                <a:cs typeface="Calibri"/>
              </a:rPr>
              <a:t> </a:t>
            </a:r>
            <a:r>
              <a:rPr sz="2400" spc="-15" dirty="0">
                <a:solidFill>
                  <a:srgbClr val="444444"/>
                </a:solidFill>
                <a:latin typeface="Calibri"/>
                <a:cs typeface="Calibri"/>
              </a:rPr>
              <a:t>are</a:t>
            </a:r>
            <a:r>
              <a:rPr sz="2400" spc="-10" dirty="0">
                <a:solidFill>
                  <a:srgbClr val="444444"/>
                </a:solidFill>
                <a:latin typeface="Calibri"/>
                <a:cs typeface="Calibri"/>
              </a:rPr>
              <a:t> </a:t>
            </a:r>
            <a:r>
              <a:rPr sz="2400" spc="-15" dirty="0">
                <a:solidFill>
                  <a:srgbClr val="444444"/>
                </a:solidFill>
                <a:latin typeface="Calibri"/>
                <a:cs typeface="Calibri"/>
              </a:rPr>
              <a:t>many</a:t>
            </a:r>
            <a:r>
              <a:rPr sz="2400" spc="-10" dirty="0">
                <a:solidFill>
                  <a:srgbClr val="444444"/>
                </a:solidFill>
                <a:latin typeface="Calibri"/>
                <a:cs typeface="Calibri"/>
              </a:rPr>
              <a:t> </a:t>
            </a:r>
            <a:r>
              <a:rPr sz="2400" spc="-5" dirty="0">
                <a:solidFill>
                  <a:srgbClr val="444444"/>
                </a:solidFill>
                <a:latin typeface="Calibri"/>
                <a:cs typeface="Calibri"/>
              </a:rPr>
              <a:t>Industrial,</a:t>
            </a:r>
            <a:r>
              <a:rPr sz="2400" dirty="0">
                <a:solidFill>
                  <a:srgbClr val="444444"/>
                </a:solidFill>
                <a:latin typeface="Calibri"/>
                <a:cs typeface="Calibri"/>
              </a:rPr>
              <a:t> </a:t>
            </a:r>
            <a:r>
              <a:rPr sz="2400" spc="-5" dirty="0">
                <a:solidFill>
                  <a:srgbClr val="444444"/>
                </a:solidFill>
                <a:latin typeface="Calibri"/>
                <a:cs typeface="Calibri"/>
              </a:rPr>
              <a:t>Scientific,</a:t>
            </a:r>
            <a:r>
              <a:rPr sz="2400" dirty="0">
                <a:solidFill>
                  <a:srgbClr val="444444"/>
                </a:solidFill>
                <a:latin typeface="Calibri"/>
                <a:cs typeface="Calibri"/>
              </a:rPr>
              <a:t> </a:t>
            </a:r>
            <a:r>
              <a:rPr sz="2400" spc="-5" dirty="0">
                <a:solidFill>
                  <a:srgbClr val="444444"/>
                </a:solidFill>
                <a:latin typeface="Calibri"/>
                <a:cs typeface="Calibri"/>
              </a:rPr>
              <a:t>Medical</a:t>
            </a:r>
            <a:r>
              <a:rPr sz="2400" dirty="0">
                <a:solidFill>
                  <a:srgbClr val="444444"/>
                </a:solidFill>
                <a:latin typeface="Calibri"/>
                <a:cs typeface="Calibri"/>
              </a:rPr>
              <a:t> and</a:t>
            </a:r>
            <a:r>
              <a:rPr sz="2400" spc="5" dirty="0">
                <a:solidFill>
                  <a:srgbClr val="444444"/>
                </a:solidFill>
                <a:latin typeface="Calibri"/>
                <a:cs typeface="Calibri"/>
              </a:rPr>
              <a:t> </a:t>
            </a:r>
            <a:r>
              <a:rPr sz="2400" spc="-10" dirty="0">
                <a:solidFill>
                  <a:srgbClr val="444444"/>
                </a:solidFill>
                <a:latin typeface="Calibri"/>
                <a:cs typeface="Calibri"/>
              </a:rPr>
              <a:t>Domestic </a:t>
            </a:r>
            <a:r>
              <a:rPr sz="2400" spc="-5" dirty="0">
                <a:solidFill>
                  <a:srgbClr val="444444"/>
                </a:solidFill>
                <a:latin typeface="Calibri"/>
                <a:cs typeface="Calibri"/>
              </a:rPr>
              <a:t> Applications</a:t>
            </a:r>
            <a:r>
              <a:rPr sz="2400"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a:t>
            </a:r>
            <a:r>
              <a:rPr sz="2400" spc="-15" dirty="0">
                <a:solidFill>
                  <a:srgbClr val="444444"/>
                </a:solidFill>
                <a:latin typeface="Calibri"/>
                <a:cs typeface="Calibri"/>
              </a:rPr>
              <a:t>Microwaves.</a:t>
            </a:r>
            <a:r>
              <a:rPr sz="2400" spc="-10" dirty="0">
                <a:solidFill>
                  <a:srgbClr val="444444"/>
                </a:solidFill>
                <a:latin typeface="Calibri"/>
                <a:cs typeface="Calibri"/>
              </a:rPr>
              <a:t> </a:t>
            </a:r>
            <a:r>
              <a:rPr sz="2400" spc="-5" dirty="0">
                <a:solidFill>
                  <a:srgbClr val="444444"/>
                </a:solidFill>
                <a:latin typeface="Calibri"/>
                <a:cs typeface="Calibri"/>
              </a:rPr>
              <a:t>The</a:t>
            </a:r>
            <a:r>
              <a:rPr sz="2400" dirty="0">
                <a:solidFill>
                  <a:srgbClr val="444444"/>
                </a:solidFill>
                <a:latin typeface="Calibri"/>
                <a:cs typeface="Calibri"/>
              </a:rPr>
              <a:t> </a:t>
            </a:r>
            <a:r>
              <a:rPr sz="2400" spc="-15" dirty="0">
                <a:solidFill>
                  <a:srgbClr val="444444"/>
                </a:solidFill>
                <a:latin typeface="Calibri"/>
                <a:cs typeface="Calibri"/>
              </a:rPr>
              <a:t>great</a:t>
            </a:r>
            <a:r>
              <a:rPr sz="2400" spc="-10" dirty="0">
                <a:solidFill>
                  <a:srgbClr val="444444"/>
                </a:solidFill>
                <a:latin typeface="Calibri"/>
                <a:cs typeface="Calibri"/>
              </a:rPr>
              <a:t> </a:t>
            </a:r>
            <a:r>
              <a:rPr sz="2400" spc="-20" dirty="0">
                <a:solidFill>
                  <a:srgbClr val="444444"/>
                </a:solidFill>
                <a:latin typeface="Calibri"/>
                <a:cs typeface="Calibri"/>
              </a:rPr>
              <a:t>example</a:t>
            </a:r>
            <a:r>
              <a:rPr sz="2400" spc="-15" dirty="0">
                <a:solidFill>
                  <a:srgbClr val="444444"/>
                </a:solidFill>
                <a:latin typeface="Calibri"/>
                <a:cs typeface="Calibri"/>
              </a:rPr>
              <a:t> </a:t>
            </a:r>
            <a:r>
              <a:rPr sz="2400" spc="-5" dirty="0">
                <a:solidFill>
                  <a:srgbClr val="444444"/>
                </a:solidFill>
                <a:latin typeface="Calibri"/>
                <a:cs typeface="Calibri"/>
              </a:rPr>
              <a:t>of</a:t>
            </a:r>
            <a:r>
              <a:rPr sz="2400" dirty="0">
                <a:solidFill>
                  <a:srgbClr val="444444"/>
                </a:solidFill>
                <a:latin typeface="Calibri"/>
                <a:cs typeface="Calibri"/>
              </a:rPr>
              <a:t> </a:t>
            </a:r>
            <a:r>
              <a:rPr sz="2400" spc="-5" dirty="0">
                <a:solidFill>
                  <a:srgbClr val="444444"/>
                </a:solidFill>
                <a:latin typeface="Calibri"/>
                <a:cs typeface="Calibri"/>
              </a:rPr>
              <a:t>Application</a:t>
            </a:r>
            <a:r>
              <a:rPr sz="2400" dirty="0">
                <a:solidFill>
                  <a:srgbClr val="444444"/>
                </a:solidFill>
                <a:latin typeface="Calibri"/>
                <a:cs typeface="Calibri"/>
              </a:rPr>
              <a:t> </a:t>
            </a:r>
            <a:r>
              <a:rPr sz="2400" spc="-10" dirty="0">
                <a:solidFill>
                  <a:srgbClr val="444444"/>
                </a:solidFill>
                <a:latin typeface="Calibri"/>
                <a:cs typeface="Calibri"/>
              </a:rPr>
              <a:t>of </a:t>
            </a:r>
            <a:r>
              <a:rPr sz="2400" spc="-5" dirty="0">
                <a:solidFill>
                  <a:srgbClr val="444444"/>
                </a:solidFill>
                <a:latin typeface="Calibri"/>
                <a:cs typeface="Calibri"/>
              </a:rPr>
              <a:t> </a:t>
            </a:r>
            <a:r>
              <a:rPr sz="2400" spc="-15" dirty="0">
                <a:solidFill>
                  <a:srgbClr val="444444"/>
                </a:solidFill>
                <a:latin typeface="Calibri"/>
                <a:cs typeface="Calibri"/>
              </a:rPr>
              <a:t>Microwaves</a:t>
            </a:r>
            <a:r>
              <a:rPr sz="2400" spc="-30" dirty="0">
                <a:solidFill>
                  <a:srgbClr val="444444"/>
                </a:solidFill>
                <a:latin typeface="Calibri"/>
                <a:cs typeface="Calibri"/>
              </a:rPr>
              <a:t> </a:t>
            </a:r>
            <a:r>
              <a:rPr sz="2400" dirty="0">
                <a:solidFill>
                  <a:srgbClr val="444444"/>
                </a:solidFill>
                <a:latin typeface="Calibri"/>
                <a:cs typeface="Calibri"/>
              </a:rPr>
              <a:t>is</a:t>
            </a:r>
            <a:r>
              <a:rPr sz="2400" spc="-20" dirty="0">
                <a:solidFill>
                  <a:srgbClr val="444444"/>
                </a:solidFill>
                <a:latin typeface="Calibri"/>
                <a:cs typeface="Calibri"/>
              </a:rPr>
              <a:t> </a:t>
            </a:r>
            <a:r>
              <a:rPr sz="2400" spc="-15" dirty="0">
                <a:solidFill>
                  <a:srgbClr val="444444"/>
                </a:solidFill>
                <a:latin typeface="Calibri"/>
                <a:cs typeface="Calibri"/>
              </a:rPr>
              <a:t>'Microwave </a:t>
            </a:r>
            <a:r>
              <a:rPr sz="2400" spc="-10" dirty="0">
                <a:solidFill>
                  <a:srgbClr val="444444"/>
                </a:solidFill>
                <a:latin typeface="Calibri"/>
                <a:cs typeface="Calibri"/>
              </a:rPr>
              <a:t>Oven'</a:t>
            </a:r>
            <a:r>
              <a:rPr sz="2400" spc="-5" dirty="0">
                <a:solidFill>
                  <a:srgbClr val="444444"/>
                </a:solidFill>
                <a:latin typeface="Calibri"/>
                <a:cs typeface="Calibri"/>
              </a:rPr>
              <a:t> </a:t>
            </a:r>
            <a:r>
              <a:rPr sz="2400" dirty="0">
                <a:solidFill>
                  <a:srgbClr val="444444"/>
                </a:solidFill>
                <a:latin typeface="Calibri"/>
                <a:cs typeface="Calibri"/>
              </a:rPr>
              <a:t>which</a:t>
            </a:r>
            <a:r>
              <a:rPr sz="2400" spc="-10" dirty="0">
                <a:solidFill>
                  <a:srgbClr val="444444"/>
                </a:solidFill>
                <a:latin typeface="Calibri"/>
                <a:cs typeface="Calibri"/>
              </a:rPr>
              <a:t> </a:t>
            </a:r>
            <a:r>
              <a:rPr sz="2400" spc="-15" dirty="0">
                <a:solidFill>
                  <a:srgbClr val="444444"/>
                </a:solidFill>
                <a:latin typeface="Calibri"/>
                <a:cs typeface="Calibri"/>
              </a:rPr>
              <a:t>we</a:t>
            </a:r>
            <a:r>
              <a:rPr sz="2400" spc="-5" dirty="0">
                <a:solidFill>
                  <a:srgbClr val="444444"/>
                </a:solidFill>
                <a:latin typeface="Calibri"/>
                <a:cs typeface="Calibri"/>
              </a:rPr>
              <a:t> uses </a:t>
            </a:r>
            <a:r>
              <a:rPr sz="2400" dirty="0">
                <a:solidFill>
                  <a:srgbClr val="444444"/>
                </a:solidFill>
                <a:latin typeface="Calibri"/>
                <a:cs typeface="Calibri"/>
              </a:rPr>
              <a:t>in</a:t>
            </a:r>
            <a:r>
              <a:rPr sz="2400" spc="-5" dirty="0">
                <a:solidFill>
                  <a:srgbClr val="444444"/>
                </a:solidFill>
                <a:latin typeface="Calibri"/>
                <a:cs typeface="Calibri"/>
              </a:rPr>
              <a:t> our</a:t>
            </a:r>
            <a:r>
              <a:rPr sz="2400" spc="-10" dirty="0">
                <a:solidFill>
                  <a:srgbClr val="444444"/>
                </a:solidFill>
                <a:latin typeface="Calibri"/>
                <a:cs typeface="Calibri"/>
              </a:rPr>
              <a:t> </a:t>
            </a:r>
            <a:r>
              <a:rPr sz="2400" spc="-5" dirty="0">
                <a:solidFill>
                  <a:srgbClr val="444444"/>
                </a:solidFill>
                <a:latin typeface="Calibri"/>
                <a:cs typeface="Calibri"/>
              </a:rPr>
              <a:t>daily </a:t>
            </a:r>
            <a:r>
              <a:rPr sz="2400" spc="-15" dirty="0">
                <a:solidFill>
                  <a:srgbClr val="444444"/>
                </a:solidFill>
                <a:latin typeface="Calibri"/>
                <a:cs typeface="Calibri"/>
              </a:rPr>
              <a:t>life.</a:t>
            </a:r>
            <a:endParaRPr sz="2400">
              <a:latin typeface="Calibri"/>
              <a:cs typeface="Calibri"/>
            </a:endParaRPr>
          </a:p>
          <a:p>
            <a:pPr>
              <a:lnSpc>
                <a:spcPct val="100000"/>
              </a:lnSpc>
              <a:spcBef>
                <a:spcPts val="10"/>
              </a:spcBef>
            </a:pPr>
            <a:endParaRPr sz="2350">
              <a:latin typeface="Calibri"/>
              <a:cs typeface="Calibri"/>
            </a:endParaRPr>
          </a:p>
          <a:p>
            <a:pPr marL="12700" algn="just">
              <a:lnSpc>
                <a:spcPct val="100000"/>
              </a:lnSpc>
              <a:spcBef>
                <a:spcPts val="5"/>
              </a:spcBef>
            </a:pPr>
            <a:r>
              <a:rPr sz="2400" spc="-10" dirty="0">
                <a:solidFill>
                  <a:srgbClr val="444444"/>
                </a:solidFill>
                <a:latin typeface="Calibri"/>
                <a:cs typeface="Calibri"/>
              </a:rPr>
              <a:t>Following</a:t>
            </a:r>
            <a:r>
              <a:rPr sz="2400" spc="-30" dirty="0">
                <a:solidFill>
                  <a:srgbClr val="444444"/>
                </a:solidFill>
                <a:latin typeface="Calibri"/>
                <a:cs typeface="Calibri"/>
              </a:rPr>
              <a:t> </a:t>
            </a:r>
            <a:r>
              <a:rPr sz="2400" spc="-15" dirty="0">
                <a:solidFill>
                  <a:srgbClr val="444444"/>
                </a:solidFill>
                <a:latin typeface="Calibri"/>
                <a:cs typeface="Calibri"/>
              </a:rPr>
              <a:t>are</a:t>
            </a:r>
            <a:r>
              <a:rPr sz="2400" dirty="0">
                <a:solidFill>
                  <a:srgbClr val="444444"/>
                </a:solidFill>
                <a:latin typeface="Calibri"/>
                <a:cs typeface="Calibri"/>
              </a:rPr>
              <a:t> the </a:t>
            </a:r>
            <a:r>
              <a:rPr sz="2400" spc="-5" dirty="0">
                <a:solidFill>
                  <a:srgbClr val="444444"/>
                </a:solidFill>
                <a:latin typeface="Calibri"/>
                <a:cs typeface="Calibri"/>
              </a:rPr>
              <a:t>other</a:t>
            </a:r>
            <a:r>
              <a:rPr sz="2400" dirty="0">
                <a:solidFill>
                  <a:srgbClr val="444444"/>
                </a:solidFill>
                <a:latin typeface="Calibri"/>
                <a:cs typeface="Calibri"/>
              </a:rPr>
              <a:t> main</a:t>
            </a:r>
            <a:r>
              <a:rPr sz="2400" spc="-15" dirty="0">
                <a:solidFill>
                  <a:srgbClr val="444444"/>
                </a:solidFill>
                <a:latin typeface="Calibri"/>
                <a:cs typeface="Calibri"/>
              </a:rPr>
              <a:t> </a:t>
            </a:r>
            <a:r>
              <a:rPr sz="2400" spc="-5" dirty="0">
                <a:solidFill>
                  <a:srgbClr val="444444"/>
                </a:solidFill>
                <a:latin typeface="Calibri"/>
                <a:cs typeface="Calibri"/>
              </a:rPr>
              <a:t>application</a:t>
            </a:r>
            <a:r>
              <a:rPr sz="2400" spc="-20" dirty="0">
                <a:solidFill>
                  <a:srgbClr val="444444"/>
                </a:solidFill>
                <a:latin typeface="Calibri"/>
                <a:cs typeface="Calibri"/>
              </a:rPr>
              <a:t> </a:t>
            </a:r>
            <a:r>
              <a:rPr sz="2400" spc="-10" dirty="0">
                <a:solidFill>
                  <a:srgbClr val="444444"/>
                </a:solidFill>
                <a:latin typeface="Calibri"/>
                <a:cs typeface="Calibri"/>
              </a:rPr>
              <a:t>areas </a:t>
            </a:r>
            <a:r>
              <a:rPr sz="2400" spc="-5" dirty="0">
                <a:solidFill>
                  <a:srgbClr val="444444"/>
                </a:solidFill>
                <a:latin typeface="Calibri"/>
                <a:cs typeface="Calibri"/>
              </a:rPr>
              <a:t>of</a:t>
            </a:r>
            <a:r>
              <a:rPr sz="2400" dirty="0">
                <a:solidFill>
                  <a:srgbClr val="444444"/>
                </a:solidFill>
                <a:latin typeface="Calibri"/>
                <a:cs typeface="Calibri"/>
              </a:rPr>
              <a:t> </a:t>
            </a:r>
            <a:r>
              <a:rPr sz="2400" spc="-15" dirty="0">
                <a:solidFill>
                  <a:srgbClr val="444444"/>
                </a:solidFill>
                <a:latin typeface="Calibri"/>
                <a:cs typeface="Calibri"/>
              </a:rPr>
              <a:t>Microwaves:</a:t>
            </a:r>
            <a:endParaRPr sz="2400">
              <a:latin typeface="Calibri"/>
              <a:cs typeface="Calibri"/>
            </a:endParaRPr>
          </a:p>
          <a:p>
            <a:pPr>
              <a:lnSpc>
                <a:spcPct val="100000"/>
              </a:lnSpc>
            </a:pPr>
            <a:endParaRPr sz="2950">
              <a:latin typeface="Calibri"/>
              <a:cs typeface="Calibri"/>
            </a:endParaRPr>
          </a:p>
          <a:p>
            <a:pPr marL="1551305" indent="-243840">
              <a:lnSpc>
                <a:spcPct val="100000"/>
              </a:lnSpc>
              <a:buSzPct val="95833"/>
              <a:buFont typeface="Wingdings"/>
              <a:buChar char=""/>
              <a:tabLst>
                <a:tab pos="1551940" algn="l"/>
              </a:tabLst>
            </a:pPr>
            <a:r>
              <a:rPr sz="2400" spc="-10" dirty="0">
                <a:latin typeface="Calibri"/>
                <a:cs typeface="Calibri"/>
              </a:rPr>
              <a:t>Communication</a:t>
            </a:r>
            <a:endParaRPr sz="2400">
              <a:latin typeface="Calibri"/>
              <a:cs typeface="Calibri"/>
            </a:endParaRPr>
          </a:p>
          <a:p>
            <a:pPr marL="1550670" indent="-243204">
              <a:lnSpc>
                <a:spcPct val="100000"/>
              </a:lnSpc>
              <a:buSzPct val="95833"/>
              <a:buFont typeface="Wingdings"/>
              <a:buChar char=""/>
              <a:tabLst>
                <a:tab pos="1551305" algn="l"/>
              </a:tabLst>
            </a:pPr>
            <a:r>
              <a:rPr sz="2400" spc="-15" dirty="0">
                <a:latin typeface="Calibri"/>
                <a:cs typeface="Calibri"/>
              </a:rPr>
              <a:t>Remote</a:t>
            </a:r>
            <a:r>
              <a:rPr sz="2400" spc="-105" dirty="0">
                <a:latin typeface="Calibri"/>
                <a:cs typeface="Calibri"/>
              </a:rPr>
              <a:t> </a:t>
            </a:r>
            <a:r>
              <a:rPr sz="2400" spc="-5" dirty="0">
                <a:latin typeface="Calibri"/>
                <a:cs typeface="Calibri"/>
              </a:rPr>
              <a:t>Sensing</a:t>
            </a:r>
            <a:endParaRPr sz="2400">
              <a:latin typeface="Calibri"/>
              <a:cs typeface="Calibri"/>
            </a:endParaRPr>
          </a:p>
          <a:p>
            <a:pPr marL="1550670" indent="-243204">
              <a:lnSpc>
                <a:spcPct val="100000"/>
              </a:lnSpc>
              <a:buSzPct val="95833"/>
              <a:buFont typeface="Wingdings"/>
              <a:buChar char=""/>
              <a:tabLst>
                <a:tab pos="1551305" algn="l"/>
              </a:tabLst>
            </a:pPr>
            <a:r>
              <a:rPr sz="2400" spc="-5" dirty="0">
                <a:latin typeface="Calibri"/>
                <a:cs typeface="Calibri"/>
              </a:rPr>
              <a:t>Heating</a:t>
            </a:r>
            <a:endParaRPr sz="2400">
              <a:latin typeface="Calibri"/>
              <a:cs typeface="Calibri"/>
            </a:endParaRPr>
          </a:p>
          <a:p>
            <a:pPr marL="1550670" indent="-243204">
              <a:lnSpc>
                <a:spcPct val="100000"/>
              </a:lnSpc>
              <a:buSzPct val="95833"/>
              <a:buFont typeface="Wingdings"/>
              <a:buChar char=""/>
              <a:tabLst>
                <a:tab pos="1551305" algn="l"/>
              </a:tabLst>
            </a:pPr>
            <a:r>
              <a:rPr sz="2400" spc="-5" dirty="0">
                <a:latin typeface="Calibri"/>
                <a:cs typeface="Calibri"/>
              </a:rPr>
              <a:t>Medical</a:t>
            </a:r>
            <a:r>
              <a:rPr sz="2400" spc="-60" dirty="0">
                <a:latin typeface="Calibri"/>
                <a:cs typeface="Calibri"/>
              </a:rPr>
              <a:t> </a:t>
            </a:r>
            <a:r>
              <a:rPr sz="2400" dirty="0">
                <a:latin typeface="Calibri"/>
                <a:cs typeface="Calibri"/>
              </a:rPr>
              <a:t>Science</a:t>
            </a:r>
            <a:endParaRPr sz="2400">
              <a:latin typeface="Calibri"/>
              <a:cs typeface="Calibri"/>
            </a:endParaRPr>
          </a:p>
        </p:txBody>
      </p:sp>
      <p:sp>
        <p:nvSpPr>
          <p:cNvPr id="5" name="object 5"/>
          <p:cNvSpPr txBox="1"/>
          <p:nvPr/>
        </p:nvSpPr>
        <p:spPr>
          <a:xfrm>
            <a:off x="8738616" y="6631730"/>
            <a:ext cx="217170" cy="167005"/>
          </a:xfrm>
          <a:prstGeom prst="rect">
            <a:avLst/>
          </a:prstGeom>
        </p:spPr>
        <p:txBody>
          <a:bodyPr vert="horz" wrap="square" lIns="0" tIns="0" rIns="0" bIns="0" rtlCol="0">
            <a:spAutoFit/>
          </a:bodyPr>
          <a:lstStyle/>
          <a:p>
            <a:pPr marL="38100">
              <a:lnSpc>
                <a:spcPct val="100000"/>
              </a:lnSpc>
            </a:pPr>
            <a:fld id="{81D60167-4931-47E6-BA6A-407CBD079E47}" type="slidenum">
              <a:rPr sz="1000" b="1" spc="-5" dirty="0">
                <a:solidFill>
                  <a:srgbClr val="FFFFFF"/>
                </a:solidFill>
                <a:latin typeface="Arial"/>
                <a:cs typeface="Arial"/>
              </a:rPr>
              <a:pPr marL="38100">
                <a:lnSpc>
                  <a:spcPct val="100000"/>
                </a:lnSpc>
              </a:pPr>
              <a:t>9</a:t>
            </a:fld>
            <a:endParaRPr sz="100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90750" y="112217"/>
            <a:ext cx="4291965" cy="452120"/>
          </a:xfrm>
          <a:prstGeom prst="rect">
            <a:avLst/>
          </a:prstGeom>
        </p:spPr>
        <p:txBody>
          <a:bodyPr vert="horz" wrap="square" lIns="0" tIns="12065" rIns="0" bIns="0" rtlCol="0">
            <a:spAutoFit/>
          </a:bodyPr>
          <a:lstStyle/>
          <a:p>
            <a:pPr marL="12700">
              <a:lnSpc>
                <a:spcPct val="100000"/>
              </a:lnSpc>
              <a:spcBef>
                <a:spcPts val="95"/>
              </a:spcBef>
            </a:pPr>
            <a:r>
              <a:rPr b="0" spc="-45" dirty="0">
                <a:latin typeface="Calibri"/>
                <a:cs typeface="Calibri"/>
              </a:rPr>
              <a:t>Transfer</a:t>
            </a:r>
            <a:r>
              <a:rPr b="0" spc="-25" dirty="0">
                <a:latin typeface="Calibri"/>
                <a:cs typeface="Calibri"/>
              </a:rPr>
              <a:t> </a:t>
            </a:r>
            <a:r>
              <a:rPr b="0" spc="-5" dirty="0">
                <a:latin typeface="Calibri"/>
                <a:cs typeface="Calibri"/>
              </a:rPr>
              <a:t>of</a:t>
            </a:r>
            <a:r>
              <a:rPr b="0" spc="-15" dirty="0">
                <a:latin typeface="Calibri"/>
                <a:cs typeface="Calibri"/>
              </a:rPr>
              <a:t> </a:t>
            </a:r>
            <a:r>
              <a:rPr b="0" spc="-10" dirty="0">
                <a:latin typeface="Calibri"/>
                <a:cs typeface="Calibri"/>
              </a:rPr>
              <a:t>electron</a:t>
            </a:r>
            <a:r>
              <a:rPr b="0" spc="-5" dirty="0">
                <a:latin typeface="Calibri"/>
                <a:cs typeface="Calibri"/>
              </a:rPr>
              <a:t> </a:t>
            </a:r>
            <a:r>
              <a:rPr b="0" spc="-10" dirty="0">
                <a:latin typeface="Calibri"/>
                <a:cs typeface="Calibri"/>
              </a:rPr>
              <a:t>densities.</a:t>
            </a:r>
          </a:p>
        </p:txBody>
      </p:sp>
      <p:pic>
        <p:nvPicPr>
          <p:cNvPr id="4" name="object 4"/>
          <p:cNvPicPr/>
          <p:nvPr/>
        </p:nvPicPr>
        <p:blipFill>
          <a:blip r:embed="rId2" cstate="print"/>
          <a:stretch>
            <a:fillRect/>
          </a:stretch>
        </p:blipFill>
        <p:spPr>
          <a:xfrm>
            <a:off x="852311" y="1974635"/>
            <a:ext cx="6430771" cy="298264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90</a:t>
            </a:fld>
            <a:endParaRPr spc="-5"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40076" y="115265"/>
            <a:ext cx="4392930" cy="452120"/>
          </a:xfrm>
          <a:prstGeom prst="rect">
            <a:avLst/>
          </a:prstGeom>
        </p:spPr>
        <p:txBody>
          <a:bodyPr vert="horz" wrap="square" lIns="0" tIns="12065" rIns="0" bIns="0" rtlCol="0">
            <a:spAutoFit/>
          </a:bodyPr>
          <a:lstStyle/>
          <a:p>
            <a:pPr marL="12700">
              <a:lnSpc>
                <a:spcPct val="100000"/>
              </a:lnSpc>
              <a:spcBef>
                <a:spcPts val="95"/>
              </a:spcBef>
            </a:pPr>
            <a:r>
              <a:rPr spc="-15" dirty="0"/>
              <a:t>Characteristics</a:t>
            </a:r>
            <a:r>
              <a:rPr spc="20" dirty="0"/>
              <a:t> </a:t>
            </a:r>
            <a:r>
              <a:rPr spc="-5" dirty="0"/>
              <a:t>of Gunn Diode</a:t>
            </a:r>
          </a:p>
        </p:txBody>
      </p:sp>
      <p:pic>
        <p:nvPicPr>
          <p:cNvPr id="4" name="object 4"/>
          <p:cNvPicPr/>
          <p:nvPr/>
        </p:nvPicPr>
        <p:blipFill>
          <a:blip r:embed="rId2" cstate="print"/>
          <a:stretch>
            <a:fillRect/>
          </a:stretch>
        </p:blipFill>
        <p:spPr>
          <a:xfrm>
            <a:off x="428625" y="1509775"/>
            <a:ext cx="8461375" cy="391947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91</a:t>
            </a:fld>
            <a:endParaRPr spc="-5"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73045" y="112217"/>
            <a:ext cx="4129404" cy="452120"/>
          </a:xfrm>
          <a:prstGeom prst="rect">
            <a:avLst/>
          </a:prstGeom>
        </p:spPr>
        <p:txBody>
          <a:bodyPr vert="horz" wrap="square" lIns="0" tIns="12065" rIns="0" bIns="0" rtlCol="0">
            <a:spAutoFit/>
          </a:bodyPr>
          <a:lstStyle/>
          <a:p>
            <a:pPr marL="12700">
              <a:lnSpc>
                <a:spcPct val="100000"/>
              </a:lnSpc>
              <a:spcBef>
                <a:spcPts val="95"/>
              </a:spcBef>
            </a:pPr>
            <a:r>
              <a:rPr spc="-10" dirty="0"/>
              <a:t>Construction</a:t>
            </a:r>
            <a:r>
              <a:rPr spc="-5" dirty="0"/>
              <a:t> of</a:t>
            </a:r>
            <a:r>
              <a:rPr spc="-10" dirty="0"/>
              <a:t> Gunn</a:t>
            </a:r>
            <a:r>
              <a:rPr dirty="0"/>
              <a:t> </a:t>
            </a:r>
            <a:r>
              <a:rPr spc="-5" dirty="0"/>
              <a:t>Diode</a:t>
            </a:r>
          </a:p>
        </p:txBody>
      </p:sp>
      <p:pic>
        <p:nvPicPr>
          <p:cNvPr id="4" name="object 4"/>
          <p:cNvPicPr/>
          <p:nvPr/>
        </p:nvPicPr>
        <p:blipFill>
          <a:blip r:embed="rId2" cstate="print"/>
          <a:stretch>
            <a:fillRect/>
          </a:stretch>
        </p:blipFill>
        <p:spPr>
          <a:xfrm>
            <a:off x="428625" y="903350"/>
            <a:ext cx="8286750" cy="5383149"/>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92</a:t>
            </a:fld>
            <a:endParaRPr spc="-5"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25192" y="112217"/>
            <a:ext cx="4820285" cy="452120"/>
          </a:xfrm>
          <a:prstGeom prst="rect">
            <a:avLst/>
          </a:prstGeom>
        </p:spPr>
        <p:txBody>
          <a:bodyPr vert="horz" wrap="square" lIns="0" tIns="12065" rIns="0" bIns="0" rtlCol="0">
            <a:spAutoFit/>
          </a:bodyPr>
          <a:lstStyle/>
          <a:p>
            <a:pPr marL="12700">
              <a:lnSpc>
                <a:spcPct val="100000"/>
              </a:lnSpc>
              <a:spcBef>
                <a:spcPts val="95"/>
              </a:spcBef>
            </a:pPr>
            <a:r>
              <a:rPr spc="-15" dirty="0"/>
              <a:t>Equivalent</a:t>
            </a:r>
            <a:r>
              <a:rPr spc="-20" dirty="0"/>
              <a:t> </a:t>
            </a:r>
            <a:r>
              <a:rPr spc="-10" dirty="0"/>
              <a:t>Circuit</a:t>
            </a:r>
            <a:r>
              <a:rPr spc="5" dirty="0"/>
              <a:t> </a:t>
            </a:r>
            <a:r>
              <a:rPr spc="-5" dirty="0"/>
              <a:t>of</a:t>
            </a:r>
            <a:r>
              <a:rPr spc="-15" dirty="0"/>
              <a:t> </a:t>
            </a:r>
            <a:r>
              <a:rPr spc="-10" dirty="0"/>
              <a:t>Gunn </a:t>
            </a:r>
            <a:r>
              <a:rPr spc="-5" dirty="0"/>
              <a:t>Diode</a:t>
            </a:r>
          </a:p>
        </p:txBody>
      </p:sp>
      <p:pic>
        <p:nvPicPr>
          <p:cNvPr id="4" name="object 4"/>
          <p:cNvPicPr/>
          <p:nvPr/>
        </p:nvPicPr>
        <p:blipFill>
          <a:blip r:embed="rId2" cstate="print"/>
          <a:stretch>
            <a:fillRect/>
          </a:stretch>
        </p:blipFill>
        <p:spPr>
          <a:xfrm>
            <a:off x="1357948" y="1221485"/>
            <a:ext cx="5099428" cy="3843402"/>
          </a:xfrm>
          <a:prstGeom prst="rect">
            <a:avLst/>
          </a:prstGeom>
        </p:spPr>
      </p:pic>
      <p:sp>
        <p:nvSpPr>
          <p:cNvPr id="5" name="object 5"/>
          <p:cNvSpPr txBox="1"/>
          <p:nvPr/>
        </p:nvSpPr>
        <p:spPr>
          <a:xfrm>
            <a:off x="2436899" y="3528186"/>
            <a:ext cx="1600835" cy="299720"/>
          </a:xfrm>
          <a:prstGeom prst="rect">
            <a:avLst/>
          </a:prstGeom>
        </p:spPr>
        <p:txBody>
          <a:bodyPr vert="horz" wrap="square" lIns="0" tIns="12700" rIns="0" bIns="0" rtlCol="0">
            <a:spAutoFit/>
          </a:bodyPr>
          <a:lstStyle/>
          <a:p>
            <a:pPr marL="12700">
              <a:lnSpc>
                <a:spcPct val="100000"/>
              </a:lnSpc>
              <a:spcBef>
                <a:spcPts val="100"/>
              </a:spcBef>
            </a:pPr>
            <a:r>
              <a:rPr sz="1800" b="1" i="1" spc="-5" dirty="0">
                <a:solidFill>
                  <a:srgbClr val="FFFFFF"/>
                </a:solidFill>
                <a:latin typeface="Arial"/>
                <a:cs typeface="Arial"/>
              </a:rPr>
              <a:t>Domain</a:t>
            </a:r>
            <a:r>
              <a:rPr sz="1800" b="1" i="1" spc="-60" dirty="0">
                <a:solidFill>
                  <a:srgbClr val="FFFFFF"/>
                </a:solidFill>
                <a:latin typeface="Arial"/>
                <a:cs typeface="Arial"/>
              </a:rPr>
              <a:t> </a:t>
            </a:r>
            <a:r>
              <a:rPr sz="1800" b="1" i="1" dirty="0">
                <a:solidFill>
                  <a:srgbClr val="FFFFFF"/>
                </a:solidFill>
                <a:latin typeface="Arial"/>
                <a:cs typeface="Arial"/>
              </a:rPr>
              <a:t>Mode:</a:t>
            </a:r>
            <a:endParaRPr sz="18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93</a:t>
            </a:fld>
            <a:endParaRPr spc="-5"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54173" y="109854"/>
            <a:ext cx="4363720" cy="452120"/>
          </a:xfrm>
          <a:prstGeom prst="rect">
            <a:avLst/>
          </a:prstGeom>
        </p:spPr>
        <p:txBody>
          <a:bodyPr vert="horz" wrap="square" lIns="0" tIns="12065" rIns="0" bIns="0" rtlCol="0">
            <a:spAutoFit/>
          </a:bodyPr>
          <a:lstStyle/>
          <a:p>
            <a:pPr marL="12700">
              <a:lnSpc>
                <a:spcPct val="100000"/>
              </a:lnSpc>
              <a:spcBef>
                <a:spcPts val="95"/>
              </a:spcBef>
            </a:pPr>
            <a:r>
              <a:rPr spc="-15" dirty="0"/>
              <a:t>Disadvantages </a:t>
            </a:r>
            <a:r>
              <a:rPr spc="-5" dirty="0"/>
              <a:t>of</a:t>
            </a:r>
            <a:r>
              <a:rPr spc="-15" dirty="0"/>
              <a:t> </a:t>
            </a:r>
            <a:r>
              <a:rPr spc="-10" dirty="0"/>
              <a:t>Gunn Diode</a:t>
            </a:r>
          </a:p>
        </p:txBody>
      </p:sp>
      <p:pic>
        <p:nvPicPr>
          <p:cNvPr id="4" name="object 4"/>
          <p:cNvPicPr/>
          <p:nvPr/>
        </p:nvPicPr>
        <p:blipFill>
          <a:blip r:embed="rId2" cstate="print"/>
          <a:stretch>
            <a:fillRect/>
          </a:stretch>
        </p:blipFill>
        <p:spPr>
          <a:xfrm>
            <a:off x="461644" y="1406016"/>
            <a:ext cx="118236" cy="124460"/>
          </a:xfrm>
          <a:prstGeom prst="rect">
            <a:avLst/>
          </a:prstGeom>
        </p:spPr>
      </p:pic>
      <p:pic>
        <p:nvPicPr>
          <p:cNvPr id="5" name="object 5"/>
          <p:cNvPicPr/>
          <p:nvPr/>
        </p:nvPicPr>
        <p:blipFill>
          <a:blip r:embed="rId2" cstate="print"/>
          <a:stretch>
            <a:fillRect/>
          </a:stretch>
        </p:blipFill>
        <p:spPr>
          <a:xfrm>
            <a:off x="461644" y="2137410"/>
            <a:ext cx="118236" cy="124460"/>
          </a:xfrm>
          <a:prstGeom prst="rect">
            <a:avLst/>
          </a:prstGeom>
        </p:spPr>
      </p:pic>
      <p:pic>
        <p:nvPicPr>
          <p:cNvPr id="6" name="object 6"/>
          <p:cNvPicPr/>
          <p:nvPr/>
        </p:nvPicPr>
        <p:blipFill>
          <a:blip r:embed="rId2" cstate="print"/>
          <a:stretch>
            <a:fillRect/>
          </a:stretch>
        </p:blipFill>
        <p:spPr>
          <a:xfrm>
            <a:off x="461644" y="2869057"/>
            <a:ext cx="118236" cy="124460"/>
          </a:xfrm>
          <a:prstGeom prst="rect">
            <a:avLst/>
          </a:prstGeom>
        </p:spPr>
      </p:pic>
      <p:pic>
        <p:nvPicPr>
          <p:cNvPr id="7" name="object 7"/>
          <p:cNvPicPr/>
          <p:nvPr/>
        </p:nvPicPr>
        <p:blipFill>
          <a:blip r:embed="rId2" cstate="print"/>
          <a:stretch>
            <a:fillRect/>
          </a:stretch>
        </p:blipFill>
        <p:spPr>
          <a:xfrm>
            <a:off x="461644" y="3966209"/>
            <a:ext cx="118236" cy="124460"/>
          </a:xfrm>
          <a:prstGeom prst="rect">
            <a:avLst/>
          </a:prstGeom>
        </p:spPr>
      </p:pic>
      <p:sp>
        <p:nvSpPr>
          <p:cNvPr id="8" name="object 8"/>
          <p:cNvSpPr txBox="1"/>
          <p:nvPr/>
        </p:nvSpPr>
        <p:spPr>
          <a:xfrm>
            <a:off x="541426" y="1227835"/>
            <a:ext cx="8096250" cy="2952115"/>
          </a:xfrm>
          <a:prstGeom prst="rect">
            <a:avLst/>
          </a:prstGeom>
        </p:spPr>
        <p:txBody>
          <a:bodyPr vert="horz" wrap="square" lIns="0" tIns="9525" rIns="0" bIns="0" rtlCol="0">
            <a:spAutoFit/>
          </a:bodyPr>
          <a:lstStyle/>
          <a:p>
            <a:pPr marL="100965" marR="6350">
              <a:lnSpc>
                <a:spcPct val="100899"/>
              </a:lnSpc>
              <a:spcBef>
                <a:spcPts val="75"/>
              </a:spcBef>
              <a:tabLst>
                <a:tab pos="981710" algn="l"/>
                <a:tab pos="1894839" algn="l"/>
                <a:tab pos="2292350" algn="l"/>
                <a:tab pos="3033395" algn="l"/>
                <a:tab pos="3934460" algn="l"/>
                <a:tab pos="5709920" algn="l"/>
                <a:tab pos="7275195" algn="l"/>
                <a:tab pos="7935595" algn="l"/>
              </a:tabLst>
            </a:pPr>
            <a:r>
              <a:rPr sz="2400" dirty="0">
                <a:latin typeface="Calibri"/>
                <a:cs typeface="Calibri"/>
              </a:rPr>
              <a:t>Gunn	</a:t>
            </a:r>
            <a:r>
              <a:rPr sz="2400" spc="-5" dirty="0">
                <a:latin typeface="Calibri"/>
                <a:cs typeface="Calibri"/>
              </a:rPr>
              <a:t>dio</a:t>
            </a:r>
            <a:r>
              <a:rPr sz="2400" dirty="0">
                <a:latin typeface="Calibri"/>
                <a:cs typeface="Calibri"/>
              </a:rPr>
              <a:t>de	is	</a:t>
            </a:r>
            <a:r>
              <a:rPr sz="2400" spc="-30" dirty="0">
                <a:latin typeface="Calibri"/>
                <a:cs typeface="Calibri"/>
              </a:rPr>
              <a:t>v</a:t>
            </a:r>
            <a:r>
              <a:rPr sz="2400" dirty="0">
                <a:latin typeface="Calibri"/>
                <a:cs typeface="Calibri"/>
              </a:rPr>
              <a:t>e</a:t>
            </a:r>
            <a:r>
              <a:rPr sz="2400" spc="15" dirty="0">
                <a:latin typeface="Calibri"/>
                <a:cs typeface="Calibri"/>
              </a:rPr>
              <a:t>r</a:t>
            </a:r>
            <a:r>
              <a:rPr sz="2400" dirty="0">
                <a:latin typeface="Calibri"/>
                <a:cs typeface="Calibri"/>
              </a:rPr>
              <a:t>y	mu</a:t>
            </a:r>
            <a:r>
              <a:rPr sz="2400" spc="5" dirty="0">
                <a:latin typeface="Calibri"/>
                <a:cs typeface="Calibri"/>
              </a:rPr>
              <a:t>c</a:t>
            </a:r>
            <a:r>
              <a:rPr sz="2400" dirty="0">
                <a:latin typeface="Calibri"/>
                <a:cs typeface="Calibri"/>
              </a:rPr>
              <a:t>h	</a:t>
            </a:r>
            <a:r>
              <a:rPr sz="2400" spc="-25" dirty="0">
                <a:latin typeface="Calibri"/>
                <a:cs typeface="Calibri"/>
              </a:rPr>
              <a:t>t</a:t>
            </a:r>
            <a:r>
              <a:rPr sz="2400" dirty="0">
                <a:latin typeface="Calibri"/>
                <a:cs typeface="Calibri"/>
              </a:rPr>
              <a:t>e</a:t>
            </a:r>
            <a:r>
              <a:rPr sz="2400" spc="5" dirty="0">
                <a:latin typeface="Calibri"/>
                <a:cs typeface="Calibri"/>
              </a:rPr>
              <a:t>m</a:t>
            </a:r>
            <a:r>
              <a:rPr sz="2400" spc="-15" dirty="0">
                <a:latin typeface="Calibri"/>
                <a:cs typeface="Calibri"/>
              </a:rPr>
              <a:t>p</a:t>
            </a:r>
            <a:r>
              <a:rPr sz="2400" dirty="0">
                <a:latin typeface="Calibri"/>
                <a:cs typeface="Calibri"/>
              </a:rPr>
              <a:t>e</a:t>
            </a:r>
            <a:r>
              <a:rPr sz="2400" spc="-40" dirty="0">
                <a:latin typeface="Calibri"/>
                <a:cs typeface="Calibri"/>
              </a:rPr>
              <a:t>r</a:t>
            </a:r>
            <a:r>
              <a:rPr sz="2400" spc="-25" dirty="0">
                <a:latin typeface="Calibri"/>
                <a:cs typeface="Calibri"/>
              </a:rPr>
              <a:t>a</a:t>
            </a:r>
            <a:r>
              <a:rPr sz="2400" dirty="0">
                <a:latin typeface="Calibri"/>
                <a:cs typeface="Calibri"/>
              </a:rPr>
              <a:t>tu</a:t>
            </a:r>
            <a:r>
              <a:rPr sz="2400" spc="-35" dirty="0">
                <a:latin typeface="Calibri"/>
                <a:cs typeface="Calibri"/>
              </a:rPr>
              <a:t>r</a:t>
            </a:r>
            <a:r>
              <a:rPr sz="2400" dirty="0">
                <a:latin typeface="Calibri"/>
                <a:cs typeface="Calibri"/>
              </a:rPr>
              <a:t>e	</a:t>
            </a:r>
            <a:r>
              <a:rPr sz="2400" spc="-5" dirty="0">
                <a:latin typeface="Calibri"/>
                <a:cs typeface="Calibri"/>
              </a:rPr>
              <a:t>dep</a:t>
            </a:r>
            <a:r>
              <a:rPr sz="2400" spc="5" dirty="0">
                <a:latin typeface="Calibri"/>
                <a:cs typeface="Calibri"/>
              </a:rPr>
              <a:t>e</a:t>
            </a:r>
            <a:r>
              <a:rPr sz="2400" spc="-5" dirty="0">
                <a:latin typeface="Calibri"/>
                <a:cs typeface="Calibri"/>
              </a:rPr>
              <a:t>nde</a:t>
            </a:r>
            <a:r>
              <a:rPr sz="2400" spc="-25" dirty="0">
                <a:latin typeface="Calibri"/>
                <a:cs typeface="Calibri"/>
              </a:rPr>
              <a:t>n</a:t>
            </a:r>
            <a:r>
              <a:rPr sz="2400" dirty="0">
                <a:latin typeface="Calibri"/>
                <a:cs typeface="Calibri"/>
              </a:rPr>
              <a:t>t	i</a:t>
            </a:r>
            <a:r>
              <a:rPr sz="2400" spc="-10" dirty="0">
                <a:latin typeface="Calibri"/>
                <a:cs typeface="Calibri"/>
              </a:rPr>
              <a:t>.</a:t>
            </a:r>
            <a:r>
              <a:rPr sz="2400" spc="5" dirty="0">
                <a:latin typeface="Calibri"/>
                <a:cs typeface="Calibri"/>
              </a:rPr>
              <a:t>e</a:t>
            </a:r>
            <a:r>
              <a:rPr sz="2400" spc="-10" dirty="0">
                <a:latin typeface="Calibri"/>
                <a:cs typeface="Calibri"/>
              </a:rPr>
              <a:t>.</a:t>
            </a:r>
            <a:r>
              <a:rPr sz="2400" dirty="0">
                <a:latin typeface="Calibri"/>
                <a:cs typeface="Calibri"/>
              </a:rPr>
              <a:t>,	a  </a:t>
            </a:r>
            <a:r>
              <a:rPr sz="2400" spc="-5" dirty="0">
                <a:latin typeface="Calibri"/>
                <a:cs typeface="Calibri"/>
              </a:rPr>
              <a:t>frequency</a:t>
            </a:r>
            <a:r>
              <a:rPr sz="2400" spc="5" dirty="0">
                <a:latin typeface="Calibri"/>
                <a:cs typeface="Calibri"/>
              </a:rPr>
              <a:t> </a:t>
            </a:r>
            <a:r>
              <a:rPr sz="2400" spc="-5" dirty="0">
                <a:latin typeface="Calibri"/>
                <a:cs typeface="Calibri"/>
              </a:rPr>
              <a:t>shift of 0.5</a:t>
            </a:r>
            <a:r>
              <a:rPr sz="2400" spc="-15" dirty="0">
                <a:latin typeface="Calibri"/>
                <a:cs typeface="Calibri"/>
              </a:rPr>
              <a:t> to</a:t>
            </a:r>
            <a:r>
              <a:rPr sz="2400" spc="-10" dirty="0">
                <a:latin typeface="Calibri"/>
                <a:cs typeface="Calibri"/>
              </a:rPr>
              <a:t> </a:t>
            </a:r>
            <a:r>
              <a:rPr sz="2400" dirty="0">
                <a:latin typeface="Calibri"/>
                <a:cs typeface="Calibri"/>
              </a:rPr>
              <a:t>3</a:t>
            </a:r>
            <a:r>
              <a:rPr sz="2400" spc="-5" dirty="0">
                <a:latin typeface="Calibri"/>
                <a:cs typeface="Calibri"/>
              </a:rPr>
              <a:t> </a:t>
            </a:r>
            <a:r>
              <a:rPr sz="2400" dirty="0">
                <a:latin typeface="Calibri"/>
                <a:cs typeface="Calibri"/>
              </a:rPr>
              <a:t>MHz</a:t>
            </a:r>
            <a:r>
              <a:rPr sz="2400" spc="-5" dirty="0">
                <a:latin typeface="Calibri"/>
                <a:cs typeface="Calibri"/>
              </a:rPr>
              <a:t> per </a:t>
            </a:r>
            <a:r>
              <a:rPr sz="2400" dirty="0">
                <a:latin typeface="Microsoft Sans Serif"/>
                <a:cs typeface="Microsoft Sans Serif"/>
              </a:rPr>
              <a:t>°</a:t>
            </a:r>
            <a:r>
              <a:rPr sz="2400" dirty="0">
                <a:latin typeface="Calibri"/>
                <a:cs typeface="Calibri"/>
              </a:rPr>
              <a:t>C.</a:t>
            </a:r>
            <a:endParaRPr sz="2400">
              <a:latin typeface="Calibri"/>
              <a:cs typeface="Calibri"/>
            </a:endParaRPr>
          </a:p>
          <a:p>
            <a:pPr marL="100965" marR="5080">
              <a:lnSpc>
                <a:spcPts val="2900"/>
              </a:lnSpc>
              <a:spcBef>
                <a:spcPts val="55"/>
              </a:spcBef>
            </a:pPr>
            <a:r>
              <a:rPr sz="2400" spc="-15" dirty="0">
                <a:latin typeface="Calibri"/>
                <a:cs typeface="Calibri"/>
              </a:rPr>
              <a:t>By</a:t>
            </a:r>
            <a:r>
              <a:rPr sz="2400" spc="175" dirty="0">
                <a:latin typeface="Calibri"/>
                <a:cs typeface="Calibri"/>
              </a:rPr>
              <a:t> </a:t>
            </a:r>
            <a:r>
              <a:rPr sz="2400" spc="-10" dirty="0">
                <a:latin typeface="Calibri"/>
                <a:cs typeface="Calibri"/>
              </a:rPr>
              <a:t>proper</a:t>
            </a:r>
            <a:r>
              <a:rPr sz="2400" spc="195" dirty="0">
                <a:latin typeface="Calibri"/>
                <a:cs typeface="Calibri"/>
              </a:rPr>
              <a:t> </a:t>
            </a:r>
            <a:r>
              <a:rPr sz="2400" spc="-5" dirty="0">
                <a:latin typeface="Calibri"/>
                <a:cs typeface="Calibri"/>
              </a:rPr>
              <a:t>design</a:t>
            </a:r>
            <a:r>
              <a:rPr sz="2400" spc="185" dirty="0">
                <a:latin typeface="Calibri"/>
                <a:cs typeface="Calibri"/>
              </a:rPr>
              <a:t> </a:t>
            </a:r>
            <a:r>
              <a:rPr sz="2400" dirty="0">
                <a:latin typeface="Calibri"/>
                <a:cs typeface="Calibri"/>
              </a:rPr>
              <a:t>this</a:t>
            </a:r>
            <a:r>
              <a:rPr sz="2400" spc="170" dirty="0">
                <a:latin typeface="Calibri"/>
                <a:cs typeface="Calibri"/>
              </a:rPr>
              <a:t> </a:t>
            </a:r>
            <a:r>
              <a:rPr sz="2400" spc="-5" dirty="0">
                <a:latin typeface="Calibri"/>
                <a:cs typeface="Calibri"/>
              </a:rPr>
              <a:t>frequency</a:t>
            </a:r>
            <a:r>
              <a:rPr sz="2400" spc="200" dirty="0">
                <a:latin typeface="Calibri"/>
                <a:cs typeface="Calibri"/>
              </a:rPr>
              <a:t> </a:t>
            </a:r>
            <a:r>
              <a:rPr sz="2400" spc="-10" dirty="0">
                <a:latin typeface="Calibri"/>
                <a:cs typeface="Calibri"/>
              </a:rPr>
              <a:t>shift</a:t>
            </a:r>
            <a:r>
              <a:rPr sz="2400" spc="185" dirty="0">
                <a:latin typeface="Calibri"/>
                <a:cs typeface="Calibri"/>
              </a:rPr>
              <a:t> </a:t>
            </a:r>
            <a:r>
              <a:rPr sz="2400" spc="-10" dirty="0">
                <a:latin typeface="Calibri"/>
                <a:cs typeface="Calibri"/>
              </a:rPr>
              <a:t>can</a:t>
            </a:r>
            <a:r>
              <a:rPr sz="2400" spc="190" dirty="0">
                <a:latin typeface="Calibri"/>
                <a:cs typeface="Calibri"/>
              </a:rPr>
              <a:t> </a:t>
            </a:r>
            <a:r>
              <a:rPr sz="2400" spc="-5" dirty="0">
                <a:latin typeface="Calibri"/>
                <a:cs typeface="Calibri"/>
              </a:rPr>
              <a:t>be</a:t>
            </a:r>
            <a:r>
              <a:rPr sz="2400" spc="180" dirty="0">
                <a:latin typeface="Calibri"/>
                <a:cs typeface="Calibri"/>
              </a:rPr>
              <a:t> </a:t>
            </a:r>
            <a:r>
              <a:rPr sz="2400" spc="-10" dirty="0">
                <a:latin typeface="Calibri"/>
                <a:cs typeface="Calibri"/>
              </a:rPr>
              <a:t>reduced</a:t>
            </a:r>
            <a:r>
              <a:rPr sz="2400" spc="190" dirty="0">
                <a:latin typeface="Calibri"/>
                <a:cs typeface="Calibri"/>
              </a:rPr>
              <a:t> </a:t>
            </a:r>
            <a:r>
              <a:rPr sz="2400" spc="-15" dirty="0">
                <a:latin typeface="Calibri"/>
                <a:cs typeface="Calibri"/>
              </a:rPr>
              <a:t>to</a:t>
            </a:r>
            <a:r>
              <a:rPr sz="2400" spc="185" dirty="0">
                <a:latin typeface="Calibri"/>
                <a:cs typeface="Calibri"/>
              </a:rPr>
              <a:t> </a:t>
            </a:r>
            <a:r>
              <a:rPr sz="2400" spc="-5" dirty="0">
                <a:latin typeface="Calibri"/>
                <a:cs typeface="Calibri"/>
              </a:rPr>
              <a:t>50</a:t>
            </a:r>
            <a:r>
              <a:rPr sz="2400" spc="170" dirty="0">
                <a:latin typeface="Calibri"/>
                <a:cs typeface="Calibri"/>
              </a:rPr>
              <a:t> </a:t>
            </a:r>
            <a:r>
              <a:rPr sz="2400" dirty="0">
                <a:latin typeface="Calibri"/>
                <a:cs typeface="Calibri"/>
              </a:rPr>
              <a:t>kHz </a:t>
            </a:r>
            <a:r>
              <a:rPr sz="2400" spc="-530" dirty="0">
                <a:latin typeface="Calibri"/>
                <a:cs typeface="Calibri"/>
              </a:rPr>
              <a:t> </a:t>
            </a:r>
            <a:r>
              <a:rPr sz="2400" spc="-20" dirty="0">
                <a:latin typeface="Calibri"/>
                <a:cs typeface="Calibri"/>
              </a:rPr>
              <a:t>for</a:t>
            </a:r>
            <a:r>
              <a:rPr sz="2400" spc="-10" dirty="0">
                <a:latin typeface="Calibri"/>
                <a:cs typeface="Calibri"/>
              </a:rPr>
              <a:t> </a:t>
            </a:r>
            <a:r>
              <a:rPr sz="2400" dirty="0">
                <a:latin typeface="Calibri"/>
                <a:cs typeface="Calibri"/>
              </a:rPr>
              <a:t>a</a:t>
            </a:r>
            <a:r>
              <a:rPr sz="2400" spc="-5" dirty="0">
                <a:latin typeface="Calibri"/>
                <a:cs typeface="Calibri"/>
              </a:rPr>
              <a:t> </a:t>
            </a:r>
            <a:r>
              <a:rPr sz="2400" spc="-15" dirty="0">
                <a:latin typeface="Calibri"/>
                <a:cs typeface="Calibri"/>
              </a:rPr>
              <a:t>range</a:t>
            </a:r>
            <a:r>
              <a:rPr sz="2400" spc="-10" dirty="0">
                <a:latin typeface="Calibri"/>
                <a:cs typeface="Calibri"/>
              </a:rPr>
              <a:t> </a:t>
            </a:r>
            <a:r>
              <a:rPr sz="2400" spc="-5" dirty="0">
                <a:latin typeface="Calibri"/>
                <a:cs typeface="Calibri"/>
              </a:rPr>
              <a:t>of </a:t>
            </a:r>
            <a:r>
              <a:rPr sz="2400" dirty="0">
                <a:latin typeface="Calibri"/>
                <a:cs typeface="Calibri"/>
              </a:rPr>
              <a:t>-</a:t>
            </a:r>
            <a:r>
              <a:rPr sz="2400" spc="-10" dirty="0">
                <a:latin typeface="Calibri"/>
                <a:cs typeface="Calibri"/>
              </a:rPr>
              <a:t> </a:t>
            </a:r>
            <a:r>
              <a:rPr sz="2400" dirty="0">
                <a:latin typeface="Calibri"/>
                <a:cs typeface="Calibri"/>
              </a:rPr>
              <a:t>40</a:t>
            </a:r>
            <a:r>
              <a:rPr sz="2400" dirty="0">
                <a:latin typeface="Microsoft Sans Serif"/>
                <a:cs typeface="Microsoft Sans Serif"/>
              </a:rPr>
              <a:t>°</a:t>
            </a:r>
            <a:r>
              <a:rPr sz="2400" dirty="0">
                <a:latin typeface="Calibri"/>
                <a:cs typeface="Calibri"/>
              </a:rPr>
              <a:t>C</a:t>
            </a:r>
            <a:r>
              <a:rPr sz="2400" spc="-5" dirty="0">
                <a:latin typeface="Calibri"/>
                <a:cs typeface="Calibri"/>
              </a:rPr>
              <a:t> </a:t>
            </a:r>
            <a:r>
              <a:rPr sz="2400" spc="-15" dirty="0">
                <a:latin typeface="Calibri"/>
                <a:cs typeface="Calibri"/>
              </a:rPr>
              <a:t>to</a:t>
            </a:r>
            <a:r>
              <a:rPr sz="2400" spc="-25" dirty="0">
                <a:latin typeface="Calibri"/>
                <a:cs typeface="Calibri"/>
              </a:rPr>
              <a:t> </a:t>
            </a:r>
            <a:r>
              <a:rPr sz="2400" spc="-5" dirty="0">
                <a:latin typeface="Calibri"/>
                <a:cs typeface="Calibri"/>
              </a:rPr>
              <a:t>70</a:t>
            </a:r>
            <a:r>
              <a:rPr sz="2400" spc="-5" dirty="0">
                <a:latin typeface="Microsoft Sans Serif"/>
                <a:cs typeface="Microsoft Sans Serif"/>
              </a:rPr>
              <a:t>°</a:t>
            </a:r>
            <a:r>
              <a:rPr sz="2400" spc="-5" dirty="0">
                <a:latin typeface="Calibri"/>
                <a:cs typeface="Calibri"/>
              </a:rPr>
              <a:t>C.</a:t>
            </a:r>
            <a:endParaRPr sz="2400">
              <a:latin typeface="Calibri"/>
              <a:cs typeface="Calibri"/>
            </a:endParaRPr>
          </a:p>
          <a:p>
            <a:pPr marL="48895">
              <a:lnSpc>
                <a:spcPts val="2760"/>
              </a:lnSpc>
            </a:pPr>
            <a:r>
              <a:rPr sz="2400" spc="-5" dirty="0">
                <a:latin typeface="Calibri"/>
                <a:cs typeface="Calibri"/>
              </a:rPr>
              <a:t>Other</a:t>
            </a:r>
            <a:r>
              <a:rPr sz="2400" spc="200" dirty="0">
                <a:latin typeface="Calibri"/>
                <a:cs typeface="Calibri"/>
              </a:rPr>
              <a:t> </a:t>
            </a:r>
            <a:r>
              <a:rPr sz="2400" spc="-15" dirty="0">
                <a:latin typeface="Calibri"/>
                <a:cs typeface="Calibri"/>
              </a:rPr>
              <a:t>disadvantages</a:t>
            </a:r>
            <a:r>
              <a:rPr sz="2400" spc="210" dirty="0">
                <a:latin typeface="Calibri"/>
                <a:cs typeface="Calibri"/>
              </a:rPr>
              <a:t> </a:t>
            </a:r>
            <a:r>
              <a:rPr sz="2400" spc="-5" dirty="0">
                <a:latin typeface="Calibri"/>
                <a:cs typeface="Calibri"/>
              </a:rPr>
              <a:t>of</a:t>
            </a:r>
            <a:r>
              <a:rPr sz="2400" spc="204" dirty="0">
                <a:latin typeface="Calibri"/>
                <a:cs typeface="Calibri"/>
              </a:rPr>
              <a:t> </a:t>
            </a:r>
            <a:r>
              <a:rPr sz="2400" dirty="0">
                <a:latin typeface="Calibri"/>
                <a:cs typeface="Calibri"/>
              </a:rPr>
              <a:t>Gunn</a:t>
            </a:r>
            <a:r>
              <a:rPr sz="2400" spc="195" dirty="0">
                <a:latin typeface="Calibri"/>
                <a:cs typeface="Calibri"/>
              </a:rPr>
              <a:t> </a:t>
            </a:r>
            <a:r>
              <a:rPr sz="2400" spc="-5" dirty="0">
                <a:latin typeface="Calibri"/>
                <a:cs typeface="Calibri"/>
              </a:rPr>
              <a:t>diode</a:t>
            </a:r>
            <a:r>
              <a:rPr sz="2400" spc="210" dirty="0">
                <a:latin typeface="Calibri"/>
                <a:cs typeface="Calibri"/>
              </a:rPr>
              <a:t> </a:t>
            </a:r>
            <a:r>
              <a:rPr sz="2400" dirty="0">
                <a:latin typeface="Calibri"/>
                <a:cs typeface="Calibri"/>
              </a:rPr>
              <a:t>is,</a:t>
            </a:r>
            <a:r>
              <a:rPr sz="2400" spc="195" dirty="0">
                <a:latin typeface="Calibri"/>
                <a:cs typeface="Calibri"/>
              </a:rPr>
              <a:t> </a:t>
            </a:r>
            <a:r>
              <a:rPr sz="2400" dirty="0">
                <a:latin typeface="Calibri"/>
                <a:cs typeface="Calibri"/>
              </a:rPr>
              <a:t>the</a:t>
            </a:r>
            <a:r>
              <a:rPr sz="2400" spc="200" dirty="0">
                <a:latin typeface="Calibri"/>
                <a:cs typeface="Calibri"/>
              </a:rPr>
              <a:t> </a:t>
            </a:r>
            <a:r>
              <a:rPr sz="2400" spc="-10" dirty="0">
                <a:latin typeface="Calibri"/>
                <a:cs typeface="Calibri"/>
              </a:rPr>
              <a:t>power</a:t>
            </a:r>
            <a:r>
              <a:rPr sz="2400" spc="204" dirty="0">
                <a:latin typeface="Calibri"/>
                <a:cs typeface="Calibri"/>
              </a:rPr>
              <a:t> </a:t>
            </a:r>
            <a:r>
              <a:rPr sz="2400" spc="-5" dirty="0">
                <a:latin typeface="Calibri"/>
                <a:cs typeface="Calibri"/>
              </a:rPr>
              <a:t>output</a:t>
            </a:r>
            <a:r>
              <a:rPr sz="2400" spc="195" dirty="0">
                <a:latin typeface="Calibri"/>
                <a:cs typeface="Calibri"/>
              </a:rPr>
              <a:t> </a:t>
            </a:r>
            <a:r>
              <a:rPr sz="2400" spc="-5" dirty="0">
                <a:latin typeface="Calibri"/>
                <a:cs typeface="Calibri"/>
              </a:rPr>
              <a:t>of</a:t>
            </a:r>
            <a:r>
              <a:rPr sz="2400" spc="210" dirty="0">
                <a:latin typeface="Calibri"/>
                <a:cs typeface="Calibri"/>
              </a:rPr>
              <a:t> </a:t>
            </a:r>
            <a:r>
              <a:rPr sz="2400" dirty="0">
                <a:latin typeface="Calibri"/>
                <a:cs typeface="Calibri"/>
              </a:rPr>
              <a:t>the</a:t>
            </a:r>
            <a:endParaRPr sz="2400">
              <a:latin typeface="Calibri"/>
              <a:cs typeface="Calibri"/>
            </a:endParaRPr>
          </a:p>
          <a:p>
            <a:pPr marL="12700">
              <a:lnSpc>
                <a:spcPct val="100000"/>
              </a:lnSpc>
            </a:pPr>
            <a:r>
              <a:rPr sz="2400" dirty="0">
                <a:latin typeface="Calibri"/>
                <a:cs typeface="Calibri"/>
              </a:rPr>
              <a:t>Gunn</a:t>
            </a:r>
            <a:r>
              <a:rPr sz="2400" spc="310" dirty="0">
                <a:latin typeface="Calibri"/>
                <a:cs typeface="Calibri"/>
              </a:rPr>
              <a:t> </a:t>
            </a:r>
            <a:r>
              <a:rPr sz="2400" spc="-5" dirty="0">
                <a:latin typeface="Calibri"/>
                <a:cs typeface="Calibri"/>
              </a:rPr>
              <a:t>diode</a:t>
            </a:r>
            <a:r>
              <a:rPr sz="2400" spc="360" dirty="0">
                <a:latin typeface="Calibri"/>
                <a:cs typeface="Calibri"/>
              </a:rPr>
              <a:t> </a:t>
            </a:r>
            <a:r>
              <a:rPr sz="2400" dirty="0">
                <a:latin typeface="Calibri"/>
                <a:cs typeface="Calibri"/>
              </a:rPr>
              <a:t>is</a:t>
            </a:r>
            <a:r>
              <a:rPr sz="2400" spc="320" dirty="0">
                <a:latin typeface="Calibri"/>
                <a:cs typeface="Calibri"/>
              </a:rPr>
              <a:t> </a:t>
            </a:r>
            <a:r>
              <a:rPr sz="2400" spc="-10" dirty="0">
                <a:latin typeface="Calibri"/>
                <a:cs typeface="Calibri"/>
              </a:rPr>
              <a:t>limited</a:t>
            </a:r>
            <a:r>
              <a:rPr sz="2400" spc="340" dirty="0">
                <a:latin typeface="Calibri"/>
                <a:cs typeface="Calibri"/>
              </a:rPr>
              <a:t> </a:t>
            </a:r>
            <a:r>
              <a:rPr sz="2400" spc="-15" dirty="0">
                <a:latin typeface="Calibri"/>
                <a:cs typeface="Calibri"/>
              </a:rPr>
              <a:t>by</a:t>
            </a:r>
            <a:r>
              <a:rPr sz="2400" spc="345" dirty="0">
                <a:latin typeface="Calibri"/>
                <a:cs typeface="Calibri"/>
              </a:rPr>
              <a:t> </a:t>
            </a:r>
            <a:r>
              <a:rPr sz="2400" spc="-10" dirty="0">
                <a:latin typeface="Calibri"/>
                <a:cs typeface="Calibri"/>
              </a:rPr>
              <a:t>difficulty</a:t>
            </a:r>
            <a:r>
              <a:rPr sz="2400" spc="330" dirty="0">
                <a:latin typeface="Calibri"/>
                <a:cs typeface="Calibri"/>
              </a:rPr>
              <a:t> </a:t>
            </a:r>
            <a:r>
              <a:rPr sz="2400" spc="-5" dirty="0">
                <a:latin typeface="Calibri"/>
                <a:cs typeface="Calibri"/>
              </a:rPr>
              <a:t>of</a:t>
            </a:r>
            <a:r>
              <a:rPr sz="2400" spc="335" dirty="0">
                <a:latin typeface="Calibri"/>
                <a:cs typeface="Calibri"/>
              </a:rPr>
              <a:t> </a:t>
            </a:r>
            <a:r>
              <a:rPr sz="2400" spc="-10" dirty="0">
                <a:latin typeface="Calibri"/>
                <a:cs typeface="Calibri"/>
              </a:rPr>
              <a:t>heat</a:t>
            </a:r>
            <a:r>
              <a:rPr sz="2400" spc="340" dirty="0">
                <a:latin typeface="Calibri"/>
                <a:cs typeface="Calibri"/>
              </a:rPr>
              <a:t> </a:t>
            </a:r>
            <a:r>
              <a:rPr sz="2400" spc="-10" dirty="0">
                <a:latin typeface="Calibri"/>
                <a:cs typeface="Calibri"/>
              </a:rPr>
              <a:t>dissipation</a:t>
            </a:r>
            <a:r>
              <a:rPr sz="2400" spc="335" dirty="0">
                <a:latin typeface="Calibri"/>
                <a:cs typeface="Calibri"/>
              </a:rPr>
              <a:t> </a:t>
            </a:r>
            <a:r>
              <a:rPr sz="2400" spc="-20" dirty="0">
                <a:latin typeface="Calibri"/>
                <a:cs typeface="Calibri"/>
              </a:rPr>
              <a:t>from</a:t>
            </a:r>
            <a:r>
              <a:rPr sz="2400" spc="330" dirty="0">
                <a:latin typeface="Calibri"/>
                <a:cs typeface="Calibri"/>
              </a:rPr>
              <a:t> </a:t>
            </a:r>
            <a:r>
              <a:rPr sz="2400" spc="-5" dirty="0">
                <a:latin typeface="Calibri"/>
                <a:cs typeface="Calibri"/>
              </a:rPr>
              <a:t>the</a:t>
            </a:r>
            <a:endParaRPr sz="2400">
              <a:latin typeface="Calibri"/>
              <a:cs typeface="Calibri"/>
            </a:endParaRPr>
          </a:p>
          <a:p>
            <a:pPr marL="12700">
              <a:lnSpc>
                <a:spcPct val="100000"/>
              </a:lnSpc>
            </a:pPr>
            <a:r>
              <a:rPr sz="2400" spc="-5" dirty="0">
                <a:latin typeface="Calibri"/>
                <a:cs typeface="Calibri"/>
              </a:rPr>
              <a:t>small</a:t>
            </a:r>
            <a:r>
              <a:rPr sz="2400" spc="-65" dirty="0">
                <a:latin typeface="Calibri"/>
                <a:cs typeface="Calibri"/>
              </a:rPr>
              <a:t> </a:t>
            </a:r>
            <a:r>
              <a:rPr sz="2400" dirty="0">
                <a:latin typeface="Calibri"/>
                <a:cs typeface="Calibri"/>
              </a:rPr>
              <a:t>chip.</a:t>
            </a:r>
            <a:endParaRPr sz="2400">
              <a:latin typeface="Calibri"/>
              <a:cs typeface="Calibri"/>
            </a:endParaRPr>
          </a:p>
          <a:p>
            <a:pPr marL="48895">
              <a:lnSpc>
                <a:spcPct val="100000"/>
              </a:lnSpc>
              <a:tabLst>
                <a:tab pos="1094105" algn="l"/>
                <a:tab pos="2172335" algn="l"/>
                <a:tab pos="2734310" algn="l"/>
                <a:tab pos="3642995" algn="l"/>
                <a:tab pos="4708525" algn="l"/>
                <a:tab pos="6647180" algn="l"/>
              </a:tabLst>
            </a:pPr>
            <a:r>
              <a:rPr sz="2400" dirty="0">
                <a:latin typeface="Calibri"/>
                <a:cs typeface="Calibri"/>
              </a:rPr>
              <a:t>Gunn	</a:t>
            </a:r>
            <a:r>
              <a:rPr sz="2400" spc="-5" dirty="0">
                <a:latin typeface="Calibri"/>
                <a:cs typeface="Calibri"/>
              </a:rPr>
              <a:t>diode	</a:t>
            </a:r>
            <a:r>
              <a:rPr sz="2400" dirty="0">
                <a:latin typeface="Calibri"/>
                <a:cs typeface="Calibri"/>
              </a:rPr>
              <a:t>is	</a:t>
            </a:r>
            <a:r>
              <a:rPr sz="2400" spc="-5" dirty="0">
                <a:latin typeface="Calibri"/>
                <a:cs typeface="Calibri"/>
              </a:rPr>
              <a:t>very	much	</a:t>
            </a:r>
            <a:r>
              <a:rPr sz="2400" spc="-15" dirty="0">
                <a:latin typeface="Calibri"/>
                <a:cs typeface="Calibri"/>
              </a:rPr>
              <a:t>temperature	</a:t>
            </a:r>
            <a:r>
              <a:rPr sz="2400" spc="-5" dirty="0">
                <a:latin typeface="Calibri"/>
                <a:cs typeface="Calibri"/>
              </a:rPr>
              <a:t>dependent.</a:t>
            </a:r>
            <a:endParaRPr sz="24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94</a:t>
            </a:fld>
            <a:endParaRPr spc="-5"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05050" y="109854"/>
            <a:ext cx="4064000" cy="452120"/>
          </a:xfrm>
          <a:prstGeom prst="rect">
            <a:avLst/>
          </a:prstGeom>
        </p:spPr>
        <p:txBody>
          <a:bodyPr vert="horz" wrap="square" lIns="0" tIns="12065" rIns="0" bIns="0" rtlCol="0">
            <a:spAutoFit/>
          </a:bodyPr>
          <a:lstStyle/>
          <a:p>
            <a:pPr marL="12700">
              <a:lnSpc>
                <a:spcPct val="100000"/>
              </a:lnSpc>
              <a:spcBef>
                <a:spcPts val="95"/>
              </a:spcBef>
            </a:pPr>
            <a:r>
              <a:rPr spc="-10" dirty="0"/>
              <a:t>Applications</a:t>
            </a:r>
            <a:r>
              <a:rPr dirty="0"/>
              <a:t> </a:t>
            </a:r>
            <a:r>
              <a:rPr spc="-5" dirty="0"/>
              <a:t>of</a:t>
            </a:r>
            <a:r>
              <a:rPr dirty="0"/>
              <a:t> </a:t>
            </a:r>
            <a:r>
              <a:rPr spc="-10" dirty="0"/>
              <a:t>Gunn</a:t>
            </a:r>
            <a:r>
              <a:rPr dirty="0"/>
              <a:t> </a:t>
            </a:r>
            <a:r>
              <a:rPr spc="-10" dirty="0"/>
              <a:t>Diode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95</a:t>
            </a:fld>
            <a:endParaRPr spc="-5" dirty="0"/>
          </a:p>
        </p:txBody>
      </p:sp>
      <p:sp>
        <p:nvSpPr>
          <p:cNvPr id="4" name="object 4"/>
          <p:cNvSpPr txBox="1"/>
          <p:nvPr/>
        </p:nvSpPr>
        <p:spPr>
          <a:xfrm>
            <a:off x="650240" y="1379346"/>
            <a:ext cx="7904480" cy="2586355"/>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Calibri"/>
                <a:cs typeface="Calibri"/>
              </a:rPr>
              <a:t>Gunn </a:t>
            </a:r>
            <a:r>
              <a:rPr sz="2400" spc="-5" dirty="0">
                <a:latin typeface="Calibri"/>
                <a:cs typeface="Calibri"/>
              </a:rPr>
              <a:t>diode </a:t>
            </a:r>
            <a:r>
              <a:rPr sz="2400" spc="-10" dirty="0">
                <a:latin typeface="Calibri"/>
                <a:cs typeface="Calibri"/>
              </a:rPr>
              <a:t>can </a:t>
            </a:r>
            <a:r>
              <a:rPr sz="2400" spc="-5" dirty="0">
                <a:latin typeface="Calibri"/>
                <a:cs typeface="Calibri"/>
              </a:rPr>
              <a:t>be used </a:t>
            </a:r>
            <a:r>
              <a:rPr sz="2400" dirty="0">
                <a:latin typeface="Calibri"/>
                <a:cs typeface="Calibri"/>
              </a:rPr>
              <a:t>as an </a:t>
            </a:r>
            <a:r>
              <a:rPr sz="2400" spc="-5" dirty="0">
                <a:latin typeface="Calibri"/>
                <a:cs typeface="Calibri"/>
              </a:rPr>
              <a:t>amplifier </a:t>
            </a:r>
            <a:r>
              <a:rPr sz="2400" dirty="0">
                <a:latin typeface="Calibri"/>
                <a:cs typeface="Calibri"/>
              </a:rPr>
              <a:t>and as an </a:t>
            </a:r>
            <a:r>
              <a:rPr sz="2400" spc="-30" dirty="0">
                <a:latin typeface="Calibri"/>
                <a:cs typeface="Calibri"/>
              </a:rPr>
              <a:t>oscillator. </a:t>
            </a:r>
            <a:r>
              <a:rPr sz="2400" spc="-5" dirty="0">
                <a:latin typeface="Calibri"/>
                <a:cs typeface="Calibri"/>
              </a:rPr>
              <a:t>The </a:t>
            </a:r>
            <a:r>
              <a:rPr sz="2400" spc="-530" dirty="0">
                <a:latin typeface="Calibri"/>
                <a:cs typeface="Calibri"/>
              </a:rPr>
              <a:t> </a:t>
            </a:r>
            <a:r>
              <a:rPr sz="2400" spc="-5" dirty="0">
                <a:latin typeface="Calibri"/>
                <a:cs typeface="Calibri"/>
              </a:rPr>
              <a:t>applications</a:t>
            </a:r>
            <a:r>
              <a:rPr sz="2400" spc="-40" dirty="0">
                <a:latin typeface="Calibri"/>
                <a:cs typeface="Calibri"/>
              </a:rPr>
              <a:t> </a:t>
            </a:r>
            <a:r>
              <a:rPr sz="2400" spc="-5" dirty="0">
                <a:latin typeface="Calibri"/>
                <a:cs typeface="Calibri"/>
              </a:rPr>
              <a:t>of </a:t>
            </a:r>
            <a:r>
              <a:rPr sz="2400" dirty="0">
                <a:latin typeface="Calibri"/>
                <a:cs typeface="Calibri"/>
              </a:rPr>
              <a:t>Gunn</a:t>
            </a:r>
            <a:r>
              <a:rPr sz="2400" spc="-10" dirty="0">
                <a:latin typeface="Calibri"/>
                <a:cs typeface="Calibri"/>
              </a:rPr>
              <a:t> </a:t>
            </a:r>
            <a:r>
              <a:rPr sz="2400" spc="-5" dirty="0">
                <a:latin typeface="Calibri"/>
                <a:cs typeface="Calibri"/>
              </a:rPr>
              <a:t>diode</a:t>
            </a:r>
            <a:r>
              <a:rPr sz="2400" spc="5" dirty="0">
                <a:latin typeface="Calibri"/>
                <a:cs typeface="Calibri"/>
              </a:rPr>
              <a:t> </a:t>
            </a:r>
            <a:r>
              <a:rPr sz="2400" spc="-15" dirty="0">
                <a:latin typeface="Calibri"/>
                <a:cs typeface="Calibri"/>
              </a:rPr>
              <a:t>are</a:t>
            </a:r>
            <a:endParaRPr sz="2400">
              <a:latin typeface="Calibri"/>
              <a:cs typeface="Calibri"/>
            </a:endParaRPr>
          </a:p>
          <a:p>
            <a:pPr marL="309880" indent="-297815">
              <a:lnSpc>
                <a:spcPct val="100000"/>
              </a:lnSpc>
              <a:buAutoNum type="arabicPeriod"/>
              <a:tabLst>
                <a:tab pos="310515" algn="l"/>
              </a:tabLst>
            </a:pPr>
            <a:r>
              <a:rPr sz="2400" dirty="0">
                <a:latin typeface="Calibri"/>
                <a:cs typeface="Calibri"/>
              </a:rPr>
              <a:t>In</a:t>
            </a:r>
            <a:r>
              <a:rPr sz="2400" spc="-15" dirty="0">
                <a:latin typeface="Calibri"/>
                <a:cs typeface="Calibri"/>
              </a:rPr>
              <a:t> </a:t>
            </a:r>
            <a:r>
              <a:rPr sz="2400" spc="-10" dirty="0">
                <a:latin typeface="Calibri"/>
                <a:cs typeface="Calibri"/>
              </a:rPr>
              <a:t>broadband</a:t>
            </a:r>
            <a:r>
              <a:rPr sz="2400" spc="-15" dirty="0">
                <a:latin typeface="Calibri"/>
                <a:cs typeface="Calibri"/>
              </a:rPr>
              <a:t> </a:t>
            </a:r>
            <a:r>
              <a:rPr sz="2400" dirty="0">
                <a:latin typeface="Calibri"/>
                <a:cs typeface="Calibri"/>
              </a:rPr>
              <a:t>linear</a:t>
            </a:r>
            <a:r>
              <a:rPr sz="2400" spc="-20" dirty="0">
                <a:latin typeface="Calibri"/>
                <a:cs typeface="Calibri"/>
              </a:rPr>
              <a:t> </a:t>
            </a:r>
            <a:r>
              <a:rPr sz="2400" spc="-30" dirty="0">
                <a:latin typeface="Calibri"/>
                <a:cs typeface="Calibri"/>
              </a:rPr>
              <a:t>amplifier.</a:t>
            </a:r>
            <a:endParaRPr sz="2400">
              <a:latin typeface="Calibri"/>
              <a:cs typeface="Calibri"/>
            </a:endParaRPr>
          </a:p>
          <a:p>
            <a:pPr marL="309880" indent="-297815">
              <a:lnSpc>
                <a:spcPct val="100000"/>
              </a:lnSpc>
              <a:buAutoNum type="arabicPeriod"/>
              <a:tabLst>
                <a:tab pos="310515" algn="l"/>
              </a:tabLst>
            </a:pPr>
            <a:r>
              <a:rPr sz="2400" dirty="0">
                <a:latin typeface="Calibri"/>
                <a:cs typeface="Calibri"/>
              </a:rPr>
              <a:t>In</a:t>
            </a:r>
            <a:r>
              <a:rPr sz="2400" spc="-15" dirty="0">
                <a:latin typeface="Calibri"/>
                <a:cs typeface="Calibri"/>
              </a:rPr>
              <a:t> radar</a:t>
            </a:r>
            <a:r>
              <a:rPr sz="2400" spc="-20" dirty="0">
                <a:latin typeface="Calibri"/>
                <a:cs typeface="Calibri"/>
              </a:rPr>
              <a:t> </a:t>
            </a:r>
            <a:r>
              <a:rPr sz="2400" spc="-15" dirty="0">
                <a:latin typeface="Calibri"/>
                <a:cs typeface="Calibri"/>
              </a:rPr>
              <a:t>transmitters.</a:t>
            </a:r>
            <a:endParaRPr sz="2400">
              <a:latin typeface="Calibri"/>
              <a:cs typeface="Calibri"/>
            </a:endParaRPr>
          </a:p>
          <a:p>
            <a:pPr marL="309880" indent="-297815">
              <a:lnSpc>
                <a:spcPct val="100000"/>
              </a:lnSpc>
              <a:buAutoNum type="arabicPeriod"/>
              <a:tabLst>
                <a:tab pos="310515" algn="l"/>
              </a:tabLst>
            </a:pPr>
            <a:r>
              <a:rPr sz="2400" spc="-5" dirty="0">
                <a:latin typeface="Calibri"/>
                <a:cs typeface="Calibri"/>
              </a:rPr>
              <a:t>Used </a:t>
            </a:r>
            <a:r>
              <a:rPr sz="2400" dirty="0">
                <a:latin typeface="Calibri"/>
                <a:cs typeface="Calibri"/>
              </a:rPr>
              <a:t>in</a:t>
            </a:r>
            <a:r>
              <a:rPr sz="2400" spc="-5" dirty="0">
                <a:latin typeface="Calibri"/>
                <a:cs typeface="Calibri"/>
              </a:rPr>
              <a:t> </a:t>
            </a:r>
            <a:r>
              <a:rPr sz="2400" spc="-10" dirty="0">
                <a:latin typeface="Calibri"/>
                <a:cs typeface="Calibri"/>
              </a:rPr>
              <a:t>transponders </a:t>
            </a:r>
            <a:r>
              <a:rPr sz="2400" spc="-20" dirty="0">
                <a:latin typeface="Calibri"/>
                <a:cs typeface="Calibri"/>
              </a:rPr>
              <a:t>for</a:t>
            </a:r>
            <a:r>
              <a:rPr sz="2400" spc="-10" dirty="0">
                <a:latin typeface="Calibri"/>
                <a:cs typeface="Calibri"/>
              </a:rPr>
              <a:t> </a:t>
            </a:r>
            <a:r>
              <a:rPr sz="2400" dirty="0">
                <a:latin typeface="Calibri"/>
                <a:cs typeface="Calibri"/>
              </a:rPr>
              <a:t>air</a:t>
            </a:r>
            <a:r>
              <a:rPr sz="2400" spc="-20" dirty="0">
                <a:latin typeface="Calibri"/>
                <a:cs typeface="Calibri"/>
              </a:rPr>
              <a:t> </a:t>
            </a:r>
            <a:r>
              <a:rPr sz="2400" spc="-15" dirty="0">
                <a:latin typeface="Calibri"/>
                <a:cs typeface="Calibri"/>
              </a:rPr>
              <a:t>traffic control.</a:t>
            </a:r>
            <a:endParaRPr sz="2400">
              <a:latin typeface="Calibri"/>
              <a:cs typeface="Calibri"/>
            </a:endParaRPr>
          </a:p>
          <a:p>
            <a:pPr marL="309880" indent="-297815">
              <a:lnSpc>
                <a:spcPct val="100000"/>
              </a:lnSpc>
              <a:spcBef>
                <a:spcPts val="5"/>
              </a:spcBef>
              <a:buAutoNum type="arabicPeriod"/>
              <a:tabLst>
                <a:tab pos="310515" algn="l"/>
              </a:tabLst>
            </a:pPr>
            <a:r>
              <a:rPr sz="2400" dirty="0">
                <a:latin typeface="Calibri"/>
                <a:cs typeface="Calibri"/>
              </a:rPr>
              <a:t>In</a:t>
            </a:r>
            <a:r>
              <a:rPr sz="2400" spc="-10" dirty="0">
                <a:latin typeface="Calibri"/>
                <a:cs typeface="Calibri"/>
              </a:rPr>
              <a:t> </a:t>
            </a:r>
            <a:r>
              <a:rPr sz="2400" spc="-20" dirty="0">
                <a:latin typeface="Calibri"/>
                <a:cs typeface="Calibri"/>
              </a:rPr>
              <a:t>fast</a:t>
            </a:r>
            <a:r>
              <a:rPr sz="2400" dirty="0">
                <a:latin typeface="Calibri"/>
                <a:cs typeface="Calibri"/>
              </a:rPr>
              <a:t> </a:t>
            </a:r>
            <a:r>
              <a:rPr sz="2400" spc="-10" dirty="0">
                <a:latin typeface="Calibri"/>
                <a:cs typeface="Calibri"/>
              </a:rPr>
              <a:t>combinational</a:t>
            </a:r>
            <a:r>
              <a:rPr sz="2400" spc="-30" dirty="0">
                <a:latin typeface="Calibri"/>
                <a:cs typeface="Calibri"/>
              </a:rPr>
              <a:t> </a:t>
            </a:r>
            <a:r>
              <a:rPr sz="2400" dirty="0">
                <a:latin typeface="Calibri"/>
                <a:cs typeface="Calibri"/>
              </a:rPr>
              <a:t>and</a:t>
            </a:r>
            <a:r>
              <a:rPr sz="2400" spc="5" dirty="0">
                <a:latin typeface="Calibri"/>
                <a:cs typeface="Calibri"/>
              </a:rPr>
              <a:t> </a:t>
            </a:r>
            <a:r>
              <a:rPr sz="2400" spc="-5" dirty="0">
                <a:latin typeface="Calibri"/>
                <a:cs typeface="Calibri"/>
              </a:rPr>
              <a:t>sequential</a:t>
            </a:r>
            <a:r>
              <a:rPr sz="2400" dirty="0">
                <a:latin typeface="Calibri"/>
                <a:cs typeface="Calibri"/>
              </a:rPr>
              <a:t> </a:t>
            </a:r>
            <a:r>
              <a:rPr sz="2400" spc="-5" dirty="0">
                <a:latin typeface="Calibri"/>
                <a:cs typeface="Calibri"/>
              </a:rPr>
              <a:t>logic</a:t>
            </a:r>
            <a:r>
              <a:rPr sz="2400" spc="-15" dirty="0">
                <a:latin typeface="Calibri"/>
                <a:cs typeface="Calibri"/>
              </a:rPr>
              <a:t> </a:t>
            </a:r>
            <a:r>
              <a:rPr sz="2400" spc="-5" dirty="0">
                <a:latin typeface="Calibri"/>
                <a:cs typeface="Calibri"/>
              </a:rPr>
              <a:t>circuit.</a:t>
            </a:r>
            <a:endParaRPr sz="2400">
              <a:latin typeface="Calibri"/>
              <a:cs typeface="Calibri"/>
            </a:endParaRPr>
          </a:p>
          <a:p>
            <a:pPr marL="309880" indent="-297815">
              <a:lnSpc>
                <a:spcPct val="100000"/>
              </a:lnSpc>
              <a:buAutoNum type="arabicPeriod"/>
              <a:tabLst>
                <a:tab pos="310515" algn="l"/>
              </a:tabLst>
            </a:pPr>
            <a:r>
              <a:rPr sz="2400" dirty="0">
                <a:latin typeface="Calibri"/>
                <a:cs typeface="Calibri"/>
              </a:rPr>
              <a:t>In </a:t>
            </a:r>
            <a:r>
              <a:rPr sz="2400" spc="-10" dirty="0">
                <a:latin typeface="Calibri"/>
                <a:cs typeface="Calibri"/>
              </a:rPr>
              <a:t>low</a:t>
            </a:r>
            <a:r>
              <a:rPr sz="2400" dirty="0">
                <a:latin typeface="Calibri"/>
                <a:cs typeface="Calibri"/>
              </a:rPr>
              <a:t> and</a:t>
            </a:r>
            <a:r>
              <a:rPr sz="2400" spc="-5" dirty="0">
                <a:latin typeface="Calibri"/>
                <a:cs typeface="Calibri"/>
              </a:rPr>
              <a:t> medium</a:t>
            </a:r>
            <a:r>
              <a:rPr sz="2400" spc="-25" dirty="0">
                <a:latin typeface="Calibri"/>
                <a:cs typeface="Calibri"/>
              </a:rPr>
              <a:t> </a:t>
            </a:r>
            <a:r>
              <a:rPr sz="2400" spc="-10" dirty="0">
                <a:latin typeface="Calibri"/>
                <a:cs typeface="Calibri"/>
              </a:rPr>
              <a:t>power</a:t>
            </a:r>
            <a:r>
              <a:rPr sz="2400" spc="20" dirty="0">
                <a:latin typeface="Calibri"/>
                <a:cs typeface="Calibri"/>
              </a:rPr>
              <a:t> </a:t>
            </a:r>
            <a:r>
              <a:rPr sz="2400" spc="-15" dirty="0">
                <a:latin typeface="Calibri"/>
                <a:cs typeface="Calibri"/>
              </a:rPr>
              <a:t>oscillators</a:t>
            </a:r>
            <a:r>
              <a:rPr sz="2400" spc="-30" dirty="0">
                <a:latin typeface="Calibri"/>
                <a:cs typeface="Calibri"/>
              </a:rPr>
              <a:t> </a:t>
            </a:r>
            <a:r>
              <a:rPr sz="2400" dirty="0">
                <a:latin typeface="Calibri"/>
                <a:cs typeface="Calibri"/>
              </a:rPr>
              <a:t>in </a:t>
            </a:r>
            <a:r>
              <a:rPr sz="2400" spc="-20" dirty="0">
                <a:latin typeface="Calibri"/>
                <a:cs typeface="Calibri"/>
              </a:rPr>
              <a:t>microwave </a:t>
            </a:r>
            <a:r>
              <a:rPr sz="2400" spc="-10" dirty="0">
                <a:latin typeface="Calibri"/>
                <a:cs typeface="Calibri"/>
              </a:rPr>
              <a:t>receivers.</a:t>
            </a:r>
            <a:endParaRPr sz="240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17219" y="0"/>
            <a:ext cx="7209155" cy="882015"/>
          </a:xfrm>
          <a:prstGeom prst="rect">
            <a:avLst/>
          </a:prstGeom>
        </p:spPr>
        <p:txBody>
          <a:bodyPr vert="horz" wrap="square" lIns="0" tIns="8890" rIns="0" bIns="0" rtlCol="0">
            <a:spAutoFit/>
          </a:bodyPr>
          <a:lstStyle/>
          <a:p>
            <a:pPr marL="3210560" marR="5080" indent="-3198495">
              <a:lnSpc>
                <a:spcPct val="100800"/>
              </a:lnSpc>
              <a:spcBef>
                <a:spcPts val="70"/>
              </a:spcBef>
            </a:pPr>
            <a:r>
              <a:rPr spc="-10" dirty="0"/>
              <a:t>Comparison</a:t>
            </a:r>
            <a:r>
              <a:rPr dirty="0"/>
              <a:t> </a:t>
            </a:r>
            <a:r>
              <a:rPr spc="-10" dirty="0"/>
              <a:t>Between</a:t>
            </a:r>
            <a:r>
              <a:rPr spc="30" dirty="0"/>
              <a:t> </a:t>
            </a:r>
            <a:r>
              <a:rPr spc="-20" dirty="0"/>
              <a:t>Microwave</a:t>
            </a:r>
            <a:r>
              <a:rPr spc="5" dirty="0"/>
              <a:t> </a:t>
            </a:r>
            <a:r>
              <a:rPr spc="-35" dirty="0"/>
              <a:t>Transistors</a:t>
            </a:r>
            <a:r>
              <a:rPr spc="25" dirty="0"/>
              <a:t> </a:t>
            </a:r>
            <a:r>
              <a:rPr spc="-5" dirty="0"/>
              <a:t>and </a:t>
            </a:r>
            <a:r>
              <a:rPr spc="-620" dirty="0"/>
              <a:t> </a:t>
            </a:r>
            <a:r>
              <a:rPr spc="-35" dirty="0"/>
              <a:t>TED’s</a:t>
            </a:r>
          </a:p>
        </p:txBody>
      </p:sp>
      <p:pic>
        <p:nvPicPr>
          <p:cNvPr id="4" name="object 4"/>
          <p:cNvPicPr/>
          <p:nvPr/>
        </p:nvPicPr>
        <p:blipFill>
          <a:blip r:embed="rId2" cstate="print"/>
          <a:stretch>
            <a:fillRect/>
          </a:stretch>
        </p:blipFill>
        <p:spPr>
          <a:xfrm>
            <a:off x="390207" y="1557400"/>
            <a:ext cx="118236" cy="124460"/>
          </a:xfrm>
          <a:prstGeom prst="rect">
            <a:avLst/>
          </a:prstGeom>
        </p:spPr>
      </p:pic>
      <p:pic>
        <p:nvPicPr>
          <p:cNvPr id="5" name="object 5"/>
          <p:cNvPicPr/>
          <p:nvPr/>
        </p:nvPicPr>
        <p:blipFill>
          <a:blip r:embed="rId2" cstate="print"/>
          <a:stretch>
            <a:fillRect/>
          </a:stretch>
        </p:blipFill>
        <p:spPr>
          <a:xfrm>
            <a:off x="390207" y="2288920"/>
            <a:ext cx="118236" cy="124460"/>
          </a:xfrm>
          <a:prstGeom prst="rect">
            <a:avLst/>
          </a:prstGeom>
        </p:spPr>
      </p:pic>
      <p:pic>
        <p:nvPicPr>
          <p:cNvPr id="6" name="object 6"/>
          <p:cNvPicPr/>
          <p:nvPr/>
        </p:nvPicPr>
        <p:blipFill>
          <a:blip r:embed="rId2" cstate="print"/>
          <a:stretch>
            <a:fillRect/>
          </a:stretch>
        </p:blipFill>
        <p:spPr>
          <a:xfrm>
            <a:off x="390207" y="3751960"/>
            <a:ext cx="118236" cy="124460"/>
          </a:xfrm>
          <a:prstGeom prst="rect">
            <a:avLst/>
          </a:prstGeom>
        </p:spPr>
      </p:pic>
      <p:pic>
        <p:nvPicPr>
          <p:cNvPr id="7" name="object 7"/>
          <p:cNvPicPr/>
          <p:nvPr/>
        </p:nvPicPr>
        <p:blipFill>
          <a:blip r:embed="rId2" cstate="print"/>
          <a:stretch>
            <a:fillRect/>
          </a:stretch>
        </p:blipFill>
        <p:spPr>
          <a:xfrm>
            <a:off x="390207" y="4117721"/>
            <a:ext cx="118236" cy="124460"/>
          </a:xfrm>
          <a:prstGeom prst="rect">
            <a:avLst/>
          </a:prstGeom>
        </p:spPr>
      </p:pic>
      <p:pic>
        <p:nvPicPr>
          <p:cNvPr id="8" name="object 8"/>
          <p:cNvPicPr/>
          <p:nvPr/>
        </p:nvPicPr>
        <p:blipFill>
          <a:blip r:embed="rId2" cstate="print"/>
          <a:stretch>
            <a:fillRect/>
          </a:stretch>
        </p:blipFill>
        <p:spPr>
          <a:xfrm>
            <a:off x="390207" y="4483480"/>
            <a:ext cx="118236" cy="124460"/>
          </a:xfrm>
          <a:prstGeom prst="rect">
            <a:avLst/>
          </a:prstGeom>
        </p:spPr>
      </p:pic>
      <p:sp>
        <p:nvSpPr>
          <p:cNvPr id="9" name="object 9"/>
          <p:cNvSpPr txBox="1"/>
          <p:nvPr/>
        </p:nvSpPr>
        <p:spPr>
          <a:xfrm>
            <a:off x="293014" y="1013586"/>
            <a:ext cx="8488045" cy="4053204"/>
          </a:xfrm>
          <a:prstGeom prst="rect">
            <a:avLst/>
          </a:prstGeom>
        </p:spPr>
        <p:txBody>
          <a:bodyPr vert="horz" wrap="square" lIns="0" tIns="12700" rIns="0" bIns="0" rtlCol="0">
            <a:spAutoFit/>
          </a:bodyPr>
          <a:lstStyle/>
          <a:p>
            <a:pPr marL="12700">
              <a:lnSpc>
                <a:spcPct val="100000"/>
              </a:lnSpc>
              <a:spcBef>
                <a:spcPts val="100"/>
              </a:spcBef>
            </a:pPr>
            <a:r>
              <a:rPr sz="2400" b="1" spc="-15" dirty="0">
                <a:latin typeface="Calibri"/>
                <a:cs typeface="Calibri"/>
              </a:rPr>
              <a:t>Microwave</a:t>
            </a:r>
            <a:r>
              <a:rPr sz="2400" b="1" spc="-70" dirty="0">
                <a:latin typeface="Calibri"/>
                <a:cs typeface="Calibri"/>
              </a:rPr>
              <a:t> </a:t>
            </a:r>
            <a:r>
              <a:rPr sz="2400" b="1" spc="-15" dirty="0">
                <a:latin typeface="Calibri"/>
                <a:cs typeface="Calibri"/>
              </a:rPr>
              <a:t>transistors</a:t>
            </a:r>
            <a:endParaRPr sz="2400">
              <a:latin typeface="Calibri"/>
              <a:cs typeface="Calibri"/>
            </a:endParaRPr>
          </a:p>
          <a:p>
            <a:pPr marL="277495" marR="5080">
              <a:lnSpc>
                <a:spcPct val="100000"/>
              </a:lnSpc>
              <a:tabLst>
                <a:tab pos="2614295" algn="l"/>
                <a:tab pos="4263390" algn="l"/>
                <a:tab pos="6379210" algn="l"/>
                <a:tab pos="7746365" algn="l"/>
              </a:tabLst>
            </a:pPr>
            <a:r>
              <a:rPr sz="2400" spc="-5" dirty="0">
                <a:latin typeface="Calibri"/>
                <a:cs typeface="Calibri"/>
              </a:rPr>
              <a:t>1</a:t>
            </a:r>
            <a:r>
              <a:rPr sz="2400" spc="-30" dirty="0">
                <a:latin typeface="Calibri"/>
                <a:cs typeface="Calibri"/>
              </a:rPr>
              <a:t>.</a:t>
            </a:r>
            <a:r>
              <a:rPr sz="2400" spc="-5" dirty="0">
                <a:latin typeface="Calibri"/>
                <a:cs typeface="Calibri"/>
              </a:rPr>
              <a:t>Ope</a:t>
            </a:r>
            <a:r>
              <a:rPr sz="2400" spc="-50" dirty="0">
                <a:latin typeface="Calibri"/>
                <a:cs typeface="Calibri"/>
              </a:rPr>
              <a:t>r</a:t>
            </a:r>
            <a:r>
              <a:rPr sz="2400" spc="-25" dirty="0">
                <a:latin typeface="Calibri"/>
                <a:cs typeface="Calibri"/>
              </a:rPr>
              <a:t>at</a:t>
            </a:r>
            <a:r>
              <a:rPr sz="2400" dirty="0">
                <a:latin typeface="Calibri"/>
                <a:cs typeface="Calibri"/>
              </a:rPr>
              <a:t>e	wi</a:t>
            </a:r>
            <a:r>
              <a:rPr sz="2400" spc="-15" dirty="0">
                <a:latin typeface="Calibri"/>
                <a:cs typeface="Calibri"/>
              </a:rPr>
              <a:t>t</a:t>
            </a:r>
            <a:r>
              <a:rPr sz="2400" dirty="0">
                <a:latin typeface="Calibri"/>
                <a:cs typeface="Calibri"/>
              </a:rPr>
              <a:t>h	</a:t>
            </a:r>
            <a:r>
              <a:rPr sz="2400" spc="-5" dirty="0">
                <a:latin typeface="Calibri"/>
                <a:cs typeface="Calibri"/>
              </a:rPr>
              <a:t>j</a:t>
            </a:r>
            <a:r>
              <a:rPr sz="2400" spc="10" dirty="0">
                <a:latin typeface="Calibri"/>
                <a:cs typeface="Calibri"/>
              </a:rPr>
              <a:t>u</a:t>
            </a:r>
            <a:r>
              <a:rPr sz="2400" spc="-5" dirty="0">
                <a:latin typeface="Calibri"/>
                <a:cs typeface="Calibri"/>
              </a:rPr>
              <a:t>nctio</a:t>
            </a:r>
            <a:r>
              <a:rPr sz="2400" dirty="0">
                <a:latin typeface="Calibri"/>
                <a:cs typeface="Calibri"/>
              </a:rPr>
              <a:t>n	</a:t>
            </a:r>
            <a:r>
              <a:rPr sz="2400" spc="-10" dirty="0">
                <a:latin typeface="Calibri"/>
                <a:cs typeface="Calibri"/>
              </a:rPr>
              <a:t>o</a:t>
            </a:r>
            <a:r>
              <a:rPr sz="2400" dirty="0">
                <a:latin typeface="Calibri"/>
                <a:cs typeface="Calibri"/>
              </a:rPr>
              <a:t>r	</a:t>
            </a:r>
            <a:r>
              <a:rPr sz="2400" spc="-50" dirty="0">
                <a:latin typeface="Calibri"/>
                <a:cs typeface="Calibri"/>
              </a:rPr>
              <a:t>g</a:t>
            </a:r>
            <a:r>
              <a:rPr sz="2400" spc="-25" dirty="0">
                <a:latin typeface="Calibri"/>
                <a:cs typeface="Calibri"/>
              </a:rPr>
              <a:t>at</a:t>
            </a:r>
            <a:r>
              <a:rPr sz="2400" dirty="0">
                <a:latin typeface="Calibri"/>
                <a:cs typeface="Calibri"/>
              </a:rPr>
              <a:t>es.  </a:t>
            </a:r>
            <a:r>
              <a:rPr sz="2400" spc="-15" dirty="0">
                <a:latin typeface="Calibri"/>
                <a:cs typeface="Calibri"/>
              </a:rPr>
              <a:t>2.Fabricated</a:t>
            </a:r>
            <a:r>
              <a:rPr sz="2400" spc="-45" dirty="0">
                <a:latin typeface="Calibri"/>
                <a:cs typeface="Calibri"/>
              </a:rPr>
              <a:t> </a:t>
            </a:r>
            <a:r>
              <a:rPr sz="2400" spc="-15" dirty="0">
                <a:latin typeface="Calibri"/>
                <a:cs typeface="Calibri"/>
              </a:rPr>
              <a:t>from</a:t>
            </a:r>
            <a:r>
              <a:rPr sz="2400" spc="-5" dirty="0">
                <a:latin typeface="Calibri"/>
                <a:cs typeface="Calibri"/>
              </a:rPr>
              <a:t> elemental</a:t>
            </a:r>
            <a:r>
              <a:rPr sz="2400" spc="-25" dirty="0">
                <a:latin typeface="Calibri"/>
                <a:cs typeface="Calibri"/>
              </a:rPr>
              <a:t> </a:t>
            </a:r>
            <a:r>
              <a:rPr sz="2400" spc="-10" dirty="0">
                <a:latin typeface="Calibri"/>
                <a:cs typeface="Calibri"/>
              </a:rPr>
              <a:t>semiconductors</a:t>
            </a:r>
            <a:r>
              <a:rPr sz="2400" spc="-25" dirty="0">
                <a:latin typeface="Calibri"/>
                <a:cs typeface="Calibri"/>
              </a:rPr>
              <a:t> </a:t>
            </a:r>
            <a:r>
              <a:rPr sz="2400" spc="-5" dirty="0">
                <a:latin typeface="Calibri"/>
                <a:cs typeface="Calibri"/>
              </a:rPr>
              <a:t>such </a:t>
            </a:r>
            <a:r>
              <a:rPr sz="2400" dirty="0">
                <a:latin typeface="Calibri"/>
                <a:cs typeface="Calibri"/>
              </a:rPr>
              <a:t>as</a:t>
            </a:r>
            <a:r>
              <a:rPr sz="2400" spc="-10" dirty="0">
                <a:latin typeface="Calibri"/>
                <a:cs typeface="Calibri"/>
              </a:rPr>
              <a:t> </a:t>
            </a:r>
            <a:r>
              <a:rPr sz="2400" dirty="0">
                <a:latin typeface="Calibri"/>
                <a:cs typeface="Calibri"/>
              </a:rPr>
              <a:t>Si</a:t>
            </a:r>
            <a:r>
              <a:rPr sz="2400" spc="-15" dirty="0">
                <a:latin typeface="Calibri"/>
                <a:cs typeface="Calibri"/>
              </a:rPr>
              <a:t> </a:t>
            </a:r>
            <a:r>
              <a:rPr sz="2400" spc="-5" dirty="0">
                <a:latin typeface="Calibri"/>
                <a:cs typeface="Calibri"/>
              </a:rPr>
              <a:t>or </a:t>
            </a:r>
            <a:r>
              <a:rPr sz="2400" dirty="0">
                <a:latin typeface="Calibri"/>
                <a:cs typeface="Calibri"/>
              </a:rPr>
              <a:t>Ge.</a:t>
            </a:r>
            <a:endParaRPr sz="2400">
              <a:latin typeface="Calibri"/>
              <a:cs typeface="Calibri"/>
            </a:endParaRPr>
          </a:p>
          <a:p>
            <a:pPr marL="277495" marR="5080">
              <a:lnSpc>
                <a:spcPct val="100000"/>
              </a:lnSpc>
              <a:tabLst>
                <a:tab pos="1640205" algn="l"/>
              </a:tabLst>
            </a:pPr>
            <a:r>
              <a:rPr sz="2400" spc="-20" dirty="0">
                <a:latin typeface="Calibri"/>
                <a:cs typeface="Calibri"/>
              </a:rPr>
              <a:t>3.Operate</a:t>
            </a:r>
            <a:r>
              <a:rPr sz="2400" spc="75" dirty="0">
                <a:latin typeface="Calibri"/>
                <a:cs typeface="Calibri"/>
              </a:rPr>
              <a:t> </a:t>
            </a:r>
            <a:r>
              <a:rPr sz="2400" spc="-5" dirty="0">
                <a:latin typeface="Calibri"/>
                <a:cs typeface="Calibri"/>
              </a:rPr>
              <a:t>with</a:t>
            </a:r>
            <a:r>
              <a:rPr sz="2400" spc="65" dirty="0">
                <a:latin typeface="Calibri"/>
                <a:cs typeface="Calibri"/>
              </a:rPr>
              <a:t> </a:t>
            </a:r>
            <a:r>
              <a:rPr sz="2400" spc="-10" dirty="0">
                <a:latin typeface="Calibri"/>
                <a:cs typeface="Calibri"/>
              </a:rPr>
              <a:t>warm</a:t>
            </a:r>
            <a:r>
              <a:rPr sz="2400" spc="70" dirty="0">
                <a:latin typeface="Calibri"/>
                <a:cs typeface="Calibri"/>
              </a:rPr>
              <a:t> </a:t>
            </a:r>
            <a:r>
              <a:rPr sz="2400" spc="-10" dirty="0">
                <a:latin typeface="Calibri"/>
                <a:cs typeface="Calibri"/>
              </a:rPr>
              <a:t>electrons</a:t>
            </a:r>
            <a:r>
              <a:rPr sz="2400" spc="65" dirty="0">
                <a:latin typeface="Calibri"/>
                <a:cs typeface="Calibri"/>
              </a:rPr>
              <a:t> </a:t>
            </a:r>
            <a:r>
              <a:rPr sz="2400" spc="-5" dirty="0">
                <a:latin typeface="Calibri"/>
                <a:cs typeface="Calibri"/>
              </a:rPr>
              <a:t>whose</a:t>
            </a:r>
            <a:r>
              <a:rPr sz="2400" spc="70" dirty="0">
                <a:latin typeface="Calibri"/>
                <a:cs typeface="Calibri"/>
              </a:rPr>
              <a:t> </a:t>
            </a:r>
            <a:r>
              <a:rPr sz="2400" spc="-5" dirty="0">
                <a:latin typeface="Calibri"/>
                <a:cs typeface="Calibri"/>
              </a:rPr>
              <a:t>energy</a:t>
            </a:r>
            <a:r>
              <a:rPr sz="2400" spc="75" dirty="0">
                <a:latin typeface="Calibri"/>
                <a:cs typeface="Calibri"/>
              </a:rPr>
              <a:t> </a:t>
            </a:r>
            <a:r>
              <a:rPr sz="2400" dirty="0">
                <a:latin typeface="Calibri"/>
                <a:cs typeface="Calibri"/>
              </a:rPr>
              <a:t>is</a:t>
            </a:r>
            <a:r>
              <a:rPr sz="2400" spc="50" dirty="0">
                <a:latin typeface="Calibri"/>
                <a:cs typeface="Calibri"/>
              </a:rPr>
              <a:t> </a:t>
            </a:r>
            <a:r>
              <a:rPr sz="2400" spc="-5" dirty="0">
                <a:latin typeface="Calibri"/>
                <a:cs typeface="Calibri"/>
              </a:rPr>
              <a:t>not</a:t>
            </a:r>
            <a:r>
              <a:rPr sz="2400" spc="60" dirty="0">
                <a:latin typeface="Calibri"/>
                <a:cs typeface="Calibri"/>
              </a:rPr>
              <a:t> </a:t>
            </a:r>
            <a:r>
              <a:rPr sz="2400" dirty="0">
                <a:latin typeface="Calibri"/>
                <a:cs typeface="Calibri"/>
              </a:rPr>
              <a:t>much</a:t>
            </a:r>
            <a:r>
              <a:rPr sz="2400" spc="55" dirty="0">
                <a:latin typeface="Calibri"/>
                <a:cs typeface="Calibri"/>
              </a:rPr>
              <a:t> </a:t>
            </a:r>
            <a:r>
              <a:rPr sz="2400" spc="-15" dirty="0">
                <a:latin typeface="Calibri"/>
                <a:cs typeface="Calibri"/>
              </a:rPr>
              <a:t>greater </a:t>
            </a:r>
            <a:r>
              <a:rPr sz="2400" spc="-530" dirty="0">
                <a:latin typeface="Calibri"/>
                <a:cs typeface="Calibri"/>
              </a:rPr>
              <a:t> </a:t>
            </a:r>
            <a:r>
              <a:rPr sz="2400" dirty="0">
                <a:latin typeface="Calibri"/>
                <a:cs typeface="Calibri"/>
              </a:rPr>
              <a:t>than</a:t>
            </a:r>
            <a:r>
              <a:rPr sz="2400" spc="-15" dirty="0">
                <a:latin typeface="Calibri"/>
                <a:cs typeface="Calibri"/>
              </a:rPr>
              <a:t> </a:t>
            </a:r>
            <a:r>
              <a:rPr sz="2400" dirty="0">
                <a:latin typeface="Calibri"/>
                <a:cs typeface="Calibri"/>
              </a:rPr>
              <a:t>their	thermal</a:t>
            </a:r>
            <a:r>
              <a:rPr sz="2400" spc="-25" dirty="0">
                <a:latin typeface="Calibri"/>
                <a:cs typeface="Calibri"/>
              </a:rPr>
              <a:t> </a:t>
            </a:r>
            <a:r>
              <a:rPr sz="2400" spc="-5" dirty="0">
                <a:latin typeface="Calibri"/>
                <a:cs typeface="Calibri"/>
              </a:rPr>
              <a:t>energy (0.026</a:t>
            </a:r>
            <a:r>
              <a:rPr sz="2400" spc="-25" dirty="0">
                <a:latin typeface="Calibri"/>
                <a:cs typeface="Calibri"/>
              </a:rPr>
              <a:t> </a:t>
            </a:r>
            <a:r>
              <a:rPr sz="2400" dirty="0">
                <a:latin typeface="Calibri"/>
                <a:cs typeface="Calibri"/>
              </a:rPr>
              <a:t>eV</a:t>
            </a:r>
            <a:r>
              <a:rPr sz="2400" spc="-10" dirty="0">
                <a:latin typeface="Calibri"/>
                <a:cs typeface="Calibri"/>
              </a:rPr>
              <a:t> </a:t>
            </a:r>
            <a:r>
              <a:rPr sz="2400" spc="-15" dirty="0">
                <a:latin typeface="Calibri"/>
                <a:cs typeface="Calibri"/>
              </a:rPr>
              <a:t>at</a:t>
            </a:r>
            <a:r>
              <a:rPr sz="2400" spc="-10" dirty="0">
                <a:latin typeface="Calibri"/>
                <a:cs typeface="Calibri"/>
              </a:rPr>
              <a:t> </a:t>
            </a:r>
            <a:r>
              <a:rPr sz="2400" spc="-15" dirty="0">
                <a:latin typeface="Calibri"/>
                <a:cs typeface="Calibri"/>
              </a:rPr>
              <a:t>room</a:t>
            </a:r>
            <a:r>
              <a:rPr sz="2400" spc="-20" dirty="0">
                <a:latin typeface="Calibri"/>
                <a:cs typeface="Calibri"/>
              </a:rPr>
              <a:t> </a:t>
            </a:r>
            <a:r>
              <a:rPr sz="2400" spc="-10" dirty="0">
                <a:latin typeface="Calibri"/>
                <a:cs typeface="Calibri"/>
              </a:rPr>
              <a:t>temperature).</a:t>
            </a:r>
            <a:endParaRPr sz="2400">
              <a:latin typeface="Calibri"/>
              <a:cs typeface="Calibri"/>
            </a:endParaRPr>
          </a:p>
          <a:p>
            <a:pPr>
              <a:lnSpc>
                <a:spcPct val="100000"/>
              </a:lnSpc>
              <a:spcBef>
                <a:spcPts val="15"/>
              </a:spcBef>
            </a:pPr>
            <a:endParaRPr sz="2350">
              <a:latin typeface="Calibri"/>
              <a:cs typeface="Calibri"/>
            </a:endParaRPr>
          </a:p>
          <a:p>
            <a:pPr marL="12700">
              <a:lnSpc>
                <a:spcPct val="100000"/>
              </a:lnSpc>
            </a:pPr>
            <a:r>
              <a:rPr sz="2400" b="1" spc="-30" dirty="0">
                <a:latin typeface="Calibri"/>
                <a:cs typeface="Calibri"/>
              </a:rPr>
              <a:t>TED’s</a:t>
            </a:r>
            <a:endParaRPr sz="2400">
              <a:latin typeface="Calibri"/>
              <a:cs typeface="Calibri"/>
            </a:endParaRPr>
          </a:p>
          <a:p>
            <a:pPr marL="277495" marR="1189355">
              <a:lnSpc>
                <a:spcPct val="100000"/>
              </a:lnSpc>
            </a:pPr>
            <a:r>
              <a:rPr sz="2400" spc="-20" dirty="0">
                <a:latin typeface="Calibri"/>
                <a:cs typeface="Calibri"/>
              </a:rPr>
              <a:t>Operate </a:t>
            </a:r>
            <a:r>
              <a:rPr sz="2400" dirty="0">
                <a:latin typeface="Calibri"/>
                <a:cs typeface="Calibri"/>
              </a:rPr>
              <a:t>with </a:t>
            </a:r>
            <a:r>
              <a:rPr sz="2400" spc="-5" dirty="0">
                <a:latin typeface="Calibri"/>
                <a:cs typeface="Calibri"/>
              </a:rPr>
              <a:t>bulk</a:t>
            </a:r>
            <a:r>
              <a:rPr sz="2400" spc="-10" dirty="0">
                <a:latin typeface="Calibri"/>
                <a:cs typeface="Calibri"/>
              </a:rPr>
              <a:t> </a:t>
            </a:r>
            <a:r>
              <a:rPr sz="2400" spc="-5" dirty="0">
                <a:latin typeface="Calibri"/>
                <a:cs typeface="Calibri"/>
              </a:rPr>
              <a:t>devices</a:t>
            </a:r>
            <a:r>
              <a:rPr sz="2400" spc="5" dirty="0">
                <a:latin typeface="Calibri"/>
                <a:cs typeface="Calibri"/>
              </a:rPr>
              <a:t> </a:t>
            </a:r>
            <a:r>
              <a:rPr sz="2400" spc="-10" dirty="0">
                <a:latin typeface="Calibri"/>
                <a:cs typeface="Calibri"/>
              </a:rPr>
              <a:t>having</a:t>
            </a:r>
            <a:r>
              <a:rPr sz="2400" spc="-5" dirty="0">
                <a:latin typeface="Calibri"/>
                <a:cs typeface="Calibri"/>
              </a:rPr>
              <a:t> no</a:t>
            </a:r>
            <a:r>
              <a:rPr sz="2400" spc="-10" dirty="0">
                <a:latin typeface="Calibri"/>
                <a:cs typeface="Calibri"/>
              </a:rPr>
              <a:t> </a:t>
            </a:r>
            <a:r>
              <a:rPr sz="2400" spc="-5" dirty="0">
                <a:latin typeface="Calibri"/>
                <a:cs typeface="Calibri"/>
              </a:rPr>
              <a:t>junctions </a:t>
            </a:r>
            <a:r>
              <a:rPr sz="2400" dirty="0">
                <a:latin typeface="Calibri"/>
                <a:cs typeface="Calibri"/>
              </a:rPr>
              <a:t>and</a:t>
            </a:r>
            <a:r>
              <a:rPr sz="2400" spc="-5" dirty="0">
                <a:latin typeface="Calibri"/>
                <a:cs typeface="Calibri"/>
              </a:rPr>
              <a:t> </a:t>
            </a:r>
            <a:r>
              <a:rPr sz="2400" spc="-20" dirty="0">
                <a:latin typeface="Calibri"/>
                <a:cs typeface="Calibri"/>
              </a:rPr>
              <a:t>gates. </a:t>
            </a:r>
            <a:r>
              <a:rPr sz="2400" spc="-525" dirty="0">
                <a:latin typeface="Calibri"/>
                <a:cs typeface="Calibri"/>
              </a:rPr>
              <a:t> </a:t>
            </a:r>
            <a:r>
              <a:rPr sz="2400" spc="-15" dirty="0">
                <a:latin typeface="Calibri"/>
                <a:cs typeface="Calibri"/>
              </a:rPr>
              <a:t>Fabricated</a:t>
            </a:r>
            <a:r>
              <a:rPr sz="2400" spc="-40" dirty="0">
                <a:latin typeface="Calibri"/>
                <a:cs typeface="Calibri"/>
              </a:rPr>
              <a:t> </a:t>
            </a:r>
            <a:r>
              <a:rPr sz="2400" spc="-15" dirty="0">
                <a:latin typeface="Calibri"/>
                <a:cs typeface="Calibri"/>
              </a:rPr>
              <a:t>from</a:t>
            </a:r>
            <a:r>
              <a:rPr sz="2400" spc="-5" dirty="0">
                <a:latin typeface="Calibri"/>
                <a:cs typeface="Calibri"/>
              </a:rPr>
              <a:t> </a:t>
            </a:r>
            <a:r>
              <a:rPr sz="2400" spc="-10" dirty="0">
                <a:latin typeface="Calibri"/>
                <a:cs typeface="Calibri"/>
              </a:rPr>
              <a:t>compound</a:t>
            </a:r>
            <a:r>
              <a:rPr sz="2400" spc="-5" dirty="0">
                <a:latin typeface="Calibri"/>
                <a:cs typeface="Calibri"/>
              </a:rPr>
              <a:t> </a:t>
            </a:r>
            <a:r>
              <a:rPr sz="2400" dirty="0">
                <a:latin typeface="Calibri"/>
                <a:cs typeface="Calibri"/>
              </a:rPr>
              <a:t>GaAs,</a:t>
            </a:r>
            <a:r>
              <a:rPr sz="2400" spc="-15" dirty="0">
                <a:latin typeface="Calibri"/>
                <a:cs typeface="Calibri"/>
              </a:rPr>
              <a:t> </a:t>
            </a:r>
            <a:r>
              <a:rPr sz="2400" spc="-60" dirty="0">
                <a:latin typeface="Calibri"/>
                <a:cs typeface="Calibri"/>
              </a:rPr>
              <a:t>CdTe</a:t>
            </a:r>
            <a:r>
              <a:rPr sz="2400" dirty="0">
                <a:latin typeface="Calibri"/>
                <a:cs typeface="Calibri"/>
              </a:rPr>
              <a:t> </a:t>
            </a:r>
            <a:r>
              <a:rPr sz="2400" spc="-5" dirty="0">
                <a:latin typeface="Calibri"/>
                <a:cs typeface="Calibri"/>
              </a:rPr>
              <a:t>or</a:t>
            </a:r>
            <a:r>
              <a:rPr sz="2400" dirty="0">
                <a:latin typeface="Calibri"/>
                <a:cs typeface="Calibri"/>
              </a:rPr>
              <a:t> </a:t>
            </a:r>
            <a:r>
              <a:rPr sz="2400" spc="-80" dirty="0">
                <a:latin typeface="Calibri"/>
                <a:cs typeface="Calibri"/>
              </a:rPr>
              <a:t>InP.</a:t>
            </a:r>
            <a:endParaRPr sz="2400">
              <a:latin typeface="Calibri"/>
              <a:cs typeface="Calibri"/>
            </a:endParaRPr>
          </a:p>
          <a:p>
            <a:pPr marL="277495" marR="5080">
              <a:lnSpc>
                <a:spcPts val="2910"/>
              </a:lnSpc>
              <a:spcBef>
                <a:spcPts val="65"/>
              </a:spcBef>
              <a:tabLst>
                <a:tab pos="2641600" algn="l"/>
                <a:tab pos="4852035" algn="l"/>
                <a:tab pos="7627620" algn="l"/>
              </a:tabLst>
            </a:pPr>
            <a:r>
              <a:rPr sz="2400" spc="-20" dirty="0">
                <a:latin typeface="Calibri"/>
                <a:cs typeface="Calibri"/>
              </a:rPr>
              <a:t>Operate</a:t>
            </a:r>
            <a:r>
              <a:rPr sz="2400" spc="425" dirty="0">
                <a:latin typeface="Calibri"/>
                <a:cs typeface="Calibri"/>
              </a:rPr>
              <a:t> </a:t>
            </a:r>
            <a:r>
              <a:rPr sz="2400" spc="-5" dirty="0">
                <a:latin typeface="Calibri"/>
                <a:cs typeface="Calibri"/>
              </a:rPr>
              <a:t>with</a:t>
            </a:r>
            <a:r>
              <a:rPr sz="2400" spc="415" dirty="0">
                <a:latin typeface="Calibri"/>
                <a:cs typeface="Calibri"/>
              </a:rPr>
              <a:t> </a:t>
            </a:r>
            <a:r>
              <a:rPr sz="2400" spc="-5" dirty="0">
                <a:latin typeface="Calibri"/>
                <a:cs typeface="Calibri"/>
              </a:rPr>
              <a:t>hot</a:t>
            </a:r>
            <a:r>
              <a:rPr sz="2400" spc="415" dirty="0">
                <a:latin typeface="Calibri"/>
                <a:cs typeface="Calibri"/>
              </a:rPr>
              <a:t> </a:t>
            </a:r>
            <a:r>
              <a:rPr sz="2400" spc="-10" dirty="0">
                <a:latin typeface="Calibri"/>
                <a:cs typeface="Calibri"/>
              </a:rPr>
              <a:t>electrons</a:t>
            </a:r>
            <a:r>
              <a:rPr sz="2400" spc="415" dirty="0">
                <a:latin typeface="Calibri"/>
                <a:cs typeface="Calibri"/>
              </a:rPr>
              <a:t> </a:t>
            </a:r>
            <a:r>
              <a:rPr sz="2400" spc="-5" dirty="0">
                <a:latin typeface="Calibri"/>
                <a:cs typeface="Calibri"/>
              </a:rPr>
              <a:t>whose</a:t>
            </a:r>
            <a:r>
              <a:rPr sz="2400" spc="434" dirty="0">
                <a:latin typeface="Calibri"/>
                <a:cs typeface="Calibri"/>
              </a:rPr>
              <a:t> </a:t>
            </a:r>
            <a:r>
              <a:rPr sz="2400" spc="-5" dirty="0">
                <a:latin typeface="Calibri"/>
                <a:cs typeface="Calibri"/>
              </a:rPr>
              <a:t>energy</a:t>
            </a:r>
            <a:r>
              <a:rPr sz="2400" spc="420" dirty="0">
                <a:latin typeface="Calibri"/>
                <a:cs typeface="Calibri"/>
              </a:rPr>
              <a:t> </a:t>
            </a:r>
            <a:r>
              <a:rPr sz="2400" dirty="0">
                <a:latin typeface="Calibri"/>
                <a:cs typeface="Calibri"/>
              </a:rPr>
              <a:t>is</a:t>
            </a:r>
            <a:r>
              <a:rPr sz="2400" spc="415" dirty="0">
                <a:latin typeface="Calibri"/>
                <a:cs typeface="Calibri"/>
              </a:rPr>
              <a:t> </a:t>
            </a:r>
            <a:r>
              <a:rPr sz="2400" spc="-5" dirty="0">
                <a:latin typeface="Calibri"/>
                <a:cs typeface="Calibri"/>
              </a:rPr>
              <a:t>very</a:t>
            </a:r>
            <a:r>
              <a:rPr sz="2400" spc="425" dirty="0">
                <a:latin typeface="Calibri"/>
                <a:cs typeface="Calibri"/>
              </a:rPr>
              <a:t> </a:t>
            </a:r>
            <a:r>
              <a:rPr sz="2400" spc="-5" dirty="0">
                <a:latin typeface="Calibri"/>
                <a:cs typeface="Calibri"/>
              </a:rPr>
              <a:t>much</a:t>
            </a:r>
            <a:r>
              <a:rPr sz="2400" spc="420" dirty="0">
                <a:latin typeface="Calibri"/>
                <a:cs typeface="Calibri"/>
              </a:rPr>
              <a:t> </a:t>
            </a:r>
            <a:r>
              <a:rPr sz="2400" spc="-15" dirty="0">
                <a:latin typeface="Calibri"/>
                <a:cs typeface="Calibri"/>
              </a:rPr>
              <a:t>greater </a:t>
            </a:r>
            <a:r>
              <a:rPr sz="2400" spc="-525" dirty="0">
                <a:latin typeface="Calibri"/>
                <a:cs typeface="Calibri"/>
              </a:rPr>
              <a:t> </a:t>
            </a:r>
            <a:r>
              <a:rPr sz="2400" dirty="0">
                <a:latin typeface="Calibri"/>
                <a:cs typeface="Calibri"/>
              </a:rPr>
              <a:t>than	</a:t>
            </a:r>
            <a:r>
              <a:rPr sz="2400" spc="-5" dirty="0">
                <a:latin typeface="Calibri"/>
                <a:cs typeface="Calibri"/>
              </a:rPr>
              <a:t>th</a:t>
            </a:r>
            <a:r>
              <a:rPr sz="2400" dirty="0">
                <a:latin typeface="Calibri"/>
                <a:cs typeface="Calibri"/>
              </a:rPr>
              <a:t>e	thermal	ene</a:t>
            </a:r>
            <a:r>
              <a:rPr sz="2400" spc="-30" dirty="0">
                <a:latin typeface="Calibri"/>
                <a:cs typeface="Calibri"/>
              </a:rPr>
              <a:t>r</a:t>
            </a:r>
            <a:r>
              <a:rPr sz="2400" spc="-15" dirty="0">
                <a:latin typeface="Calibri"/>
                <a:cs typeface="Calibri"/>
              </a:rPr>
              <a:t>g</a:t>
            </a:r>
            <a:r>
              <a:rPr sz="2400" dirty="0">
                <a:latin typeface="Calibri"/>
                <a:cs typeface="Calibri"/>
              </a:rPr>
              <a:t>y</a:t>
            </a:r>
            <a:endParaRPr sz="24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96</a:t>
            </a:fld>
            <a:endParaRPr spc="-5"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12926" y="125933"/>
            <a:ext cx="6447790" cy="452120"/>
          </a:xfrm>
          <a:prstGeom prst="rect">
            <a:avLst/>
          </a:prstGeom>
        </p:spPr>
        <p:txBody>
          <a:bodyPr vert="horz" wrap="square" lIns="0" tIns="12065" rIns="0" bIns="0" rtlCol="0">
            <a:spAutoFit/>
          </a:bodyPr>
          <a:lstStyle/>
          <a:p>
            <a:pPr marL="12700">
              <a:lnSpc>
                <a:spcPct val="100000"/>
              </a:lnSpc>
              <a:spcBef>
                <a:spcPts val="95"/>
              </a:spcBef>
            </a:pPr>
            <a:r>
              <a:rPr spc="-55" dirty="0">
                <a:latin typeface="Arial"/>
                <a:cs typeface="Arial"/>
              </a:rPr>
              <a:t>AVALANCHE</a:t>
            </a:r>
            <a:r>
              <a:rPr spc="20" dirty="0">
                <a:latin typeface="Arial"/>
                <a:cs typeface="Arial"/>
              </a:rPr>
              <a:t> </a:t>
            </a:r>
            <a:r>
              <a:rPr spc="-5" dirty="0">
                <a:latin typeface="Arial"/>
                <a:cs typeface="Arial"/>
              </a:rPr>
              <a:t>TRANSIT</a:t>
            </a:r>
            <a:r>
              <a:rPr spc="10" dirty="0">
                <a:latin typeface="Arial"/>
                <a:cs typeface="Arial"/>
              </a:rPr>
              <a:t> </a:t>
            </a:r>
            <a:r>
              <a:rPr spc="-5" dirty="0">
                <a:latin typeface="Arial"/>
                <a:cs typeface="Arial"/>
              </a:rPr>
              <a:t>TIME</a:t>
            </a:r>
            <a:r>
              <a:rPr spc="-30" dirty="0">
                <a:latin typeface="Arial"/>
                <a:cs typeface="Arial"/>
              </a:rPr>
              <a:t> </a:t>
            </a:r>
            <a:r>
              <a:rPr spc="-5" dirty="0">
                <a:latin typeface="Arial"/>
                <a:cs typeface="Arial"/>
              </a:rPr>
              <a:t>DEVICES</a:t>
            </a:r>
          </a:p>
        </p:txBody>
      </p:sp>
      <p:pic>
        <p:nvPicPr>
          <p:cNvPr id="4" name="object 4"/>
          <p:cNvPicPr/>
          <p:nvPr/>
        </p:nvPicPr>
        <p:blipFill>
          <a:blip r:embed="rId2" cstate="print"/>
          <a:stretch>
            <a:fillRect/>
          </a:stretch>
        </p:blipFill>
        <p:spPr>
          <a:xfrm>
            <a:off x="461644" y="1191641"/>
            <a:ext cx="118236" cy="124460"/>
          </a:xfrm>
          <a:prstGeom prst="rect">
            <a:avLst/>
          </a:prstGeom>
        </p:spPr>
      </p:pic>
      <p:sp>
        <p:nvSpPr>
          <p:cNvPr id="5" name="object 5"/>
          <p:cNvSpPr txBox="1"/>
          <p:nvPr/>
        </p:nvSpPr>
        <p:spPr>
          <a:xfrm>
            <a:off x="629818" y="1013586"/>
            <a:ext cx="8151495" cy="4784725"/>
          </a:xfrm>
          <a:prstGeom prst="rect">
            <a:avLst/>
          </a:prstGeom>
        </p:spPr>
        <p:txBody>
          <a:bodyPr vert="horz" wrap="square" lIns="0" tIns="12700" rIns="0" bIns="0" rtlCol="0">
            <a:spAutoFit/>
          </a:bodyPr>
          <a:lstStyle/>
          <a:p>
            <a:pPr marL="12700" marR="5715" algn="just">
              <a:lnSpc>
                <a:spcPct val="100000"/>
              </a:lnSpc>
              <a:spcBef>
                <a:spcPts val="100"/>
              </a:spcBef>
            </a:pPr>
            <a:r>
              <a:rPr sz="2400" spc="-5" dirty="0">
                <a:latin typeface="Calibri"/>
                <a:cs typeface="Calibri"/>
              </a:rPr>
              <a:t>In 1958, </a:t>
            </a:r>
            <a:r>
              <a:rPr sz="2400" spc="-10" dirty="0">
                <a:latin typeface="Calibri"/>
                <a:cs typeface="Calibri"/>
              </a:rPr>
              <a:t>Read </a:t>
            </a:r>
            <a:r>
              <a:rPr sz="2400" spc="-15" dirty="0">
                <a:latin typeface="Calibri"/>
                <a:cs typeface="Calibri"/>
              </a:rPr>
              <a:t>at </a:t>
            </a:r>
            <a:r>
              <a:rPr sz="2400" dirty="0">
                <a:latin typeface="Calibri"/>
                <a:cs typeface="Calibri"/>
              </a:rPr>
              <a:t>Bell </a:t>
            </a:r>
            <a:r>
              <a:rPr sz="2400" spc="-30" dirty="0">
                <a:latin typeface="Calibri"/>
                <a:cs typeface="Calibri"/>
              </a:rPr>
              <a:t>Telephone </a:t>
            </a:r>
            <a:r>
              <a:rPr sz="2400" spc="-15" dirty="0">
                <a:latin typeface="Calibri"/>
                <a:cs typeface="Calibri"/>
              </a:rPr>
              <a:t>Laboratories </a:t>
            </a:r>
            <a:r>
              <a:rPr sz="2400" spc="-10" dirty="0">
                <a:latin typeface="Calibri"/>
                <a:cs typeface="Calibri"/>
              </a:rPr>
              <a:t>proposed that </a:t>
            </a:r>
            <a:r>
              <a:rPr sz="2400" spc="-5" dirty="0">
                <a:latin typeface="Calibri"/>
                <a:cs typeface="Calibri"/>
              </a:rPr>
              <a:t>the </a:t>
            </a:r>
            <a:r>
              <a:rPr sz="2400" dirty="0">
                <a:latin typeface="Calibri"/>
                <a:cs typeface="Calibri"/>
              </a:rPr>
              <a:t> </a:t>
            </a:r>
            <a:r>
              <a:rPr sz="2400" spc="-15" dirty="0">
                <a:latin typeface="Calibri"/>
                <a:cs typeface="Calibri"/>
              </a:rPr>
              <a:t>delay</a:t>
            </a:r>
            <a:r>
              <a:rPr sz="2400" spc="-10" dirty="0">
                <a:latin typeface="Calibri"/>
                <a:cs typeface="Calibri"/>
              </a:rPr>
              <a:t> </a:t>
            </a:r>
            <a:r>
              <a:rPr sz="2400" spc="-5" dirty="0">
                <a:latin typeface="Calibri"/>
                <a:cs typeface="Calibri"/>
              </a:rPr>
              <a:t>between</a:t>
            </a:r>
            <a:r>
              <a:rPr sz="2400" spc="-10" dirty="0">
                <a:latin typeface="Calibri"/>
                <a:cs typeface="Calibri"/>
              </a:rPr>
              <a:t> </a:t>
            </a:r>
            <a:r>
              <a:rPr sz="2400" spc="-15" dirty="0">
                <a:latin typeface="Calibri"/>
                <a:cs typeface="Calibri"/>
              </a:rPr>
              <a:t>voltage</a:t>
            </a:r>
            <a:r>
              <a:rPr sz="2400" spc="5" dirty="0">
                <a:latin typeface="Calibri"/>
                <a:cs typeface="Calibri"/>
              </a:rPr>
              <a:t> </a:t>
            </a:r>
            <a:r>
              <a:rPr sz="2400" dirty="0">
                <a:latin typeface="Calibri"/>
                <a:cs typeface="Calibri"/>
              </a:rPr>
              <a:t>and </a:t>
            </a:r>
            <a:r>
              <a:rPr sz="2400" spc="-10" dirty="0">
                <a:latin typeface="Calibri"/>
                <a:cs typeface="Calibri"/>
              </a:rPr>
              <a:t>current</a:t>
            </a:r>
            <a:r>
              <a:rPr sz="2400" spc="-20" dirty="0">
                <a:latin typeface="Calibri"/>
                <a:cs typeface="Calibri"/>
              </a:rPr>
              <a:t> </a:t>
            </a:r>
            <a:r>
              <a:rPr sz="2400" dirty="0">
                <a:latin typeface="Calibri"/>
                <a:cs typeface="Calibri"/>
              </a:rPr>
              <a:t>in</a:t>
            </a:r>
            <a:r>
              <a:rPr sz="2400" spc="-5" dirty="0">
                <a:latin typeface="Calibri"/>
                <a:cs typeface="Calibri"/>
              </a:rPr>
              <a:t> </a:t>
            </a:r>
            <a:r>
              <a:rPr sz="2400" dirty="0">
                <a:latin typeface="Calibri"/>
                <a:cs typeface="Calibri"/>
              </a:rPr>
              <a:t>an</a:t>
            </a:r>
            <a:r>
              <a:rPr sz="2400" spc="-5" dirty="0">
                <a:latin typeface="Calibri"/>
                <a:cs typeface="Calibri"/>
              </a:rPr>
              <a:t> </a:t>
            </a:r>
            <a:r>
              <a:rPr sz="2400" spc="-10" dirty="0">
                <a:latin typeface="Calibri"/>
                <a:cs typeface="Calibri"/>
              </a:rPr>
              <a:t>avalanche,</a:t>
            </a:r>
            <a:endParaRPr sz="2400">
              <a:latin typeface="Calibri"/>
              <a:cs typeface="Calibri"/>
            </a:endParaRPr>
          </a:p>
          <a:p>
            <a:pPr marL="12700" marR="6350" algn="just">
              <a:lnSpc>
                <a:spcPct val="100000"/>
              </a:lnSpc>
            </a:pPr>
            <a:r>
              <a:rPr sz="2400" spc="-10" dirty="0">
                <a:latin typeface="Calibri"/>
                <a:cs typeface="Calibri"/>
              </a:rPr>
              <a:t>together </a:t>
            </a:r>
            <a:r>
              <a:rPr sz="2400" spc="-5" dirty="0">
                <a:latin typeface="Calibri"/>
                <a:cs typeface="Calibri"/>
              </a:rPr>
              <a:t>with </a:t>
            </a:r>
            <a:r>
              <a:rPr sz="2400" spc="-10" dirty="0">
                <a:latin typeface="Calibri"/>
                <a:cs typeface="Calibri"/>
              </a:rPr>
              <a:t>transit </a:t>
            </a:r>
            <a:r>
              <a:rPr sz="2400" spc="-5" dirty="0">
                <a:latin typeface="Calibri"/>
                <a:cs typeface="Calibri"/>
              </a:rPr>
              <a:t>time </a:t>
            </a:r>
            <a:r>
              <a:rPr sz="2400" spc="-10" dirty="0">
                <a:latin typeface="Calibri"/>
                <a:cs typeface="Calibri"/>
              </a:rPr>
              <a:t>through </a:t>
            </a:r>
            <a:r>
              <a:rPr sz="2400" spc="-5" dirty="0">
                <a:latin typeface="Calibri"/>
                <a:cs typeface="Calibri"/>
              </a:rPr>
              <a:t>the </a:t>
            </a:r>
            <a:r>
              <a:rPr sz="2400" spc="-10" dirty="0">
                <a:latin typeface="Calibri"/>
                <a:cs typeface="Calibri"/>
              </a:rPr>
              <a:t>material, could </a:t>
            </a:r>
            <a:r>
              <a:rPr sz="2400" spc="-25" dirty="0">
                <a:latin typeface="Calibri"/>
                <a:cs typeface="Calibri"/>
              </a:rPr>
              <a:t>make</a:t>
            </a:r>
            <a:r>
              <a:rPr sz="2400" spc="-20" dirty="0">
                <a:latin typeface="Calibri"/>
                <a:cs typeface="Calibri"/>
              </a:rPr>
              <a:t> </a:t>
            </a:r>
            <a:r>
              <a:rPr sz="2400" dirty="0">
                <a:latin typeface="Calibri"/>
                <a:cs typeface="Calibri"/>
              </a:rPr>
              <a:t>a </a:t>
            </a:r>
            <a:r>
              <a:rPr sz="2400" spc="5" dirty="0">
                <a:latin typeface="Calibri"/>
                <a:cs typeface="Calibri"/>
              </a:rPr>
              <a:t> </a:t>
            </a:r>
            <a:r>
              <a:rPr sz="2400" spc="-20" dirty="0">
                <a:latin typeface="Calibri"/>
                <a:cs typeface="Calibri"/>
              </a:rPr>
              <a:t>microwave</a:t>
            </a:r>
            <a:r>
              <a:rPr sz="2400" spc="-15" dirty="0">
                <a:latin typeface="Calibri"/>
                <a:cs typeface="Calibri"/>
              </a:rPr>
              <a:t> </a:t>
            </a:r>
            <a:r>
              <a:rPr sz="2400" spc="-5" dirty="0">
                <a:latin typeface="Calibri"/>
                <a:cs typeface="Calibri"/>
              </a:rPr>
              <a:t>diode</a:t>
            </a:r>
            <a:r>
              <a:rPr sz="2400" dirty="0">
                <a:latin typeface="Calibri"/>
                <a:cs typeface="Calibri"/>
              </a:rPr>
              <a:t> </a:t>
            </a:r>
            <a:r>
              <a:rPr sz="2400" spc="-10" dirty="0">
                <a:latin typeface="Calibri"/>
                <a:cs typeface="Calibri"/>
              </a:rPr>
              <a:t>exhibit</a:t>
            </a:r>
            <a:r>
              <a:rPr sz="2400" spc="-5" dirty="0">
                <a:latin typeface="Calibri"/>
                <a:cs typeface="Calibri"/>
              </a:rPr>
              <a:t> </a:t>
            </a:r>
            <a:r>
              <a:rPr sz="2400" spc="-15" dirty="0">
                <a:latin typeface="Calibri"/>
                <a:cs typeface="Calibri"/>
              </a:rPr>
              <a:t>negative</a:t>
            </a:r>
            <a:r>
              <a:rPr sz="2400" spc="-10" dirty="0">
                <a:latin typeface="Calibri"/>
                <a:cs typeface="Calibri"/>
              </a:rPr>
              <a:t> resistance</a:t>
            </a:r>
            <a:r>
              <a:rPr sz="2400" spc="-5" dirty="0">
                <a:latin typeface="Calibri"/>
                <a:cs typeface="Calibri"/>
              </a:rPr>
              <a:t> </a:t>
            </a:r>
            <a:r>
              <a:rPr sz="2400" spc="-10" dirty="0">
                <a:latin typeface="Calibri"/>
                <a:cs typeface="Calibri"/>
              </a:rPr>
              <a:t>such</a:t>
            </a:r>
            <a:r>
              <a:rPr sz="2400" spc="-5" dirty="0">
                <a:latin typeface="Calibri"/>
                <a:cs typeface="Calibri"/>
              </a:rPr>
              <a:t> devices</a:t>
            </a:r>
            <a:r>
              <a:rPr sz="2400" dirty="0">
                <a:latin typeface="Calibri"/>
                <a:cs typeface="Calibri"/>
              </a:rPr>
              <a:t> </a:t>
            </a:r>
            <a:r>
              <a:rPr sz="2400" spc="-10" dirty="0">
                <a:latin typeface="Calibri"/>
                <a:cs typeface="Calibri"/>
              </a:rPr>
              <a:t>are </a:t>
            </a:r>
            <a:r>
              <a:rPr sz="2400" spc="-5" dirty="0">
                <a:latin typeface="Calibri"/>
                <a:cs typeface="Calibri"/>
              </a:rPr>
              <a:t> called</a:t>
            </a:r>
            <a:r>
              <a:rPr sz="2400" spc="-30" dirty="0">
                <a:latin typeface="Calibri"/>
                <a:cs typeface="Calibri"/>
              </a:rPr>
              <a:t> </a:t>
            </a:r>
            <a:r>
              <a:rPr sz="2400" spc="-10" dirty="0">
                <a:latin typeface="Calibri"/>
                <a:cs typeface="Calibri"/>
              </a:rPr>
              <a:t>Avalanche</a:t>
            </a:r>
            <a:r>
              <a:rPr sz="2400" spc="5" dirty="0">
                <a:latin typeface="Calibri"/>
                <a:cs typeface="Calibri"/>
              </a:rPr>
              <a:t> </a:t>
            </a:r>
            <a:r>
              <a:rPr sz="2400" spc="-10" dirty="0">
                <a:latin typeface="Calibri"/>
                <a:cs typeface="Calibri"/>
              </a:rPr>
              <a:t>transit</a:t>
            </a:r>
            <a:r>
              <a:rPr sz="2400" spc="-15" dirty="0">
                <a:latin typeface="Calibri"/>
                <a:cs typeface="Calibri"/>
              </a:rPr>
              <a:t> </a:t>
            </a:r>
            <a:r>
              <a:rPr sz="2400" dirty="0">
                <a:latin typeface="Calibri"/>
                <a:cs typeface="Calibri"/>
              </a:rPr>
              <a:t>time</a:t>
            </a:r>
            <a:r>
              <a:rPr sz="2400" spc="-15" dirty="0">
                <a:latin typeface="Calibri"/>
                <a:cs typeface="Calibri"/>
              </a:rPr>
              <a:t> </a:t>
            </a:r>
            <a:r>
              <a:rPr sz="2400" spc="-5" dirty="0">
                <a:latin typeface="Calibri"/>
                <a:cs typeface="Calibri"/>
              </a:rPr>
              <a:t>devices.</a:t>
            </a:r>
            <a:endParaRPr sz="2400">
              <a:latin typeface="Calibri"/>
              <a:cs typeface="Calibri"/>
            </a:endParaRPr>
          </a:p>
          <a:p>
            <a:pPr marL="12700" marR="5715" algn="just">
              <a:lnSpc>
                <a:spcPct val="100000"/>
              </a:lnSpc>
              <a:tabLst>
                <a:tab pos="7357745" algn="l"/>
              </a:tabLst>
            </a:pPr>
            <a:r>
              <a:rPr sz="2400" spc="-5" dirty="0">
                <a:latin typeface="Calibri"/>
                <a:cs typeface="Calibri"/>
              </a:rPr>
              <a:t>The </a:t>
            </a:r>
            <a:r>
              <a:rPr sz="2400" spc="-10" dirty="0">
                <a:latin typeface="Calibri"/>
                <a:cs typeface="Calibri"/>
              </a:rPr>
              <a:t>prominent members </a:t>
            </a:r>
            <a:r>
              <a:rPr sz="2400" spc="-5" dirty="0">
                <a:latin typeface="Calibri"/>
                <a:cs typeface="Calibri"/>
              </a:rPr>
              <a:t>of </a:t>
            </a:r>
            <a:r>
              <a:rPr sz="2400" dirty="0">
                <a:latin typeface="Calibri"/>
                <a:cs typeface="Calibri"/>
              </a:rPr>
              <a:t>this </a:t>
            </a:r>
            <a:r>
              <a:rPr sz="2400" spc="-10" dirty="0">
                <a:latin typeface="Calibri"/>
                <a:cs typeface="Calibri"/>
              </a:rPr>
              <a:t>family </a:t>
            </a:r>
            <a:r>
              <a:rPr sz="2400" dirty="0">
                <a:latin typeface="Calibri"/>
                <a:cs typeface="Calibri"/>
              </a:rPr>
              <a:t>include the </a:t>
            </a:r>
            <a:r>
              <a:rPr sz="2400" spc="-60" dirty="0">
                <a:latin typeface="Calibri"/>
                <a:cs typeface="Calibri"/>
              </a:rPr>
              <a:t>IMPATT </a:t>
            </a:r>
            <a:r>
              <a:rPr sz="2400" dirty="0">
                <a:latin typeface="Calibri"/>
                <a:cs typeface="Calibri"/>
              </a:rPr>
              <a:t>and </a:t>
            </a:r>
            <a:r>
              <a:rPr sz="2400" spc="5" dirty="0">
                <a:latin typeface="Calibri"/>
                <a:cs typeface="Calibri"/>
              </a:rPr>
              <a:t> </a:t>
            </a:r>
            <a:r>
              <a:rPr sz="2400" spc="-5" dirty="0">
                <a:latin typeface="Calibri"/>
                <a:cs typeface="Calibri"/>
              </a:rPr>
              <a:t>TRA</a:t>
            </a:r>
            <a:r>
              <a:rPr sz="2400" spc="-190" dirty="0">
                <a:latin typeface="Calibri"/>
                <a:cs typeface="Calibri"/>
              </a:rPr>
              <a:t>PA</a:t>
            </a:r>
            <a:r>
              <a:rPr sz="2400" spc="35" dirty="0">
                <a:latin typeface="Calibri"/>
                <a:cs typeface="Calibri"/>
              </a:rPr>
              <a:t>T</a:t>
            </a:r>
            <a:r>
              <a:rPr sz="2400" dirty="0">
                <a:latin typeface="Calibri"/>
                <a:cs typeface="Calibri"/>
              </a:rPr>
              <a:t>T	</a:t>
            </a:r>
            <a:r>
              <a:rPr sz="2400" spc="-5" dirty="0">
                <a:latin typeface="Calibri"/>
                <a:cs typeface="Calibri"/>
              </a:rPr>
              <a:t>di</a:t>
            </a:r>
            <a:r>
              <a:rPr sz="2400" spc="-10" dirty="0">
                <a:latin typeface="Calibri"/>
                <a:cs typeface="Calibri"/>
              </a:rPr>
              <a:t>o</a:t>
            </a:r>
            <a:r>
              <a:rPr sz="2400" spc="-5" dirty="0">
                <a:latin typeface="Calibri"/>
                <a:cs typeface="Calibri"/>
              </a:rPr>
              <a:t>d</a:t>
            </a:r>
            <a:r>
              <a:rPr sz="2400" spc="5" dirty="0">
                <a:latin typeface="Calibri"/>
                <a:cs typeface="Calibri"/>
              </a:rPr>
              <a:t>e</a:t>
            </a:r>
            <a:r>
              <a:rPr sz="2400" dirty="0">
                <a:latin typeface="Calibri"/>
                <a:cs typeface="Calibri"/>
              </a:rPr>
              <a:t>.</a:t>
            </a:r>
            <a:endParaRPr sz="2400">
              <a:latin typeface="Calibri"/>
              <a:cs typeface="Calibri"/>
            </a:endParaRPr>
          </a:p>
          <a:p>
            <a:pPr marL="12700" marR="5715" algn="just">
              <a:lnSpc>
                <a:spcPct val="100000"/>
              </a:lnSpc>
              <a:spcBef>
                <a:spcPts val="5"/>
              </a:spcBef>
              <a:buAutoNum type="arabicPeriod"/>
              <a:tabLst>
                <a:tab pos="311785" algn="l"/>
              </a:tabLst>
            </a:pPr>
            <a:r>
              <a:rPr sz="2400" spc="-60" dirty="0">
                <a:latin typeface="Calibri"/>
                <a:cs typeface="Calibri"/>
              </a:rPr>
              <a:t>IMPATT </a:t>
            </a:r>
            <a:r>
              <a:rPr sz="2400" spc="-5" dirty="0">
                <a:latin typeface="Calibri"/>
                <a:cs typeface="Calibri"/>
              </a:rPr>
              <a:t>(Impact </a:t>
            </a:r>
            <a:r>
              <a:rPr sz="2400" spc="-10" dirty="0">
                <a:latin typeface="Calibri"/>
                <a:cs typeface="Calibri"/>
              </a:rPr>
              <a:t>Ionization Avalanche </a:t>
            </a:r>
            <a:r>
              <a:rPr sz="2400" spc="-30" dirty="0">
                <a:latin typeface="Calibri"/>
                <a:cs typeface="Calibri"/>
              </a:rPr>
              <a:t>Transit </a:t>
            </a:r>
            <a:r>
              <a:rPr sz="2400" spc="-5" dirty="0">
                <a:latin typeface="Calibri"/>
                <a:cs typeface="Calibri"/>
              </a:rPr>
              <a:t>Time) diode as </a:t>
            </a:r>
            <a:r>
              <a:rPr sz="2400" dirty="0">
                <a:latin typeface="Calibri"/>
                <a:cs typeface="Calibri"/>
              </a:rPr>
              <a:t>the </a:t>
            </a:r>
            <a:r>
              <a:rPr sz="2400" spc="-530" dirty="0">
                <a:latin typeface="Calibri"/>
                <a:cs typeface="Calibri"/>
              </a:rPr>
              <a:t> </a:t>
            </a:r>
            <a:r>
              <a:rPr sz="2400" spc="-5" dirty="0">
                <a:latin typeface="Calibri"/>
                <a:cs typeface="Calibri"/>
              </a:rPr>
              <a:t>name</a:t>
            </a:r>
            <a:r>
              <a:rPr sz="2400" spc="355" dirty="0">
                <a:latin typeface="Calibri"/>
                <a:cs typeface="Calibri"/>
              </a:rPr>
              <a:t> </a:t>
            </a:r>
            <a:r>
              <a:rPr sz="2400" spc="-10" dirty="0">
                <a:latin typeface="Calibri"/>
                <a:cs typeface="Calibri"/>
              </a:rPr>
              <a:t>suggests,</a:t>
            </a:r>
            <a:r>
              <a:rPr sz="2400" spc="340" dirty="0">
                <a:latin typeface="Calibri"/>
                <a:cs typeface="Calibri"/>
              </a:rPr>
              <a:t> </a:t>
            </a:r>
            <a:r>
              <a:rPr sz="2400" spc="-10" dirty="0">
                <a:latin typeface="Calibri"/>
                <a:cs typeface="Calibri"/>
              </a:rPr>
              <a:t>utilizes</a:t>
            </a:r>
            <a:r>
              <a:rPr sz="2400" spc="340" dirty="0">
                <a:latin typeface="Calibri"/>
                <a:cs typeface="Calibri"/>
              </a:rPr>
              <a:t> </a:t>
            </a:r>
            <a:r>
              <a:rPr sz="2400" dirty="0">
                <a:latin typeface="Calibri"/>
                <a:cs typeface="Calibri"/>
              </a:rPr>
              <a:t>impact</a:t>
            </a:r>
            <a:r>
              <a:rPr sz="2400" spc="335" dirty="0">
                <a:latin typeface="Calibri"/>
                <a:cs typeface="Calibri"/>
              </a:rPr>
              <a:t> </a:t>
            </a:r>
            <a:r>
              <a:rPr sz="2400" spc="-10" dirty="0">
                <a:latin typeface="Calibri"/>
                <a:cs typeface="Calibri"/>
              </a:rPr>
              <a:t>ionization</a:t>
            </a:r>
            <a:r>
              <a:rPr sz="2400" spc="330" dirty="0">
                <a:latin typeface="Calibri"/>
                <a:cs typeface="Calibri"/>
              </a:rPr>
              <a:t> </a:t>
            </a:r>
            <a:r>
              <a:rPr sz="2400" spc="-20" dirty="0">
                <a:latin typeface="Calibri"/>
                <a:cs typeface="Calibri"/>
              </a:rPr>
              <a:t>for</a:t>
            </a:r>
            <a:r>
              <a:rPr sz="2400" spc="340" dirty="0">
                <a:latin typeface="Calibri"/>
                <a:cs typeface="Calibri"/>
              </a:rPr>
              <a:t> </a:t>
            </a:r>
            <a:r>
              <a:rPr sz="2400" spc="-5" dirty="0">
                <a:latin typeface="Calibri"/>
                <a:cs typeface="Calibri"/>
              </a:rPr>
              <a:t>carrier</a:t>
            </a:r>
            <a:r>
              <a:rPr sz="2400" spc="350" dirty="0">
                <a:latin typeface="Calibri"/>
                <a:cs typeface="Calibri"/>
              </a:rPr>
              <a:t> </a:t>
            </a:r>
            <a:r>
              <a:rPr sz="2400" spc="-10" dirty="0">
                <a:latin typeface="Calibri"/>
                <a:cs typeface="Calibri"/>
              </a:rPr>
              <a:t>generation.</a:t>
            </a:r>
            <a:endParaRPr sz="2400">
              <a:latin typeface="Calibri"/>
              <a:cs typeface="Calibri"/>
            </a:endParaRPr>
          </a:p>
          <a:p>
            <a:pPr marL="12700" marR="5080" algn="just">
              <a:lnSpc>
                <a:spcPct val="100000"/>
              </a:lnSpc>
              <a:buAutoNum type="arabicPeriod"/>
              <a:tabLst>
                <a:tab pos="393700" algn="l"/>
              </a:tabLst>
            </a:pPr>
            <a:r>
              <a:rPr sz="2400" spc="-90" dirty="0">
                <a:latin typeface="Calibri"/>
                <a:cs typeface="Calibri"/>
              </a:rPr>
              <a:t>TAPATT</a:t>
            </a:r>
            <a:r>
              <a:rPr sz="2400" spc="-85" dirty="0">
                <a:latin typeface="Calibri"/>
                <a:cs typeface="Calibri"/>
              </a:rPr>
              <a:t> </a:t>
            </a:r>
            <a:r>
              <a:rPr sz="2400" spc="-25" dirty="0">
                <a:latin typeface="Calibri"/>
                <a:cs typeface="Calibri"/>
              </a:rPr>
              <a:t>(Trapped</a:t>
            </a:r>
            <a:r>
              <a:rPr sz="2400" spc="-20" dirty="0">
                <a:latin typeface="Calibri"/>
                <a:cs typeface="Calibri"/>
              </a:rPr>
              <a:t> </a:t>
            </a:r>
            <a:r>
              <a:rPr sz="2400" dirty="0">
                <a:latin typeface="Calibri"/>
                <a:cs typeface="Calibri"/>
              </a:rPr>
              <a:t>Plasma</a:t>
            </a:r>
            <a:r>
              <a:rPr sz="2400" spc="5" dirty="0">
                <a:latin typeface="Calibri"/>
                <a:cs typeface="Calibri"/>
              </a:rPr>
              <a:t> </a:t>
            </a:r>
            <a:r>
              <a:rPr sz="2400" spc="-10" dirty="0">
                <a:latin typeface="Calibri"/>
                <a:cs typeface="Calibri"/>
              </a:rPr>
              <a:t>Avalanche</a:t>
            </a:r>
            <a:r>
              <a:rPr sz="2400" spc="-5" dirty="0">
                <a:latin typeface="Calibri"/>
                <a:cs typeface="Calibri"/>
              </a:rPr>
              <a:t> </a:t>
            </a:r>
            <a:r>
              <a:rPr sz="2400" spc="-25" dirty="0">
                <a:latin typeface="Calibri"/>
                <a:cs typeface="Calibri"/>
              </a:rPr>
              <a:t>Triggered</a:t>
            </a:r>
            <a:r>
              <a:rPr sz="2400" spc="-20" dirty="0">
                <a:latin typeface="Calibri"/>
                <a:cs typeface="Calibri"/>
              </a:rPr>
              <a:t> </a:t>
            </a:r>
            <a:r>
              <a:rPr sz="2400" spc="-30" dirty="0">
                <a:latin typeface="Calibri"/>
                <a:cs typeface="Calibri"/>
              </a:rPr>
              <a:t>Transit</a:t>
            </a:r>
            <a:r>
              <a:rPr sz="2400" spc="-25" dirty="0">
                <a:latin typeface="Calibri"/>
                <a:cs typeface="Calibri"/>
              </a:rPr>
              <a:t> </a:t>
            </a:r>
            <a:r>
              <a:rPr sz="2400" spc="-5" dirty="0">
                <a:latin typeface="Calibri"/>
                <a:cs typeface="Calibri"/>
              </a:rPr>
              <a:t>Time) </a:t>
            </a:r>
            <a:r>
              <a:rPr sz="2400" dirty="0">
                <a:latin typeface="Calibri"/>
                <a:cs typeface="Calibri"/>
              </a:rPr>
              <a:t> </a:t>
            </a:r>
            <a:r>
              <a:rPr sz="2400" spc="-5" dirty="0">
                <a:latin typeface="Calibri"/>
                <a:cs typeface="Calibri"/>
              </a:rPr>
              <a:t>diode </a:t>
            </a:r>
            <a:r>
              <a:rPr sz="2400" dirty="0">
                <a:latin typeface="Calibri"/>
                <a:cs typeface="Calibri"/>
              </a:rPr>
              <a:t>is </a:t>
            </a:r>
            <a:r>
              <a:rPr sz="2400" spc="-10" dirty="0">
                <a:latin typeface="Calibri"/>
                <a:cs typeface="Calibri"/>
              </a:rPr>
              <a:t>derived </a:t>
            </a:r>
            <a:r>
              <a:rPr sz="2400" spc="-15" dirty="0">
                <a:latin typeface="Calibri"/>
                <a:cs typeface="Calibri"/>
              </a:rPr>
              <a:t>from </a:t>
            </a:r>
            <a:r>
              <a:rPr sz="2400" dirty="0">
                <a:latin typeface="Calibri"/>
                <a:cs typeface="Calibri"/>
              </a:rPr>
              <a:t>the </a:t>
            </a:r>
            <a:r>
              <a:rPr sz="2400" spc="-60" dirty="0">
                <a:latin typeface="Calibri"/>
                <a:cs typeface="Calibri"/>
              </a:rPr>
              <a:t>IMPATT </a:t>
            </a:r>
            <a:r>
              <a:rPr sz="2400" dirty="0">
                <a:latin typeface="Calibri"/>
                <a:cs typeface="Calibri"/>
              </a:rPr>
              <a:t>with </a:t>
            </a:r>
            <a:r>
              <a:rPr sz="2400" spc="-5" dirty="0">
                <a:latin typeface="Calibri"/>
                <a:cs typeface="Calibri"/>
              </a:rPr>
              <a:t>some </a:t>
            </a:r>
            <a:r>
              <a:rPr sz="2400" spc="-10" dirty="0">
                <a:latin typeface="Calibri"/>
                <a:cs typeface="Calibri"/>
              </a:rPr>
              <a:t>modifications </a:t>
            </a:r>
            <a:r>
              <a:rPr sz="2400" dirty="0">
                <a:latin typeface="Calibri"/>
                <a:cs typeface="Calibri"/>
              </a:rPr>
              <a:t>in </a:t>
            </a:r>
            <a:r>
              <a:rPr sz="2400" spc="-5" dirty="0">
                <a:latin typeface="Calibri"/>
                <a:cs typeface="Calibri"/>
              </a:rPr>
              <a:t>the </a:t>
            </a:r>
            <a:r>
              <a:rPr sz="2400" dirty="0">
                <a:latin typeface="Calibri"/>
                <a:cs typeface="Calibri"/>
              </a:rPr>
              <a:t> </a:t>
            </a:r>
            <a:r>
              <a:rPr sz="2400" spc="-5" dirty="0">
                <a:latin typeface="Calibri"/>
                <a:cs typeface="Calibri"/>
              </a:rPr>
              <a:t>doping</a:t>
            </a:r>
            <a:r>
              <a:rPr sz="2400" spc="85" dirty="0">
                <a:latin typeface="Calibri"/>
                <a:cs typeface="Calibri"/>
              </a:rPr>
              <a:t> </a:t>
            </a:r>
            <a:r>
              <a:rPr sz="2400" spc="-10" dirty="0">
                <a:latin typeface="Calibri"/>
                <a:cs typeface="Calibri"/>
              </a:rPr>
              <a:t>profiles</a:t>
            </a:r>
            <a:r>
              <a:rPr sz="2400" spc="105" dirty="0">
                <a:latin typeface="Calibri"/>
                <a:cs typeface="Calibri"/>
              </a:rPr>
              <a:t> </a:t>
            </a:r>
            <a:r>
              <a:rPr sz="2400" spc="-5" dirty="0">
                <a:latin typeface="Calibri"/>
                <a:cs typeface="Calibri"/>
              </a:rPr>
              <a:t>so</a:t>
            </a:r>
            <a:r>
              <a:rPr sz="2400" spc="90" dirty="0">
                <a:latin typeface="Calibri"/>
                <a:cs typeface="Calibri"/>
              </a:rPr>
              <a:t> </a:t>
            </a:r>
            <a:r>
              <a:rPr sz="2400" dirty="0">
                <a:latin typeface="Calibri"/>
                <a:cs typeface="Calibri"/>
              </a:rPr>
              <a:t>as</a:t>
            </a:r>
            <a:r>
              <a:rPr sz="2400" spc="90" dirty="0">
                <a:latin typeface="Calibri"/>
                <a:cs typeface="Calibri"/>
              </a:rPr>
              <a:t> </a:t>
            </a:r>
            <a:r>
              <a:rPr sz="2400" spc="-15" dirty="0">
                <a:latin typeface="Calibri"/>
                <a:cs typeface="Calibri"/>
              </a:rPr>
              <a:t>to</a:t>
            </a:r>
            <a:r>
              <a:rPr sz="2400" spc="100" dirty="0">
                <a:latin typeface="Calibri"/>
                <a:cs typeface="Calibri"/>
              </a:rPr>
              <a:t> </a:t>
            </a:r>
            <a:r>
              <a:rPr sz="2400" spc="-10" dirty="0">
                <a:latin typeface="Calibri"/>
                <a:cs typeface="Calibri"/>
              </a:rPr>
              <a:t>achieve</a:t>
            </a:r>
            <a:r>
              <a:rPr sz="2400" spc="105" dirty="0">
                <a:latin typeface="Calibri"/>
                <a:cs typeface="Calibri"/>
              </a:rPr>
              <a:t> </a:t>
            </a:r>
            <a:r>
              <a:rPr sz="2400" spc="-5" dirty="0">
                <a:latin typeface="Calibri"/>
                <a:cs typeface="Calibri"/>
              </a:rPr>
              <a:t>higher</a:t>
            </a:r>
            <a:r>
              <a:rPr sz="2400" spc="105" dirty="0">
                <a:latin typeface="Calibri"/>
                <a:cs typeface="Calibri"/>
              </a:rPr>
              <a:t> </a:t>
            </a:r>
            <a:r>
              <a:rPr sz="2400" spc="-5" dirty="0">
                <a:latin typeface="Calibri"/>
                <a:cs typeface="Calibri"/>
              </a:rPr>
              <a:t>pulsed</a:t>
            </a:r>
            <a:r>
              <a:rPr sz="2400" spc="100" dirty="0">
                <a:latin typeface="Calibri"/>
                <a:cs typeface="Calibri"/>
              </a:rPr>
              <a:t> </a:t>
            </a:r>
            <a:r>
              <a:rPr sz="2400" spc="-20" dirty="0">
                <a:latin typeface="Calibri"/>
                <a:cs typeface="Calibri"/>
              </a:rPr>
              <a:t>microwave</a:t>
            </a:r>
            <a:r>
              <a:rPr sz="2400" spc="105" dirty="0">
                <a:latin typeface="Calibri"/>
                <a:cs typeface="Calibri"/>
              </a:rPr>
              <a:t> </a:t>
            </a:r>
            <a:r>
              <a:rPr sz="2400" spc="-15" dirty="0">
                <a:latin typeface="Calibri"/>
                <a:cs typeface="Calibri"/>
              </a:rPr>
              <a:t>powers</a:t>
            </a:r>
            <a:endParaRPr sz="2400">
              <a:latin typeface="Calibri"/>
              <a:cs typeface="Calibri"/>
            </a:endParaRPr>
          </a:p>
          <a:p>
            <a:pPr marL="12700" algn="just">
              <a:lnSpc>
                <a:spcPct val="100000"/>
              </a:lnSpc>
              <a:spcBef>
                <a:spcPts val="25"/>
              </a:spcBef>
              <a:tabLst>
                <a:tab pos="1949450" algn="l"/>
                <a:tab pos="4406900" algn="l"/>
                <a:tab pos="7280275" algn="l"/>
              </a:tabLst>
            </a:pPr>
            <a:r>
              <a:rPr sz="2400" spc="-15" dirty="0">
                <a:latin typeface="Calibri"/>
                <a:cs typeface="Calibri"/>
              </a:rPr>
              <a:t>at	better	</a:t>
            </a:r>
            <a:r>
              <a:rPr sz="2400" spc="-10" dirty="0">
                <a:latin typeface="Calibri"/>
                <a:cs typeface="Calibri"/>
              </a:rPr>
              <a:t>efficiency	values.</a:t>
            </a:r>
            <a:endParaRPr sz="2400">
              <a:latin typeface="Calibri"/>
              <a:cs typeface="Calibri"/>
            </a:endParaRPr>
          </a:p>
        </p:txBody>
      </p:sp>
      <p:pic>
        <p:nvPicPr>
          <p:cNvPr id="6" name="object 6"/>
          <p:cNvPicPr/>
          <p:nvPr/>
        </p:nvPicPr>
        <p:blipFill>
          <a:blip r:embed="rId2" cstate="print"/>
          <a:stretch>
            <a:fillRect/>
          </a:stretch>
        </p:blipFill>
        <p:spPr>
          <a:xfrm>
            <a:off x="461644" y="1923160"/>
            <a:ext cx="118236" cy="124460"/>
          </a:xfrm>
          <a:prstGeom prst="rect">
            <a:avLst/>
          </a:prstGeom>
        </p:spPr>
      </p:pic>
      <p:pic>
        <p:nvPicPr>
          <p:cNvPr id="7" name="object 7"/>
          <p:cNvPicPr/>
          <p:nvPr/>
        </p:nvPicPr>
        <p:blipFill>
          <a:blip r:embed="rId2" cstate="print"/>
          <a:stretch>
            <a:fillRect/>
          </a:stretch>
        </p:blipFill>
        <p:spPr>
          <a:xfrm>
            <a:off x="461644" y="3020441"/>
            <a:ext cx="118236" cy="124460"/>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97</a:t>
            </a:fld>
            <a:endParaRPr spc="-5"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73729" y="115265"/>
            <a:ext cx="2327910" cy="452120"/>
          </a:xfrm>
          <a:prstGeom prst="rect">
            <a:avLst/>
          </a:prstGeom>
        </p:spPr>
        <p:txBody>
          <a:bodyPr vert="horz" wrap="square" lIns="0" tIns="12065" rIns="0" bIns="0" rtlCol="0">
            <a:spAutoFit/>
          </a:bodyPr>
          <a:lstStyle/>
          <a:p>
            <a:pPr marL="12700">
              <a:lnSpc>
                <a:spcPct val="100000"/>
              </a:lnSpc>
              <a:spcBef>
                <a:spcPts val="95"/>
              </a:spcBef>
            </a:pPr>
            <a:r>
              <a:rPr b="0" spc="-70" dirty="0">
                <a:latin typeface="Calibri"/>
                <a:cs typeface="Calibri"/>
              </a:rPr>
              <a:t>IMPATT</a:t>
            </a:r>
            <a:r>
              <a:rPr b="0" spc="70" dirty="0">
                <a:latin typeface="Calibri"/>
                <a:cs typeface="Calibri"/>
              </a:rPr>
              <a:t> </a:t>
            </a:r>
            <a:r>
              <a:rPr b="0" spc="-5" dirty="0">
                <a:latin typeface="Microsoft Sans Serif"/>
                <a:cs typeface="Microsoft Sans Serif"/>
              </a:rPr>
              <a:t>DIODE</a:t>
            </a:r>
          </a:p>
        </p:txBody>
      </p:sp>
      <p:pic>
        <p:nvPicPr>
          <p:cNvPr id="4" name="object 4"/>
          <p:cNvPicPr/>
          <p:nvPr/>
        </p:nvPicPr>
        <p:blipFill>
          <a:blip r:embed="rId2" cstate="print"/>
          <a:stretch>
            <a:fillRect/>
          </a:stretch>
        </p:blipFill>
        <p:spPr>
          <a:xfrm>
            <a:off x="533082" y="1263141"/>
            <a:ext cx="118237" cy="124460"/>
          </a:xfrm>
          <a:prstGeom prst="rect">
            <a:avLst/>
          </a:prstGeom>
        </p:spPr>
      </p:pic>
      <p:pic>
        <p:nvPicPr>
          <p:cNvPr id="5" name="object 5"/>
          <p:cNvPicPr/>
          <p:nvPr/>
        </p:nvPicPr>
        <p:blipFill>
          <a:blip r:embed="rId2" cstate="print"/>
          <a:stretch>
            <a:fillRect/>
          </a:stretch>
        </p:blipFill>
        <p:spPr>
          <a:xfrm>
            <a:off x="533082" y="3823334"/>
            <a:ext cx="118237" cy="124460"/>
          </a:xfrm>
          <a:prstGeom prst="rect">
            <a:avLst/>
          </a:prstGeom>
        </p:spPr>
      </p:pic>
      <p:pic>
        <p:nvPicPr>
          <p:cNvPr id="6" name="object 6"/>
          <p:cNvPicPr/>
          <p:nvPr/>
        </p:nvPicPr>
        <p:blipFill>
          <a:blip r:embed="rId2" cstate="print"/>
          <a:stretch>
            <a:fillRect/>
          </a:stretch>
        </p:blipFill>
        <p:spPr>
          <a:xfrm>
            <a:off x="533082" y="4920615"/>
            <a:ext cx="118237" cy="124460"/>
          </a:xfrm>
          <a:prstGeom prst="rect">
            <a:avLst/>
          </a:prstGeom>
        </p:spPr>
      </p:pic>
      <p:pic>
        <p:nvPicPr>
          <p:cNvPr id="7" name="object 7"/>
          <p:cNvPicPr/>
          <p:nvPr/>
        </p:nvPicPr>
        <p:blipFill>
          <a:blip r:embed="rId3" cstate="print"/>
          <a:stretch>
            <a:fillRect/>
          </a:stretch>
        </p:blipFill>
        <p:spPr>
          <a:xfrm>
            <a:off x="448627" y="5581078"/>
            <a:ext cx="202692" cy="213359"/>
          </a:xfrm>
          <a:prstGeom prst="rect">
            <a:avLst/>
          </a:prstGeom>
        </p:spPr>
      </p:pic>
      <p:sp>
        <p:nvSpPr>
          <p:cNvPr id="8" name="object 8"/>
          <p:cNvSpPr txBox="1"/>
          <p:nvPr/>
        </p:nvSpPr>
        <p:spPr>
          <a:xfrm>
            <a:off x="571601" y="1084910"/>
            <a:ext cx="8280400" cy="5147310"/>
          </a:xfrm>
          <a:prstGeom prst="rect">
            <a:avLst/>
          </a:prstGeom>
        </p:spPr>
        <p:txBody>
          <a:bodyPr vert="horz" wrap="square" lIns="0" tIns="12065" rIns="0" bIns="0" rtlCol="0">
            <a:spAutoFit/>
          </a:bodyPr>
          <a:lstStyle/>
          <a:p>
            <a:pPr marL="141605" marR="5080" algn="just">
              <a:lnSpc>
                <a:spcPct val="100200"/>
              </a:lnSpc>
              <a:spcBef>
                <a:spcPts val="95"/>
              </a:spcBef>
            </a:pPr>
            <a:r>
              <a:rPr sz="2400" spc="-5" dirty="0">
                <a:latin typeface="Calibri"/>
                <a:cs typeface="Calibri"/>
              </a:rPr>
              <a:t>The</a:t>
            </a:r>
            <a:r>
              <a:rPr sz="2400" spc="275" dirty="0">
                <a:latin typeface="Calibri"/>
                <a:cs typeface="Calibri"/>
              </a:rPr>
              <a:t> </a:t>
            </a:r>
            <a:r>
              <a:rPr sz="2400" spc="-60" dirty="0">
                <a:latin typeface="Calibri"/>
                <a:cs typeface="Calibri"/>
              </a:rPr>
              <a:t>IMPATT</a:t>
            </a:r>
            <a:r>
              <a:rPr sz="2400" spc="285" dirty="0">
                <a:latin typeface="Calibri"/>
                <a:cs typeface="Calibri"/>
              </a:rPr>
              <a:t> </a:t>
            </a:r>
            <a:r>
              <a:rPr sz="2400" spc="-5" dirty="0">
                <a:latin typeface="Calibri"/>
                <a:cs typeface="Calibri"/>
              </a:rPr>
              <a:t>diode</a:t>
            </a:r>
            <a:r>
              <a:rPr sz="2400" spc="280" dirty="0">
                <a:latin typeface="Calibri"/>
                <a:cs typeface="Calibri"/>
              </a:rPr>
              <a:t> </a:t>
            </a:r>
            <a:r>
              <a:rPr sz="2400" spc="-5" dirty="0">
                <a:latin typeface="Calibri"/>
                <a:cs typeface="Calibri"/>
              </a:rPr>
              <a:t>or</a:t>
            </a:r>
            <a:r>
              <a:rPr sz="2400" spc="275" dirty="0">
                <a:latin typeface="Calibri"/>
                <a:cs typeface="Calibri"/>
              </a:rPr>
              <a:t> </a:t>
            </a:r>
            <a:r>
              <a:rPr sz="2400" spc="-10" dirty="0">
                <a:latin typeface="Calibri"/>
                <a:cs typeface="Calibri"/>
              </a:rPr>
              <a:t>IMPact</a:t>
            </a:r>
            <a:r>
              <a:rPr sz="2400" spc="280" dirty="0">
                <a:latin typeface="Calibri"/>
                <a:cs typeface="Calibri"/>
              </a:rPr>
              <a:t> </a:t>
            </a:r>
            <a:r>
              <a:rPr sz="2400" spc="-15" dirty="0">
                <a:latin typeface="Calibri"/>
                <a:cs typeface="Calibri"/>
              </a:rPr>
              <a:t>Avalanche</a:t>
            </a:r>
            <a:r>
              <a:rPr sz="2400" spc="285" dirty="0">
                <a:latin typeface="Calibri"/>
                <a:cs typeface="Calibri"/>
              </a:rPr>
              <a:t> </a:t>
            </a:r>
            <a:r>
              <a:rPr sz="2400" spc="-30" dirty="0">
                <a:latin typeface="Calibri"/>
                <a:cs typeface="Calibri"/>
              </a:rPr>
              <a:t>Transit</a:t>
            </a:r>
            <a:r>
              <a:rPr sz="2400" spc="265" dirty="0">
                <a:latin typeface="Calibri"/>
                <a:cs typeface="Calibri"/>
              </a:rPr>
              <a:t> </a:t>
            </a:r>
            <a:r>
              <a:rPr sz="2400" dirty="0">
                <a:latin typeface="Calibri"/>
                <a:cs typeface="Calibri"/>
              </a:rPr>
              <a:t>time</a:t>
            </a:r>
            <a:r>
              <a:rPr sz="2400" spc="280" dirty="0">
                <a:latin typeface="Calibri"/>
                <a:cs typeface="Calibri"/>
              </a:rPr>
              <a:t> </a:t>
            </a:r>
            <a:r>
              <a:rPr sz="2400" spc="-5" dirty="0">
                <a:latin typeface="Calibri"/>
                <a:cs typeface="Calibri"/>
              </a:rPr>
              <a:t>diode</a:t>
            </a:r>
            <a:r>
              <a:rPr sz="2400" spc="280" dirty="0">
                <a:latin typeface="Calibri"/>
                <a:cs typeface="Calibri"/>
              </a:rPr>
              <a:t> </a:t>
            </a:r>
            <a:r>
              <a:rPr sz="2400" dirty="0">
                <a:latin typeface="Calibri"/>
                <a:cs typeface="Calibri"/>
              </a:rPr>
              <a:t>is</a:t>
            </a:r>
            <a:r>
              <a:rPr sz="2400" spc="275" dirty="0">
                <a:latin typeface="Calibri"/>
                <a:cs typeface="Calibri"/>
              </a:rPr>
              <a:t> </a:t>
            </a:r>
            <a:r>
              <a:rPr sz="2400" dirty="0">
                <a:latin typeface="Calibri"/>
                <a:cs typeface="Calibri"/>
              </a:rPr>
              <a:t>an </a:t>
            </a:r>
            <a:r>
              <a:rPr sz="2400" spc="-530" dirty="0">
                <a:latin typeface="Calibri"/>
                <a:cs typeface="Calibri"/>
              </a:rPr>
              <a:t> </a:t>
            </a:r>
            <a:r>
              <a:rPr sz="2400" dirty="0">
                <a:latin typeface="Calibri"/>
                <a:cs typeface="Calibri"/>
              </a:rPr>
              <a:t>RF </a:t>
            </a:r>
            <a:r>
              <a:rPr sz="2400" spc="-10" dirty="0">
                <a:latin typeface="Calibri"/>
                <a:cs typeface="Calibri"/>
              </a:rPr>
              <a:t>semiconductor </a:t>
            </a:r>
            <a:r>
              <a:rPr sz="2400" spc="-5" dirty="0">
                <a:latin typeface="Calibri"/>
                <a:cs typeface="Calibri"/>
              </a:rPr>
              <a:t>device </a:t>
            </a:r>
            <a:r>
              <a:rPr sz="2400" spc="-10" dirty="0">
                <a:latin typeface="Calibri"/>
                <a:cs typeface="Calibri"/>
              </a:rPr>
              <a:t>that </a:t>
            </a:r>
            <a:r>
              <a:rPr sz="2400" dirty="0">
                <a:latin typeface="Calibri"/>
                <a:cs typeface="Calibri"/>
              </a:rPr>
              <a:t>is </a:t>
            </a:r>
            <a:r>
              <a:rPr sz="2400" spc="-10" dirty="0">
                <a:latin typeface="Calibri"/>
                <a:cs typeface="Calibri"/>
              </a:rPr>
              <a:t>used </a:t>
            </a:r>
            <a:r>
              <a:rPr sz="2400" spc="-20" dirty="0">
                <a:latin typeface="Calibri"/>
                <a:cs typeface="Calibri"/>
              </a:rPr>
              <a:t>for </a:t>
            </a:r>
            <a:r>
              <a:rPr sz="2400" spc="-10" dirty="0">
                <a:latin typeface="Calibri"/>
                <a:cs typeface="Calibri"/>
              </a:rPr>
              <a:t>generating </a:t>
            </a:r>
            <a:r>
              <a:rPr sz="2400" spc="-20" dirty="0">
                <a:latin typeface="Calibri"/>
                <a:cs typeface="Calibri"/>
              </a:rPr>
              <a:t>microwave </a:t>
            </a:r>
            <a:r>
              <a:rPr sz="2400" spc="-15" dirty="0">
                <a:latin typeface="Calibri"/>
                <a:cs typeface="Calibri"/>
              </a:rPr>
              <a:t> </a:t>
            </a:r>
            <a:r>
              <a:rPr sz="2400" spc="-10" dirty="0">
                <a:latin typeface="Calibri"/>
                <a:cs typeface="Calibri"/>
              </a:rPr>
              <a:t>radio </a:t>
            </a:r>
            <a:r>
              <a:rPr sz="2400" spc="-5" dirty="0">
                <a:latin typeface="Calibri"/>
                <a:cs typeface="Calibri"/>
              </a:rPr>
              <a:t>frequency signal, </a:t>
            </a:r>
            <a:r>
              <a:rPr sz="2400" dirty="0">
                <a:latin typeface="Calibri"/>
                <a:cs typeface="Calibri"/>
              </a:rPr>
              <a:t>with the </a:t>
            </a:r>
            <a:r>
              <a:rPr sz="2400" spc="-5" dirty="0">
                <a:latin typeface="Calibri"/>
                <a:cs typeface="Calibri"/>
              </a:rPr>
              <a:t>ability </a:t>
            </a:r>
            <a:r>
              <a:rPr sz="2400" spc="-15" dirty="0">
                <a:latin typeface="Calibri"/>
                <a:cs typeface="Calibri"/>
              </a:rPr>
              <a:t>to </a:t>
            </a:r>
            <a:r>
              <a:rPr sz="2400" spc="-20" dirty="0">
                <a:latin typeface="Calibri"/>
                <a:cs typeface="Calibri"/>
              </a:rPr>
              <a:t>operate </a:t>
            </a:r>
            <a:r>
              <a:rPr sz="2400" spc="-15" dirty="0">
                <a:latin typeface="Calibri"/>
                <a:cs typeface="Calibri"/>
              </a:rPr>
              <a:t>at </a:t>
            </a:r>
            <a:r>
              <a:rPr sz="2400" spc="-5" dirty="0">
                <a:latin typeface="Calibri"/>
                <a:cs typeface="Calibri"/>
              </a:rPr>
              <a:t>frequencies </a:t>
            </a:r>
            <a:r>
              <a:rPr sz="2400" dirty="0">
                <a:latin typeface="Calibri"/>
                <a:cs typeface="Calibri"/>
              </a:rPr>
              <a:t> </a:t>
            </a:r>
            <a:r>
              <a:rPr sz="2400" spc="-5" dirty="0">
                <a:latin typeface="Calibri"/>
                <a:cs typeface="Calibri"/>
              </a:rPr>
              <a:t>between</a:t>
            </a:r>
            <a:r>
              <a:rPr sz="2400" dirty="0">
                <a:latin typeface="Calibri"/>
                <a:cs typeface="Calibri"/>
              </a:rPr>
              <a:t> about</a:t>
            </a:r>
            <a:r>
              <a:rPr sz="2400" spc="5" dirty="0">
                <a:latin typeface="Calibri"/>
                <a:cs typeface="Calibri"/>
              </a:rPr>
              <a:t> </a:t>
            </a:r>
            <a:r>
              <a:rPr sz="2400" dirty="0">
                <a:latin typeface="Calibri"/>
                <a:cs typeface="Calibri"/>
              </a:rPr>
              <a:t>3</a:t>
            </a:r>
            <a:r>
              <a:rPr sz="2400" spc="5"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100</a:t>
            </a:r>
            <a:r>
              <a:rPr sz="2400" dirty="0">
                <a:latin typeface="Calibri"/>
                <a:cs typeface="Calibri"/>
              </a:rPr>
              <a:t> GHz</a:t>
            </a:r>
            <a:r>
              <a:rPr sz="2400" spc="5" dirty="0">
                <a:latin typeface="Calibri"/>
                <a:cs typeface="Calibri"/>
              </a:rPr>
              <a:t> </a:t>
            </a:r>
            <a:r>
              <a:rPr sz="2400" spc="-5" dirty="0">
                <a:latin typeface="Calibri"/>
                <a:cs typeface="Calibri"/>
              </a:rPr>
              <a:t>or</a:t>
            </a:r>
            <a:r>
              <a:rPr sz="2400" dirty="0">
                <a:latin typeface="Calibri"/>
                <a:cs typeface="Calibri"/>
              </a:rPr>
              <a:t> </a:t>
            </a:r>
            <a:r>
              <a:rPr sz="2400" spc="-10" dirty="0">
                <a:latin typeface="Calibri"/>
                <a:cs typeface="Calibri"/>
              </a:rPr>
              <a:t>more,</a:t>
            </a:r>
            <a:r>
              <a:rPr sz="2400" spc="-5" dirty="0">
                <a:latin typeface="Calibri"/>
                <a:cs typeface="Calibri"/>
              </a:rPr>
              <a:t> one</a:t>
            </a:r>
            <a:r>
              <a:rPr sz="2400" dirty="0">
                <a:latin typeface="Calibri"/>
                <a:cs typeface="Calibri"/>
              </a:rPr>
              <a:t> </a:t>
            </a:r>
            <a:r>
              <a:rPr sz="2400" spc="-5" dirty="0">
                <a:latin typeface="Calibri"/>
                <a:cs typeface="Calibri"/>
              </a:rPr>
              <a:t>of</a:t>
            </a:r>
            <a:r>
              <a:rPr sz="2400" dirty="0">
                <a:latin typeface="Calibri"/>
                <a:cs typeface="Calibri"/>
              </a:rPr>
              <a:t> the</a:t>
            </a:r>
            <a:r>
              <a:rPr sz="2400" spc="5" dirty="0">
                <a:latin typeface="Calibri"/>
                <a:cs typeface="Calibri"/>
              </a:rPr>
              <a:t> </a:t>
            </a:r>
            <a:r>
              <a:rPr sz="2400" dirty="0">
                <a:latin typeface="Calibri"/>
                <a:cs typeface="Calibri"/>
              </a:rPr>
              <a:t>main </a:t>
            </a:r>
            <a:r>
              <a:rPr sz="2400" spc="5" dirty="0">
                <a:latin typeface="Calibri"/>
                <a:cs typeface="Calibri"/>
              </a:rPr>
              <a:t> </a:t>
            </a:r>
            <a:r>
              <a:rPr sz="2400" spc="-15" dirty="0">
                <a:latin typeface="Calibri"/>
                <a:cs typeface="Calibri"/>
              </a:rPr>
              <a:t>disvantages </a:t>
            </a:r>
            <a:r>
              <a:rPr sz="2400" dirty="0">
                <a:latin typeface="Calibri"/>
                <a:cs typeface="Calibri"/>
              </a:rPr>
              <a:t>is </a:t>
            </a:r>
            <a:r>
              <a:rPr sz="2400" spc="-5" dirty="0">
                <a:latin typeface="Calibri"/>
                <a:cs typeface="Calibri"/>
              </a:rPr>
              <a:t>the </a:t>
            </a:r>
            <a:r>
              <a:rPr sz="2400" spc="-10" dirty="0">
                <a:latin typeface="Calibri"/>
                <a:cs typeface="Calibri"/>
              </a:rPr>
              <a:t>relatively </a:t>
            </a:r>
            <a:r>
              <a:rPr sz="2400" spc="-5" dirty="0">
                <a:latin typeface="Calibri"/>
                <a:cs typeface="Calibri"/>
              </a:rPr>
              <a:t>high </a:t>
            </a:r>
            <a:r>
              <a:rPr sz="2400" spc="-10" dirty="0">
                <a:latin typeface="Calibri"/>
                <a:cs typeface="Calibri"/>
              </a:rPr>
              <a:t>power </a:t>
            </a:r>
            <a:r>
              <a:rPr sz="2400" spc="-5" dirty="0">
                <a:latin typeface="Calibri"/>
                <a:cs typeface="Calibri"/>
              </a:rPr>
              <a:t>capability of the </a:t>
            </a:r>
            <a:r>
              <a:rPr sz="2400" spc="-60" dirty="0">
                <a:latin typeface="Calibri"/>
                <a:cs typeface="Calibri"/>
              </a:rPr>
              <a:t>IMPATT </a:t>
            </a:r>
            <a:r>
              <a:rPr sz="2400" spc="-55" dirty="0">
                <a:latin typeface="Calibri"/>
                <a:cs typeface="Calibri"/>
              </a:rPr>
              <a:t> </a:t>
            </a:r>
            <a:r>
              <a:rPr sz="2400" spc="-5" dirty="0">
                <a:latin typeface="Calibri"/>
                <a:cs typeface="Calibri"/>
              </a:rPr>
              <a:t>diode.</a:t>
            </a:r>
            <a:endParaRPr sz="2400">
              <a:latin typeface="Calibri"/>
              <a:cs typeface="Calibri"/>
            </a:endParaRPr>
          </a:p>
          <a:p>
            <a:pPr marL="12700" algn="just">
              <a:lnSpc>
                <a:spcPts val="2855"/>
              </a:lnSpc>
            </a:pPr>
            <a:r>
              <a:rPr sz="2400" b="1" spc="-60" dirty="0">
                <a:latin typeface="Calibri"/>
                <a:cs typeface="Calibri"/>
              </a:rPr>
              <a:t>IMPATT</a:t>
            </a:r>
            <a:r>
              <a:rPr sz="2400" b="1" spc="-30" dirty="0">
                <a:latin typeface="Calibri"/>
                <a:cs typeface="Calibri"/>
              </a:rPr>
              <a:t> </a:t>
            </a:r>
            <a:r>
              <a:rPr sz="2400" b="1" spc="-5" dirty="0">
                <a:latin typeface="Calibri"/>
                <a:cs typeface="Calibri"/>
              </a:rPr>
              <a:t>Structures</a:t>
            </a:r>
            <a:endParaRPr sz="2400">
              <a:latin typeface="Calibri"/>
              <a:cs typeface="Calibri"/>
            </a:endParaRPr>
          </a:p>
          <a:p>
            <a:pPr marL="141605" marR="6985" algn="just">
              <a:lnSpc>
                <a:spcPct val="100000"/>
              </a:lnSpc>
            </a:pPr>
            <a:r>
              <a:rPr sz="2400" spc="-10" dirty="0">
                <a:latin typeface="Calibri"/>
                <a:cs typeface="Calibri"/>
              </a:rPr>
              <a:t>There </a:t>
            </a:r>
            <a:r>
              <a:rPr sz="2400" dirty="0">
                <a:latin typeface="Calibri"/>
                <a:cs typeface="Calibri"/>
              </a:rPr>
              <a:t>is a </a:t>
            </a:r>
            <a:r>
              <a:rPr sz="2400" spc="-5" dirty="0">
                <a:latin typeface="Calibri"/>
                <a:cs typeface="Calibri"/>
              </a:rPr>
              <a:t>variety of </a:t>
            </a:r>
            <a:r>
              <a:rPr sz="2400" spc="-10" dirty="0">
                <a:latin typeface="Calibri"/>
                <a:cs typeface="Calibri"/>
              </a:rPr>
              <a:t>structures that </a:t>
            </a:r>
            <a:r>
              <a:rPr sz="2400" spc="-15" dirty="0">
                <a:latin typeface="Calibri"/>
                <a:cs typeface="Calibri"/>
              </a:rPr>
              <a:t>are </a:t>
            </a:r>
            <a:r>
              <a:rPr sz="2400" spc="-5" dirty="0">
                <a:latin typeface="Calibri"/>
                <a:cs typeface="Calibri"/>
              </a:rPr>
              <a:t>used </a:t>
            </a:r>
            <a:r>
              <a:rPr sz="2400" spc="-20" dirty="0">
                <a:latin typeface="Calibri"/>
                <a:cs typeface="Calibri"/>
              </a:rPr>
              <a:t>for </a:t>
            </a:r>
            <a:r>
              <a:rPr sz="2400" dirty="0">
                <a:latin typeface="Calibri"/>
                <a:cs typeface="Calibri"/>
              </a:rPr>
              <a:t>the </a:t>
            </a:r>
            <a:r>
              <a:rPr sz="2400" spc="-60" dirty="0">
                <a:latin typeface="Calibri"/>
                <a:cs typeface="Calibri"/>
              </a:rPr>
              <a:t>IMPATT </a:t>
            </a:r>
            <a:r>
              <a:rPr sz="2400" dirty="0">
                <a:latin typeface="Calibri"/>
                <a:cs typeface="Calibri"/>
              </a:rPr>
              <a:t>diode </a:t>
            </a:r>
            <a:r>
              <a:rPr sz="2400" spc="-530" dirty="0">
                <a:latin typeface="Calibri"/>
                <a:cs typeface="Calibri"/>
              </a:rPr>
              <a:t> </a:t>
            </a:r>
            <a:r>
              <a:rPr sz="2400" spc="-20" dirty="0">
                <a:latin typeface="Calibri"/>
                <a:cs typeface="Calibri"/>
              </a:rPr>
              <a:t>like </a:t>
            </a:r>
            <a:r>
              <a:rPr sz="2400" spc="-5" dirty="0">
                <a:latin typeface="Calibri"/>
                <a:cs typeface="Calibri"/>
              </a:rPr>
              <a:t>p+nin+ or n+pip+ </a:t>
            </a:r>
            <a:r>
              <a:rPr sz="2400" spc="-10" dirty="0">
                <a:latin typeface="Calibri"/>
                <a:cs typeface="Calibri"/>
              </a:rPr>
              <a:t>read </a:t>
            </a:r>
            <a:r>
              <a:rPr sz="2400" spc="-5" dirty="0">
                <a:latin typeface="Calibri"/>
                <a:cs typeface="Calibri"/>
              </a:rPr>
              <a:t>evice, p+nn+, </a:t>
            </a:r>
            <a:r>
              <a:rPr sz="2400" dirty="0">
                <a:latin typeface="Calibri"/>
                <a:cs typeface="Calibri"/>
              </a:rPr>
              <a:t>and p+in+ </a:t>
            </a:r>
            <a:r>
              <a:rPr sz="2400" spc="-5" dirty="0">
                <a:latin typeface="Calibri"/>
                <a:cs typeface="Calibri"/>
              </a:rPr>
              <a:t>diode, </a:t>
            </a:r>
            <a:r>
              <a:rPr sz="2400" dirty="0">
                <a:latin typeface="Calibri"/>
                <a:cs typeface="Calibri"/>
              </a:rPr>
              <a:t>all </a:t>
            </a:r>
            <a:r>
              <a:rPr sz="2400" spc="-15" dirty="0">
                <a:latin typeface="Calibri"/>
                <a:cs typeface="Calibri"/>
              </a:rPr>
              <a:t>are </a:t>
            </a:r>
            <a:r>
              <a:rPr sz="2400" spc="-10" dirty="0">
                <a:latin typeface="Calibri"/>
                <a:cs typeface="Calibri"/>
              </a:rPr>
              <a:t> variations</a:t>
            </a:r>
            <a:r>
              <a:rPr sz="2400" spc="-25" dirty="0">
                <a:latin typeface="Calibri"/>
                <a:cs typeface="Calibri"/>
              </a:rPr>
              <a:t> </a:t>
            </a:r>
            <a:r>
              <a:rPr sz="2400" spc="-5" dirty="0">
                <a:latin typeface="Calibri"/>
                <a:cs typeface="Calibri"/>
              </a:rPr>
              <a:t>of </a:t>
            </a:r>
            <a:r>
              <a:rPr sz="2400" dirty="0">
                <a:latin typeface="Calibri"/>
                <a:cs typeface="Calibri"/>
              </a:rPr>
              <a:t>a</a:t>
            </a:r>
            <a:r>
              <a:rPr sz="2400" spc="-5" dirty="0">
                <a:latin typeface="Calibri"/>
                <a:cs typeface="Calibri"/>
              </a:rPr>
              <a:t> basic pn junction</a:t>
            </a:r>
            <a:endParaRPr sz="2400">
              <a:latin typeface="Calibri"/>
              <a:cs typeface="Calibri"/>
            </a:endParaRPr>
          </a:p>
          <a:p>
            <a:pPr marL="141605" marR="6985" algn="just">
              <a:lnSpc>
                <a:spcPct val="100000"/>
              </a:lnSpc>
              <a:spcBef>
                <a:spcPts val="5"/>
              </a:spcBef>
            </a:pPr>
            <a:r>
              <a:rPr sz="2400" spc="-60" dirty="0">
                <a:latin typeface="Calibri"/>
                <a:cs typeface="Calibri"/>
              </a:rPr>
              <a:t>IMPATT </a:t>
            </a:r>
            <a:r>
              <a:rPr sz="2400" spc="-5" dirty="0">
                <a:latin typeface="Calibri"/>
                <a:cs typeface="Calibri"/>
              </a:rPr>
              <a:t>diode </a:t>
            </a:r>
            <a:r>
              <a:rPr sz="2400" dirty="0">
                <a:latin typeface="Calibri"/>
                <a:cs typeface="Calibri"/>
              </a:rPr>
              <a:t>is </a:t>
            </a:r>
            <a:r>
              <a:rPr sz="2400" spc="-10" dirty="0">
                <a:latin typeface="Calibri"/>
                <a:cs typeface="Calibri"/>
              </a:rPr>
              <a:t>semiconductor </a:t>
            </a:r>
            <a:r>
              <a:rPr sz="2400" spc="-5" dirty="0">
                <a:latin typeface="Calibri"/>
                <a:cs typeface="Calibri"/>
              </a:rPr>
              <a:t>device </a:t>
            </a:r>
            <a:r>
              <a:rPr sz="2400" dirty="0">
                <a:latin typeface="Calibri"/>
                <a:cs typeface="Calibri"/>
              </a:rPr>
              <a:t>which </a:t>
            </a:r>
            <a:r>
              <a:rPr sz="2400" spc="-20" dirty="0">
                <a:latin typeface="Calibri"/>
                <a:cs typeface="Calibri"/>
              </a:rPr>
              <a:t>generate microwave </a:t>
            </a:r>
            <a:r>
              <a:rPr sz="2400" spc="-530" dirty="0">
                <a:latin typeface="Calibri"/>
                <a:cs typeface="Calibri"/>
              </a:rPr>
              <a:t> </a:t>
            </a:r>
            <a:r>
              <a:rPr sz="2400" spc="-5" dirty="0">
                <a:latin typeface="Calibri"/>
                <a:cs typeface="Calibri"/>
              </a:rPr>
              <a:t>signal</a:t>
            </a:r>
            <a:r>
              <a:rPr sz="2400" spc="-30" dirty="0">
                <a:latin typeface="Calibri"/>
                <a:cs typeface="Calibri"/>
              </a:rPr>
              <a:t> </a:t>
            </a:r>
            <a:r>
              <a:rPr sz="2400" spc="-15" dirty="0">
                <a:latin typeface="Calibri"/>
                <a:cs typeface="Calibri"/>
              </a:rPr>
              <a:t>from</a:t>
            </a:r>
            <a:r>
              <a:rPr sz="2400" spc="-5" dirty="0">
                <a:latin typeface="Calibri"/>
                <a:cs typeface="Calibri"/>
              </a:rPr>
              <a:t> </a:t>
            </a:r>
            <a:r>
              <a:rPr sz="2400" dirty="0">
                <a:latin typeface="Calibri"/>
                <a:cs typeface="Calibri"/>
              </a:rPr>
              <a:t>3</a:t>
            </a:r>
            <a:r>
              <a:rPr sz="2400" spc="-10" dirty="0">
                <a:latin typeface="Calibri"/>
                <a:cs typeface="Calibri"/>
              </a:rPr>
              <a:t> </a:t>
            </a:r>
            <a:r>
              <a:rPr sz="2400" spc="-15" dirty="0">
                <a:latin typeface="Calibri"/>
                <a:cs typeface="Calibri"/>
              </a:rPr>
              <a:t>to</a:t>
            </a:r>
            <a:r>
              <a:rPr sz="2400" spc="-25" dirty="0">
                <a:latin typeface="Calibri"/>
                <a:cs typeface="Calibri"/>
              </a:rPr>
              <a:t> </a:t>
            </a:r>
            <a:r>
              <a:rPr sz="2400" spc="-5" dirty="0">
                <a:latin typeface="Calibri"/>
                <a:cs typeface="Calibri"/>
              </a:rPr>
              <a:t>100 </a:t>
            </a:r>
            <a:r>
              <a:rPr sz="2400" dirty="0">
                <a:latin typeface="Calibri"/>
                <a:cs typeface="Calibri"/>
              </a:rPr>
              <a:t>GHz.</a:t>
            </a:r>
            <a:endParaRPr sz="2400">
              <a:latin typeface="Calibri"/>
              <a:cs typeface="Calibri"/>
            </a:endParaRPr>
          </a:p>
          <a:p>
            <a:pPr marL="210185" algn="just">
              <a:lnSpc>
                <a:spcPct val="100000"/>
              </a:lnSpc>
            </a:pPr>
            <a:r>
              <a:rPr sz="2400" spc="-5" dirty="0">
                <a:latin typeface="Calibri"/>
                <a:cs typeface="Calibri"/>
              </a:rPr>
              <a:t>In</a:t>
            </a:r>
            <a:r>
              <a:rPr sz="2400" spc="5" dirty="0">
                <a:latin typeface="Calibri"/>
                <a:cs typeface="Calibri"/>
              </a:rPr>
              <a:t> </a:t>
            </a:r>
            <a:r>
              <a:rPr sz="2400" spc="-60" dirty="0">
                <a:latin typeface="Calibri"/>
                <a:cs typeface="Calibri"/>
              </a:rPr>
              <a:t>IMPATT</a:t>
            </a:r>
            <a:r>
              <a:rPr sz="2400" spc="10" dirty="0">
                <a:latin typeface="Calibri"/>
                <a:cs typeface="Calibri"/>
              </a:rPr>
              <a:t> </a:t>
            </a:r>
            <a:r>
              <a:rPr sz="2400" dirty="0">
                <a:latin typeface="Calibri"/>
                <a:cs typeface="Calibri"/>
              </a:rPr>
              <a:t>diode,</a:t>
            </a:r>
            <a:r>
              <a:rPr sz="2400" spc="10" dirty="0">
                <a:latin typeface="Calibri"/>
                <a:cs typeface="Calibri"/>
              </a:rPr>
              <a:t> </a:t>
            </a:r>
            <a:r>
              <a:rPr sz="2400" spc="-15" dirty="0">
                <a:latin typeface="Calibri"/>
                <a:cs typeface="Calibri"/>
              </a:rPr>
              <a:t>negative</a:t>
            </a:r>
            <a:r>
              <a:rPr sz="2400" spc="25" dirty="0">
                <a:latin typeface="Calibri"/>
                <a:cs typeface="Calibri"/>
              </a:rPr>
              <a:t> </a:t>
            </a:r>
            <a:r>
              <a:rPr sz="2400" spc="-10" dirty="0">
                <a:latin typeface="Calibri"/>
                <a:cs typeface="Calibri"/>
              </a:rPr>
              <a:t>resistance</a:t>
            </a:r>
            <a:r>
              <a:rPr sz="2400" spc="10" dirty="0">
                <a:latin typeface="Calibri"/>
                <a:cs typeface="Calibri"/>
              </a:rPr>
              <a:t> </a:t>
            </a:r>
            <a:r>
              <a:rPr sz="2400" spc="-20" dirty="0">
                <a:latin typeface="Calibri"/>
                <a:cs typeface="Calibri"/>
              </a:rPr>
              <a:t>effect</a:t>
            </a:r>
            <a:r>
              <a:rPr sz="2400" spc="5" dirty="0">
                <a:latin typeface="Calibri"/>
                <a:cs typeface="Calibri"/>
              </a:rPr>
              <a:t> </a:t>
            </a:r>
            <a:r>
              <a:rPr sz="2400" spc="-5" dirty="0">
                <a:latin typeface="Calibri"/>
                <a:cs typeface="Calibri"/>
              </a:rPr>
              <a:t>phenomenon</a:t>
            </a:r>
            <a:r>
              <a:rPr sz="2400" spc="10" dirty="0">
                <a:latin typeface="Calibri"/>
                <a:cs typeface="Calibri"/>
              </a:rPr>
              <a:t> </a:t>
            </a:r>
            <a:r>
              <a:rPr sz="2400" dirty="0">
                <a:latin typeface="Calibri"/>
                <a:cs typeface="Calibri"/>
              </a:rPr>
              <a:t>is</a:t>
            </a:r>
            <a:r>
              <a:rPr sz="2400" spc="20" dirty="0">
                <a:latin typeface="Calibri"/>
                <a:cs typeface="Calibri"/>
              </a:rPr>
              <a:t> </a:t>
            </a:r>
            <a:r>
              <a:rPr sz="2400" spc="-25" dirty="0">
                <a:latin typeface="Calibri"/>
                <a:cs typeface="Calibri"/>
              </a:rPr>
              <a:t>taken</a:t>
            </a:r>
            <a:endParaRPr sz="2400">
              <a:latin typeface="Calibri"/>
              <a:cs typeface="Calibri"/>
            </a:endParaRPr>
          </a:p>
          <a:p>
            <a:pPr marL="141605" algn="just">
              <a:lnSpc>
                <a:spcPct val="100000"/>
              </a:lnSpc>
              <a:tabLst>
                <a:tab pos="7285990" algn="l"/>
              </a:tabLst>
            </a:pPr>
            <a:r>
              <a:rPr sz="2400" dirty="0">
                <a:latin typeface="Calibri"/>
                <a:cs typeface="Calibri"/>
              </a:rPr>
              <a:t>i</a:t>
            </a:r>
            <a:r>
              <a:rPr sz="2400" spc="-25" dirty="0">
                <a:latin typeface="Calibri"/>
                <a:cs typeface="Calibri"/>
              </a:rPr>
              <a:t>nt</a:t>
            </a:r>
            <a:r>
              <a:rPr sz="2400" dirty="0">
                <a:latin typeface="Calibri"/>
                <a:cs typeface="Calibri"/>
              </a:rPr>
              <a:t>o	ac</a:t>
            </a:r>
            <a:r>
              <a:rPr sz="2400" spc="-20" dirty="0">
                <a:latin typeface="Calibri"/>
                <a:cs typeface="Calibri"/>
              </a:rPr>
              <a:t>c</a:t>
            </a:r>
            <a:r>
              <a:rPr sz="2400" spc="-5" dirty="0">
                <a:latin typeface="Calibri"/>
                <a:cs typeface="Calibri"/>
              </a:rPr>
              <a:t>ou</a:t>
            </a:r>
            <a:r>
              <a:rPr sz="2400" spc="-30" dirty="0">
                <a:latin typeface="Calibri"/>
                <a:cs typeface="Calibri"/>
              </a:rPr>
              <a:t>n</a:t>
            </a:r>
            <a:r>
              <a:rPr sz="2400" dirty="0">
                <a:latin typeface="Calibri"/>
                <a:cs typeface="Calibri"/>
              </a:rPr>
              <a:t>t</a:t>
            </a:r>
            <a:endParaRPr sz="240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98</a:t>
            </a:fld>
            <a:endParaRPr spc="-5"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76905" y="115265"/>
            <a:ext cx="3321050" cy="452120"/>
          </a:xfrm>
          <a:prstGeom prst="rect">
            <a:avLst/>
          </a:prstGeom>
        </p:spPr>
        <p:txBody>
          <a:bodyPr vert="horz" wrap="square" lIns="0" tIns="12065" rIns="0" bIns="0" rtlCol="0">
            <a:spAutoFit/>
          </a:bodyPr>
          <a:lstStyle/>
          <a:p>
            <a:pPr marL="12700">
              <a:lnSpc>
                <a:spcPct val="100000"/>
              </a:lnSpc>
              <a:spcBef>
                <a:spcPts val="95"/>
              </a:spcBef>
            </a:pPr>
            <a:r>
              <a:rPr spc="-15" dirty="0"/>
              <a:t>Operation</a:t>
            </a:r>
            <a:r>
              <a:rPr spc="120" dirty="0"/>
              <a:t> </a:t>
            </a:r>
            <a:r>
              <a:rPr spc="-5" dirty="0">
                <a:latin typeface="Arial"/>
                <a:cs typeface="Arial"/>
              </a:rPr>
              <a:t>of</a:t>
            </a:r>
            <a:r>
              <a:rPr spc="-25" dirty="0">
                <a:latin typeface="Arial"/>
                <a:cs typeface="Arial"/>
              </a:rPr>
              <a:t> </a:t>
            </a:r>
            <a:r>
              <a:rPr spc="-75" dirty="0">
                <a:latin typeface="Arial"/>
                <a:cs typeface="Arial"/>
              </a:rPr>
              <a:t>IMPATT</a:t>
            </a:r>
          </a:p>
        </p:txBody>
      </p:sp>
      <p:pic>
        <p:nvPicPr>
          <p:cNvPr id="4" name="object 4"/>
          <p:cNvPicPr/>
          <p:nvPr/>
        </p:nvPicPr>
        <p:blipFill>
          <a:blip r:embed="rId2" cstate="print"/>
          <a:stretch>
            <a:fillRect/>
          </a:stretch>
        </p:blipFill>
        <p:spPr>
          <a:xfrm>
            <a:off x="604519" y="1263141"/>
            <a:ext cx="118237" cy="124460"/>
          </a:xfrm>
          <a:prstGeom prst="rect">
            <a:avLst/>
          </a:prstGeom>
        </p:spPr>
      </p:pic>
      <p:sp>
        <p:nvSpPr>
          <p:cNvPr id="5" name="object 5"/>
          <p:cNvSpPr txBox="1"/>
          <p:nvPr/>
        </p:nvSpPr>
        <p:spPr>
          <a:xfrm>
            <a:off x="772769" y="1084910"/>
            <a:ext cx="8080375" cy="1489075"/>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A</a:t>
            </a:r>
            <a:r>
              <a:rPr sz="2400" spc="35" dirty="0">
                <a:latin typeface="Calibri"/>
                <a:cs typeface="Calibri"/>
              </a:rPr>
              <a:t> </a:t>
            </a:r>
            <a:r>
              <a:rPr sz="2400" spc="-10" dirty="0">
                <a:latin typeface="Calibri"/>
                <a:cs typeface="Calibri"/>
              </a:rPr>
              <a:t>cross-section</a:t>
            </a:r>
            <a:r>
              <a:rPr sz="2400" spc="35" dirty="0">
                <a:latin typeface="Calibri"/>
                <a:cs typeface="Calibri"/>
              </a:rPr>
              <a:t> </a:t>
            </a:r>
            <a:r>
              <a:rPr sz="2400" spc="-5" dirty="0">
                <a:latin typeface="Calibri"/>
                <a:cs typeface="Calibri"/>
              </a:rPr>
              <a:t>of</a:t>
            </a:r>
            <a:r>
              <a:rPr sz="2400" spc="30" dirty="0">
                <a:latin typeface="Calibri"/>
                <a:cs typeface="Calibri"/>
              </a:rPr>
              <a:t> </a:t>
            </a:r>
            <a:r>
              <a:rPr sz="2400" spc="-5" dirty="0">
                <a:latin typeface="Calibri"/>
                <a:cs typeface="Calibri"/>
              </a:rPr>
              <a:t>p+n</a:t>
            </a:r>
            <a:r>
              <a:rPr sz="2400" spc="35" dirty="0">
                <a:latin typeface="Calibri"/>
                <a:cs typeface="Calibri"/>
              </a:rPr>
              <a:t> </a:t>
            </a:r>
            <a:r>
              <a:rPr sz="2400" dirty="0">
                <a:latin typeface="Calibri"/>
                <a:cs typeface="Calibri"/>
              </a:rPr>
              <a:t>n+</a:t>
            </a:r>
            <a:r>
              <a:rPr sz="2400" spc="40" dirty="0">
                <a:latin typeface="Calibri"/>
                <a:cs typeface="Calibri"/>
              </a:rPr>
              <a:t> </a:t>
            </a:r>
            <a:r>
              <a:rPr sz="2400" spc="-60" dirty="0">
                <a:latin typeface="Calibri"/>
                <a:cs typeface="Calibri"/>
              </a:rPr>
              <a:t>IMPATT</a:t>
            </a:r>
            <a:r>
              <a:rPr sz="2400" spc="25" dirty="0">
                <a:latin typeface="Calibri"/>
                <a:cs typeface="Calibri"/>
              </a:rPr>
              <a:t> </a:t>
            </a:r>
            <a:r>
              <a:rPr sz="2400" spc="-5" dirty="0">
                <a:latin typeface="Calibri"/>
                <a:cs typeface="Calibri"/>
              </a:rPr>
              <a:t>diode</a:t>
            </a:r>
            <a:r>
              <a:rPr sz="2400" spc="45" dirty="0">
                <a:latin typeface="Calibri"/>
                <a:cs typeface="Calibri"/>
              </a:rPr>
              <a:t> </a:t>
            </a:r>
            <a:r>
              <a:rPr sz="2400" spc="-10" dirty="0">
                <a:latin typeface="Calibri"/>
                <a:cs typeface="Calibri"/>
              </a:rPr>
              <a:t>structure</a:t>
            </a:r>
            <a:r>
              <a:rPr sz="2400" spc="40" dirty="0">
                <a:latin typeface="Calibri"/>
                <a:cs typeface="Calibri"/>
              </a:rPr>
              <a:t> </a:t>
            </a:r>
            <a:r>
              <a:rPr sz="2400" dirty="0">
                <a:latin typeface="Calibri"/>
                <a:cs typeface="Calibri"/>
              </a:rPr>
              <a:t>is</a:t>
            </a:r>
            <a:r>
              <a:rPr sz="2400" spc="25" dirty="0">
                <a:latin typeface="Calibri"/>
                <a:cs typeface="Calibri"/>
              </a:rPr>
              <a:t> </a:t>
            </a:r>
            <a:r>
              <a:rPr sz="2400" spc="-10" dirty="0">
                <a:latin typeface="Calibri"/>
                <a:cs typeface="Calibri"/>
              </a:rPr>
              <a:t>shown</a:t>
            </a:r>
            <a:r>
              <a:rPr sz="2400" spc="30" dirty="0">
                <a:latin typeface="Calibri"/>
                <a:cs typeface="Calibri"/>
              </a:rPr>
              <a:t> </a:t>
            </a:r>
            <a:r>
              <a:rPr sz="2400" spc="-10" dirty="0">
                <a:latin typeface="Calibri"/>
                <a:cs typeface="Calibri"/>
              </a:rPr>
              <a:t>in</a:t>
            </a:r>
            <a:r>
              <a:rPr sz="2400" spc="35" dirty="0">
                <a:latin typeface="Calibri"/>
                <a:cs typeface="Calibri"/>
              </a:rPr>
              <a:t> </a:t>
            </a:r>
            <a:r>
              <a:rPr sz="2400" spc="-5" dirty="0">
                <a:latin typeface="Calibri"/>
                <a:cs typeface="Calibri"/>
              </a:rPr>
              <a:t>Fig.</a:t>
            </a:r>
            <a:endParaRPr sz="2400">
              <a:latin typeface="Calibri"/>
              <a:cs typeface="Calibri"/>
            </a:endParaRPr>
          </a:p>
          <a:p>
            <a:pPr marL="12700" marR="6985">
              <a:lnSpc>
                <a:spcPct val="100000"/>
              </a:lnSpc>
            </a:pPr>
            <a:r>
              <a:rPr sz="2400" spc="-5" dirty="0">
                <a:latin typeface="Calibri"/>
                <a:cs typeface="Calibri"/>
              </a:rPr>
              <a:t>7.47.</a:t>
            </a:r>
            <a:r>
              <a:rPr sz="2400" spc="200" dirty="0">
                <a:latin typeface="Calibri"/>
                <a:cs typeface="Calibri"/>
              </a:rPr>
              <a:t> </a:t>
            </a:r>
            <a:r>
              <a:rPr sz="2400" spc="-10" dirty="0">
                <a:latin typeface="Calibri"/>
                <a:cs typeface="Calibri"/>
              </a:rPr>
              <a:t>Note</a:t>
            </a:r>
            <a:r>
              <a:rPr sz="2400" spc="215" dirty="0">
                <a:latin typeface="Calibri"/>
                <a:cs typeface="Calibri"/>
              </a:rPr>
              <a:t> </a:t>
            </a:r>
            <a:r>
              <a:rPr sz="2400" spc="-10" dirty="0">
                <a:latin typeface="Calibri"/>
                <a:cs typeface="Calibri"/>
              </a:rPr>
              <a:t>that</a:t>
            </a:r>
            <a:r>
              <a:rPr sz="2400" spc="204" dirty="0">
                <a:latin typeface="Calibri"/>
                <a:cs typeface="Calibri"/>
              </a:rPr>
              <a:t> </a:t>
            </a:r>
            <a:r>
              <a:rPr sz="2400" dirty="0">
                <a:latin typeface="Calibri"/>
                <a:cs typeface="Calibri"/>
              </a:rPr>
              <a:t>it</a:t>
            </a:r>
            <a:r>
              <a:rPr sz="2400" spc="210" dirty="0">
                <a:latin typeface="Calibri"/>
                <a:cs typeface="Calibri"/>
              </a:rPr>
              <a:t> </a:t>
            </a:r>
            <a:r>
              <a:rPr sz="2400" dirty="0">
                <a:latin typeface="Calibri"/>
                <a:cs typeface="Calibri"/>
              </a:rPr>
              <a:t>is</a:t>
            </a:r>
            <a:r>
              <a:rPr sz="2400" spc="210" dirty="0">
                <a:latin typeface="Calibri"/>
                <a:cs typeface="Calibri"/>
              </a:rPr>
              <a:t> </a:t>
            </a:r>
            <a:r>
              <a:rPr sz="2400" dirty="0">
                <a:latin typeface="Calibri"/>
                <a:cs typeface="Calibri"/>
              </a:rPr>
              <a:t>a</a:t>
            </a:r>
            <a:r>
              <a:rPr sz="2400" spc="210" dirty="0">
                <a:latin typeface="Calibri"/>
                <a:cs typeface="Calibri"/>
              </a:rPr>
              <a:t> </a:t>
            </a:r>
            <a:r>
              <a:rPr sz="2400" spc="-10" dirty="0">
                <a:latin typeface="Calibri"/>
                <a:cs typeface="Calibri"/>
              </a:rPr>
              <a:t>diode,the</a:t>
            </a:r>
            <a:r>
              <a:rPr sz="2400" spc="215" dirty="0">
                <a:latin typeface="Calibri"/>
                <a:cs typeface="Calibri"/>
              </a:rPr>
              <a:t> </a:t>
            </a:r>
            <a:r>
              <a:rPr sz="2400" spc="-5" dirty="0">
                <a:latin typeface="Calibri"/>
                <a:cs typeface="Calibri"/>
              </a:rPr>
              <a:t>junction</a:t>
            </a:r>
            <a:r>
              <a:rPr sz="2400" spc="210" dirty="0">
                <a:latin typeface="Calibri"/>
                <a:cs typeface="Calibri"/>
              </a:rPr>
              <a:t> </a:t>
            </a:r>
            <a:r>
              <a:rPr sz="2400" spc="-5" dirty="0">
                <a:latin typeface="Calibri"/>
                <a:cs typeface="Calibri"/>
              </a:rPr>
              <a:t>being</a:t>
            </a:r>
            <a:r>
              <a:rPr sz="2400" spc="204" dirty="0">
                <a:latin typeface="Calibri"/>
                <a:cs typeface="Calibri"/>
              </a:rPr>
              <a:t> </a:t>
            </a:r>
            <a:r>
              <a:rPr sz="2400" spc="-5" dirty="0">
                <a:latin typeface="Calibri"/>
                <a:cs typeface="Calibri"/>
              </a:rPr>
              <a:t>between</a:t>
            </a:r>
            <a:r>
              <a:rPr sz="2400" spc="215" dirty="0">
                <a:latin typeface="Calibri"/>
                <a:cs typeface="Calibri"/>
              </a:rPr>
              <a:t> </a:t>
            </a:r>
            <a:r>
              <a:rPr sz="2400" spc="-5" dirty="0">
                <a:latin typeface="Calibri"/>
                <a:cs typeface="Calibri"/>
              </a:rPr>
              <a:t>p+</a:t>
            </a:r>
            <a:r>
              <a:rPr sz="2400" spc="215" dirty="0">
                <a:latin typeface="Calibri"/>
                <a:cs typeface="Calibri"/>
              </a:rPr>
              <a:t> </a:t>
            </a:r>
            <a:r>
              <a:rPr sz="2400" dirty="0">
                <a:latin typeface="Calibri"/>
                <a:cs typeface="Calibri"/>
              </a:rPr>
              <a:t>and </a:t>
            </a:r>
            <a:r>
              <a:rPr sz="2400" spc="-530" dirty="0">
                <a:latin typeface="Calibri"/>
                <a:cs typeface="Calibri"/>
              </a:rPr>
              <a:t> </a:t>
            </a:r>
            <a:r>
              <a:rPr sz="2400" dirty="0">
                <a:latin typeface="Calibri"/>
                <a:cs typeface="Calibri"/>
              </a:rPr>
              <a:t>then</a:t>
            </a:r>
            <a:r>
              <a:rPr sz="2400" spc="-20" dirty="0">
                <a:latin typeface="Calibri"/>
                <a:cs typeface="Calibri"/>
              </a:rPr>
              <a:t> </a:t>
            </a:r>
            <a:r>
              <a:rPr sz="2400" dirty="0">
                <a:latin typeface="Calibri"/>
                <a:cs typeface="Calibri"/>
              </a:rPr>
              <a:t>n</a:t>
            </a:r>
            <a:r>
              <a:rPr sz="2400" spc="-5" dirty="0">
                <a:latin typeface="Calibri"/>
                <a:cs typeface="Calibri"/>
              </a:rPr>
              <a:t> </a:t>
            </a:r>
            <a:r>
              <a:rPr sz="2400" spc="-50" dirty="0">
                <a:latin typeface="Calibri"/>
                <a:cs typeface="Calibri"/>
              </a:rPr>
              <a:t>layer.</a:t>
            </a:r>
            <a:endParaRPr sz="2400">
              <a:latin typeface="Calibri"/>
              <a:cs typeface="Calibri"/>
            </a:endParaRPr>
          </a:p>
          <a:p>
            <a:pPr marL="12700">
              <a:lnSpc>
                <a:spcPct val="100000"/>
              </a:lnSpc>
            </a:pPr>
            <a:r>
              <a:rPr sz="2400" dirty="0">
                <a:latin typeface="Calibri"/>
                <a:cs typeface="Calibri"/>
              </a:rPr>
              <a:t>An</a:t>
            </a:r>
            <a:r>
              <a:rPr sz="2400" spc="240" dirty="0">
                <a:latin typeface="Calibri"/>
                <a:cs typeface="Calibri"/>
              </a:rPr>
              <a:t> </a:t>
            </a:r>
            <a:r>
              <a:rPr sz="2400" spc="-10" dirty="0">
                <a:latin typeface="Calibri"/>
                <a:cs typeface="Calibri"/>
              </a:rPr>
              <a:t>extremely</a:t>
            </a:r>
            <a:r>
              <a:rPr sz="2400" spc="245" dirty="0">
                <a:latin typeface="Calibri"/>
                <a:cs typeface="Calibri"/>
              </a:rPr>
              <a:t> </a:t>
            </a:r>
            <a:r>
              <a:rPr sz="2400" spc="-5" dirty="0">
                <a:latin typeface="Calibri"/>
                <a:cs typeface="Calibri"/>
              </a:rPr>
              <a:t>high</a:t>
            </a:r>
            <a:r>
              <a:rPr sz="2400" spc="240" dirty="0">
                <a:latin typeface="Calibri"/>
                <a:cs typeface="Calibri"/>
              </a:rPr>
              <a:t> </a:t>
            </a:r>
            <a:r>
              <a:rPr sz="2400" spc="-20" dirty="0">
                <a:latin typeface="Calibri"/>
                <a:cs typeface="Calibri"/>
              </a:rPr>
              <a:t>voltage</a:t>
            </a:r>
            <a:r>
              <a:rPr sz="2400" spc="254" dirty="0">
                <a:latin typeface="Calibri"/>
                <a:cs typeface="Calibri"/>
              </a:rPr>
              <a:t> </a:t>
            </a:r>
            <a:r>
              <a:rPr sz="2400" spc="-10" dirty="0">
                <a:latin typeface="Calibri"/>
                <a:cs typeface="Calibri"/>
              </a:rPr>
              <a:t>gradient</a:t>
            </a:r>
            <a:r>
              <a:rPr sz="2400" spc="235" dirty="0">
                <a:latin typeface="Calibri"/>
                <a:cs typeface="Calibri"/>
              </a:rPr>
              <a:t> </a:t>
            </a:r>
            <a:r>
              <a:rPr sz="2400" dirty="0">
                <a:latin typeface="Calibri"/>
                <a:cs typeface="Calibri"/>
              </a:rPr>
              <a:t>is</a:t>
            </a:r>
            <a:r>
              <a:rPr sz="2400" spc="240" dirty="0">
                <a:latin typeface="Calibri"/>
                <a:cs typeface="Calibri"/>
              </a:rPr>
              <a:t> </a:t>
            </a:r>
            <a:r>
              <a:rPr sz="2400" dirty="0">
                <a:latin typeface="Calibri"/>
                <a:cs typeface="Calibri"/>
              </a:rPr>
              <a:t>applied</a:t>
            </a:r>
            <a:r>
              <a:rPr sz="2400" spc="250" dirty="0">
                <a:latin typeface="Calibri"/>
                <a:cs typeface="Calibri"/>
              </a:rPr>
              <a:t> </a:t>
            </a:r>
            <a:r>
              <a:rPr sz="2400" dirty="0">
                <a:latin typeface="Calibri"/>
                <a:cs typeface="Calibri"/>
              </a:rPr>
              <a:t>in</a:t>
            </a:r>
            <a:r>
              <a:rPr sz="2400" spc="240" dirty="0">
                <a:latin typeface="Calibri"/>
                <a:cs typeface="Calibri"/>
              </a:rPr>
              <a:t> </a:t>
            </a:r>
            <a:r>
              <a:rPr sz="2400" spc="-15" dirty="0">
                <a:latin typeface="Calibri"/>
                <a:cs typeface="Calibri"/>
              </a:rPr>
              <a:t>reverse</a:t>
            </a:r>
            <a:r>
              <a:rPr sz="2400" spc="245" dirty="0">
                <a:latin typeface="Calibri"/>
                <a:cs typeface="Calibri"/>
              </a:rPr>
              <a:t> </a:t>
            </a:r>
            <a:r>
              <a:rPr sz="2400" spc="-5" dirty="0">
                <a:latin typeface="Calibri"/>
                <a:cs typeface="Calibri"/>
              </a:rPr>
              <a:t>bias</a:t>
            </a:r>
            <a:r>
              <a:rPr sz="2400" spc="250" dirty="0">
                <a:latin typeface="Calibri"/>
                <a:cs typeface="Calibri"/>
              </a:rPr>
              <a:t> </a:t>
            </a:r>
            <a:r>
              <a:rPr sz="2400" spc="-25" dirty="0">
                <a:latin typeface="Calibri"/>
                <a:cs typeface="Calibri"/>
              </a:rPr>
              <a:t>to</a:t>
            </a:r>
            <a:endParaRPr sz="2400">
              <a:latin typeface="Calibri"/>
              <a:cs typeface="Calibri"/>
            </a:endParaRPr>
          </a:p>
        </p:txBody>
      </p:sp>
      <p:pic>
        <p:nvPicPr>
          <p:cNvPr id="6" name="object 6"/>
          <p:cNvPicPr/>
          <p:nvPr/>
        </p:nvPicPr>
        <p:blipFill>
          <a:blip r:embed="rId2" cstate="print"/>
          <a:stretch>
            <a:fillRect/>
          </a:stretch>
        </p:blipFill>
        <p:spPr>
          <a:xfrm>
            <a:off x="604519" y="2360422"/>
            <a:ext cx="118237" cy="124460"/>
          </a:xfrm>
          <a:prstGeom prst="rect">
            <a:avLst/>
          </a:prstGeom>
        </p:spPr>
      </p:pic>
      <p:sp>
        <p:nvSpPr>
          <p:cNvPr id="7" name="object 7"/>
          <p:cNvSpPr txBox="1"/>
          <p:nvPr/>
        </p:nvSpPr>
        <p:spPr>
          <a:xfrm>
            <a:off x="772769" y="2548204"/>
            <a:ext cx="1558290" cy="391795"/>
          </a:xfrm>
          <a:prstGeom prst="rect">
            <a:avLst/>
          </a:prstGeom>
        </p:spPr>
        <p:txBody>
          <a:bodyPr vert="horz" wrap="square" lIns="0" tIns="12700" rIns="0" bIns="0" rtlCol="0">
            <a:spAutoFit/>
          </a:bodyPr>
          <a:lstStyle/>
          <a:p>
            <a:pPr marL="12700">
              <a:lnSpc>
                <a:spcPct val="100000"/>
              </a:lnSpc>
              <a:spcBef>
                <a:spcPts val="100"/>
              </a:spcBef>
              <a:tabLst>
                <a:tab pos="619125" algn="l"/>
              </a:tabLst>
            </a:pPr>
            <a:r>
              <a:rPr sz="2400" spc="-5" dirty="0">
                <a:latin typeface="Calibri"/>
                <a:cs typeface="Calibri"/>
              </a:rPr>
              <a:t>th</a:t>
            </a:r>
            <a:r>
              <a:rPr sz="2400" dirty="0">
                <a:latin typeface="Calibri"/>
                <a:cs typeface="Calibri"/>
              </a:rPr>
              <a:t>e	I</a:t>
            </a:r>
            <a:r>
              <a:rPr sz="2400" spc="-10" dirty="0">
                <a:latin typeface="Calibri"/>
                <a:cs typeface="Calibri"/>
              </a:rPr>
              <a:t>M</a:t>
            </a:r>
            <a:r>
              <a:rPr sz="2400" spc="-185" dirty="0">
                <a:latin typeface="Calibri"/>
                <a:cs typeface="Calibri"/>
              </a:rPr>
              <a:t>P</a:t>
            </a:r>
            <a:r>
              <a:rPr sz="2400" spc="-190" dirty="0">
                <a:latin typeface="Calibri"/>
                <a:cs typeface="Calibri"/>
              </a:rPr>
              <a:t>A</a:t>
            </a:r>
            <a:r>
              <a:rPr sz="2400" spc="35" dirty="0">
                <a:latin typeface="Calibri"/>
                <a:cs typeface="Calibri"/>
              </a:rPr>
              <a:t>T</a:t>
            </a:r>
            <a:r>
              <a:rPr sz="2400" dirty="0">
                <a:latin typeface="Calibri"/>
                <a:cs typeface="Calibri"/>
              </a:rPr>
              <a:t>T</a:t>
            </a:r>
            <a:endParaRPr sz="2400">
              <a:latin typeface="Calibri"/>
              <a:cs typeface="Calibri"/>
            </a:endParaRPr>
          </a:p>
        </p:txBody>
      </p:sp>
      <p:sp>
        <p:nvSpPr>
          <p:cNvPr id="8" name="object 8"/>
          <p:cNvSpPr txBox="1"/>
          <p:nvPr/>
        </p:nvSpPr>
        <p:spPr>
          <a:xfrm>
            <a:off x="772769" y="2914269"/>
            <a:ext cx="1105535" cy="391160"/>
          </a:xfrm>
          <a:prstGeom prst="rect">
            <a:avLst/>
          </a:prstGeom>
        </p:spPr>
        <p:txBody>
          <a:bodyPr vert="horz" wrap="square" lIns="0" tIns="12700" rIns="0" bIns="0" rtlCol="0">
            <a:spAutoFit/>
          </a:bodyPr>
          <a:lstStyle/>
          <a:p>
            <a:pPr marL="12700">
              <a:lnSpc>
                <a:spcPct val="100000"/>
              </a:lnSpc>
              <a:spcBef>
                <a:spcPts val="100"/>
              </a:spcBef>
            </a:pPr>
            <a:r>
              <a:rPr sz="2400" spc="-35" dirty="0">
                <a:latin typeface="Calibri"/>
                <a:cs typeface="Calibri"/>
              </a:rPr>
              <a:t>r</a:t>
            </a:r>
            <a:r>
              <a:rPr sz="2400" dirty="0">
                <a:latin typeface="Calibri"/>
                <a:cs typeface="Calibri"/>
              </a:rPr>
              <a:t>esulting</a:t>
            </a:r>
            <a:endParaRPr sz="2400">
              <a:latin typeface="Calibri"/>
              <a:cs typeface="Calibri"/>
            </a:endParaRPr>
          </a:p>
        </p:txBody>
      </p:sp>
      <p:sp>
        <p:nvSpPr>
          <p:cNvPr id="9" name="object 9"/>
          <p:cNvSpPr txBox="1"/>
          <p:nvPr/>
        </p:nvSpPr>
        <p:spPr>
          <a:xfrm>
            <a:off x="2498217" y="2548204"/>
            <a:ext cx="4879340" cy="757555"/>
          </a:xfrm>
          <a:prstGeom prst="rect">
            <a:avLst/>
          </a:prstGeom>
        </p:spPr>
        <p:txBody>
          <a:bodyPr vert="horz" wrap="square" lIns="0" tIns="12700" rIns="0" bIns="0" rtlCol="0">
            <a:spAutoFit/>
          </a:bodyPr>
          <a:lstStyle/>
          <a:p>
            <a:pPr marL="12700">
              <a:lnSpc>
                <a:spcPct val="100000"/>
              </a:lnSpc>
              <a:spcBef>
                <a:spcPts val="100"/>
              </a:spcBef>
              <a:tabLst>
                <a:tab pos="982980" algn="l"/>
                <a:tab pos="1429385" algn="l"/>
                <a:tab pos="2036445" algn="l"/>
                <a:tab pos="2909570" algn="l"/>
                <a:tab pos="3354704" algn="l"/>
                <a:tab pos="4008754" algn="l"/>
              </a:tabLst>
            </a:pPr>
            <a:r>
              <a:rPr sz="2400" spc="-5" dirty="0">
                <a:latin typeface="Calibri"/>
                <a:cs typeface="Calibri"/>
              </a:rPr>
              <a:t>di</a:t>
            </a:r>
            <a:r>
              <a:rPr sz="2400" spc="-10" dirty="0">
                <a:latin typeface="Calibri"/>
                <a:cs typeface="Calibri"/>
              </a:rPr>
              <a:t>o</a:t>
            </a:r>
            <a:r>
              <a:rPr sz="2400" spc="-5" dirty="0">
                <a:latin typeface="Calibri"/>
                <a:cs typeface="Calibri"/>
              </a:rPr>
              <a:t>de</a:t>
            </a:r>
            <a:r>
              <a:rPr sz="2400" dirty="0">
                <a:latin typeface="Calibri"/>
                <a:cs typeface="Calibri"/>
              </a:rPr>
              <a:t>,	</a:t>
            </a:r>
            <a:r>
              <a:rPr sz="2400" spc="-10" dirty="0">
                <a:latin typeface="Calibri"/>
                <a:cs typeface="Calibri"/>
              </a:rPr>
              <a:t>o</a:t>
            </a:r>
            <a:r>
              <a:rPr sz="2400" dirty="0">
                <a:latin typeface="Calibri"/>
                <a:cs typeface="Calibri"/>
              </a:rPr>
              <a:t>f	</a:t>
            </a:r>
            <a:r>
              <a:rPr sz="2400" spc="-5" dirty="0">
                <a:latin typeface="Calibri"/>
                <a:cs typeface="Calibri"/>
              </a:rPr>
              <a:t>th</a:t>
            </a:r>
            <a:r>
              <a:rPr sz="2400" dirty="0">
                <a:latin typeface="Calibri"/>
                <a:cs typeface="Calibri"/>
              </a:rPr>
              <a:t>e	</a:t>
            </a:r>
            <a:r>
              <a:rPr sz="2400" spc="-5" dirty="0">
                <a:latin typeface="Calibri"/>
                <a:cs typeface="Calibri"/>
              </a:rPr>
              <a:t>o</a:t>
            </a:r>
            <a:r>
              <a:rPr sz="2400" spc="-45" dirty="0">
                <a:latin typeface="Calibri"/>
                <a:cs typeface="Calibri"/>
              </a:rPr>
              <a:t>r</a:t>
            </a:r>
            <a:r>
              <a:rPr sz="2400" spc="-5" dirty="0">
                <a:latin typeface="Calibri"/>
                <a:cs typeface="Calibri"/>
              </a:rPr>
              <a:t>de</a:t>
            </a:r>
            <a:r>
              <a:rPr sz="2400" dirty="0">
                <a:latin typeface="Calibri"/>
                <a:cs typeface="Calibri"/>
              </a:rPr>
              <a:t>r	</a:t>
            </a:r>
            <a:r>
              <a:rPr sz="2400" spc="-10" dirty="0">
                <a:latin typeface="Calibri"/>
                <a:cs typeface="Calibri"/>
              </a:rPr>
              <a:t>o</a:t>
            </a:r>
            <a:r>
              <a:rPr sz="2400" dirty="0">
                <a:latin typeface="Calibri"/>
                <a:cs typeface="Calibri"/>
              </a:rPr>
              <a:t>f	</a:t>
            </a:r>
            <a:r>
              <a:rPr sz="2400" spc="-10" dirty="0">
                <a:latin typeface="Calibri"/>
                <a:cs typeface="Calibri"/>
              </a:rPr>
              <a:t>40</a:t>
            </a:r>
            <a:r>
              <a:rPr sz="2400" dirty="0">
                <a:latin typeface="Calibri"/>
                <a:cs typeface="Calibri"/>
              </a:rPr>
              <a:t>0	</a:t>
            </a:r>
            <a:r>
              <a:rPr sz="2400" spc="10" dirty="0">
                <a:latin typeface="Calibri"/>
                <a:cs typeface="Calibri"/>
              </a:rPr>
              <a:t>k</a:t>
            </a:r>
            <a:r>
              <a:rPr sz="2400" spc="-130" dirty="0">
                <a:latin typeface="Calibri"/>
                <a:cs typeface="Calibri"/>
              </a:rPr>
              <a:t>V</a:t>
            </a:r>
            <a:r>
              <a:rPr sz="2400" spc="-55" dirty="0">
                <a:latin typeface="Calibri"/>
                <a:cs typeface="Calibri"/>
              </a:rPr>
              <a:t>/</a:t>
            </a:r>
            <a:r>
              <a:rPr sz="2400" dirty="0">
                <a:latin typeface="Calibri"/>
                <a:cs typeface="Calibri"/>
              </a:rPr>
              <a:t>cm,</a:t>
            </a:r>
            <a:endParaRPr sz="2400">
              <a:latin typeface="Calibri"/>
              <a:cs typeface="Calibri"/>
            </a:endParaRPr>
          </a:p>
          <a:p>
            <a:pPr marL="539750">
              <a:lnSpc>
                <a:spcPct val="100000"/>
              </a:lnSpc>
              <a:tabLst>
                <a:tab pos="1943735" algn="l"/>
              </a:tabLst>
            </a:pPr>
            <a:r>
              <a:rPr sz="2400" dirty="0">
                <a:latin typeface="Calibri"/>
                <a:cs typeface="Calibri"/>
              </a:rPr>
              <a:t>in	</a:t>
            </a:r>
            <a:r>
              <a:rPr sz="2400" spc="-5" dirty="0">
                <a:latin typeface="Calibri"/>
                <a:cs typeface="Calibri"/>
              </a:rPr>
              <a:t>very</a:t>
            </a:r>
            <a:endParaRPr sz="2400">
              <a:latin typeface="Calibri"/>
              <a:cs typeface="Calibri"/>
            </a:endParaRPr>
          </a:p>
        </p:txBody>
      </p:sp>
      <p:sp>
        <p:nvSpPr>
          <p:cNvPr id="10" name="object 10"/>
          <p:cNvSpPr txBox="1"/>
          <p:nvPr/>
        </p:nvSpPr>
        <p:spPr>
          <a:xfrm>
            <a:off x="6135115" y="2914269"/>
            <a:ext cx="55880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high</a:t>
            </a:r>
            <a:endParaRPr sz="2400">
              <a:latin typeface="Calibri"/>
              <a:cs typeface="Calibri"/>
            </a:endParaRPr>
          </a:p>
        </p:txBody>
      </p:sp>
      <p:sp>
        <p:nvSpPr>
          <p:cNvPr id="11" name="object 11"/>
          <p:cNvSpPr txBox="1"/>
          <p:nvPr/>
        </p:nvSpPr>
        <p:spPr>
          <a:xfrm>
            <a:off x="7544816" y="2548204"/>
            <a:ext cx="1308100" cy="757555"/>
          </a:xfrm>
          <a:prstGeom prst="rect">
            <a:avLst/>
          </a:prstGeom>
        </p:spPr>
        <p:txBody>
          <a:bodyPr vert="horz" wrap="square" lIns="0" tIns="12700" rIns="0" bIns="0" rtlCol="0">
            <a:spAutoFit/>
          </a:bodyPr>
          <a:lstStyle/>
          <a:p>
            <a:pPr marR="5715" algn="r">
              <a:lnSpc>
                <a:spcPct val="100000"/>
              </a:lnSpc>
              <a:spcBef>
                <a:spcPts val="100"/>
              </a:spcBef>
            </a:pPr>
            <a:r>
              <a:rPr sz="2400" spc="-10" dirty="0">
                <a:latin typeface="Calibri"/>
                <a:cs typeface="Calibri"/>
              </a:rPr>
              <a:t>eventually</a:t>
            </a:r>
            <a:endParaRPr sz="2400">
              <a:latin typeface="Calibri"/>
              <a:cs typeface="Calibri"/>
            </a:endParaRPr>
          </a:p>
          <a:p>
            <a:pPr marR="5080" algn="r">
              <a:lnSpc>
                <a:spcPct val="100000"/>
              </a:lnSpc>
            </a:pPr>
            <a:r>
              <a:rPr sz="2400" spc="-10" dirty="0">
                <a:latin typeface="Calibri"/>
                <a:cs typeface="Calibri"/>
              </a:rPr>
              <a:t>current.</a:t>
            </a:r>
            <a:endParaRPr sz="2400">
              <a:latin typeface="Calibri"/>
              <a:cs typeface="Calibri"/>
            </a:endParaRPr>
          </a:p>
        </p:txBody>
      </p:sp>
      <p:pic>
        <p:nvPicPr>
          <p:cNvPr id="12" name="object 12"/>
          <p:cNvPicPr/>
          <p:nvPr/>
        </p:nvPicPr>
        <p:blipFill>
          <a:blip r:embed="rId3" cstate="print"/>
          <a:stretch>
            <a:fillRect/>
          </a:stretch>
        </p:blipFill>
        <p:spPr>
          <a:xfrm>
            <a:off x="142875" y="3500437"/>
            <a:ext cx="5857875" cy="2714625"/>
          </a:xfrm>
          <a:prstGeom prst="rect">
            <a:avLst/>
          </a:prstGeom>
        </p:spPr>
      </p:pic>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5" dirty="0"/>
              <a:pPr marL="38100">
                <a:lnSpc>
                  <a:spcPct val="100000"/>
                </a:lnSpc>
              </a:pPr>
              <a:t>99</a:t>
            </a:fld>
            <a:endParaRPr spc="-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48</TotalTime>
  <Words>7296</Words>
  <Application>Microsoft Office PowerPoint</Application>
  <PresentationFormat>On-screen Show (4:3)</PresentationFormat>
  <Paragraphs>513</Paragraphs>
  <Slides>105</Slides>
  <Notes>0</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Slide 1</vt:lpstr>
      <vt:lpstr>Introduction</vt:lpstr>
      <vt:lpstr>Slide 3</vt:lpstr>
      <vt:lpstr>Microwave spectrum</vt:lpstr>
      <vt:lpstr>MICROWAVE BANDS</vt:lpstr>
      <vt:lpstr>Slide 6</vt:lpstr>
      <vt:lpstr>ADVANTAGES OF MICROWAVES</vt:lpstr>
      <vt:lpstr>Slide 8</vt:lpstr>
      <vt:lpstr>APPLICATIONS OF MICROWAVES</vt:lpstr>
      <vt:lpstr>Slide 10</vt:lpstr>
      <vt:lpstr>Slide 11</vt:lpstr>
      <vt:lpstr>Medical Science: Microwave's heating properties are also used in  Medical Science. Microwave also have Medical Applications such as  it is used in diagnosis and various therapies. There are also some  other applications of heating property of microwave such  as Drying, Precooking and Moisture Leveling.</vt:lpstr>
      <vt:lpstr>WAVE GUIDES</vt:lpstr>
      <vt:lpstr>ADVANTAGES OF WAVEGUIDES</vt:lpstr>
      <vt:lpstr>Types of waveguides</vt:lpstr>
      <vt:lpstr>Types of waveguides</vt:lpstr>
      <vt:lpstr>Slide 17</vt:lpstr>
      <vt:lpstr>Slide 18</vt:lpstr>
      <vt:lpstr>Rectangular Waveguides</vt:lpstr>
      <vt:lpstr>Slide 20</vt:lpstr>
      <vt:lpstr>Modes of wave guides</vt:lpstr>
      <vt:lpstr>Slide 22</vt:lpstr>
      <vt:lpstr>Slide 23</vt:lpstr>
      <vt:lpstr>Slide 24</vt:lpstr>
      <vt:lpstr>Slide 25</vt:lpstr>
      <vt:lpstr>Guided Wavelength (λg)</vt:lpstr>
      <vt:lpstr>Phase Velocity(vp)</vt:lpstr>
      <vt:lpstr>Degenerate Modes</vt:lpstr>
      <vt:lpstr>Slide 29</vt:lpstr>
      <vt:lpstr>CIRCUALTORS AND ISOLATORS</vt:lpstr>
      <vt:lpstr>MICROWAVE CIRCULATORS</vt:lpstr>
      <vt:lpstr>MICROWAVE CIRCULATORS</vt:lpstr>
      <vt:lpstr>ISOLATOR</vt:lpstr>
      <vt:lpstr>Slide 34</vt:lpstr>
      <vt:lpstr>Introduction</vt:lpstr>
      <vt:lpstr>Introduction</vt:lpstr>
      <vt:lpstr>Slide 37</vt:lpstr>
      <vt:lpstr>Slide 38</vt:lpstr>
      <vt:lpstr>Slide 39</vt:lpstr>
      <vt:lpstr>Slide 40</vt:lpstr>
      <vt:lpstr>Klystron</vt:lpstr>
      <vt:lpstr>TWO CAVITY KLYSTRON AMPLIFIER</vt:lpstr>
      <vt:lpstr>Figure</vt:lpstr>
      <vt:lpstr>Operation</vt:lpstr>
      <vt:lpstr>Operation</vt:lpstr>
      <vt:lpstr>Slide 46</vt:lpstr>
      <vt:lpstr>Slide 47</vt:lpstr>
      <vt:lpstr>So, when the electron pass through the buncher gap  their velocity will be change according to the input RF  signal. This process is known as velocity modulation.</vt:lpstr>
      <vt:lpstr>Slide 49</vt:lpstr>
      <vt:lpstr>Slide 50</vt:lpstr>
      <vt:lpstr>Bunching process</vt:lpstr>
      <vt:lpstr>Slide 52</vt:lpstr>
      <vt:lpstr>Output Power and Efficiency</vt:lpstr>
      <vt:lpstr>Multi cavity Klystron amplifier</vt:lpstr>
      <vt:lpstr>Multi cavity klystron amplifier</vt:lpstr>
      <vt:lpstr>Figure</vt:lpstr>
      <vt:lpstr>Operation of Multi cavity Klystron</vt:lpstr>
      <vt:lpstr>Slide 58</vt:lpstr>
      <vt:lpstr>Slide 59</vt:lpstr>
      <vt:lpstr>Reflex Klystron</vt:lpstr>
      <vt:lpstr>Reflex Klystron</vt:lpstr>
      <vt:lpstr>Slide 62</vt:lpstr>
      <vt:lpstr>Slide 63</vt:lpstr>
      <vt:lpstr>Slide 64</vt:lpstr>
      <vt:lpstr>Applegate diagram</vt:lpstr>
      <vt:lpstr>Slide 66</vt:lpstr>
      <vt:lpstr>Slide 67</vt:lpstr>
      <vt:lpstr>Travelling wave tube</vt:lpstr>
      <vt:lpstr>Slide 69</vt:lpstr>
      <vt:lpstr>Operation</vt:lpstr>
      <vt:lpstr>Slide 71</vt:lpstr>
      <vt:lpstr>Slow Wave Structures (SWS)</vt:lpstr>
      <vt:lpstr>Slow Wave Structures (SWS)</vt:lpstr>
      <vt:lpstr>Slide 74</vt:lpstr>
      <vt:lpstr>Convection Current</vt:lpstr>
      <vt:lpstr>Slide 76</vt:lpstr>
      <vt:lpstr>The electrons entering the retarding field are decelerated and  those in the accelerating field are accelerated. They begin  forming a bunch centred about those electrons that enter the  helix during the zero fields</vt:lpstr>
      <vt:lpstr>Slide 78</vt:lpstr>
      <vt:lpstr>Slide 79</vt:lpstr>
      <vt:lpstr>Cross-Coupled Tubes (Magnetron Oscillator)</vt:lpstr>
      <vt:lpstr>Slide 81</vt:lpstr>
      <vt:lpstr>Slide 82</vt:lpstr>
      <vt:lpstr>Slide 83</vt:lpstr>
      <vt:lpstr>-Mode Oscillations</vt:lpstr>
      <vt:lpstr>Microwave Solid State Devices</vt:lpstr>
      <vt:lpstr>TRANSFERRED ELECTRON DEVICES.</vt:lpstr>
      <vt:lpstr>TWO VALLEY THEORY (RWH THEORY)</vt:lpstr>
      <vt:lpstr>Two valley model.</vt:lpstr>
      <vt:lpstr>Two valley model.</vt:lpstr>
      <vt:lpstr>Transfer of electron densities.</vt:lpstr>
      <vt:lpstr>Characteristics of Gunn Diode</vt:lpstr>
      <vt:lpstr>Construction of Gunn Diode</vt:lpstr>
      <vt:lpstr>Equivalent Circuit of Gunn Diode</vt:lpstr>
      <vt:lpstr>Disadvantages of Gunn Diode</vt:lpstr>
      <vt:lpstr>Applications of Gunn Diode</vt:lpstr>
      <vt:lpstr>Comparison Between Microwave Transistors and  TED’s</vt:lpstr>
      <vt:lpstr>AVALANCHE TRANSIT TIME DEVICES</vt:lpstr>
      <vt:lpstr>IMPATT DIODE</vt:lpstr>
      <vt:lpstr>Operation of IMPATT</vt:lpstr>
      <vt:lpstr>Operation of IMPATT</vt:lpstr>
      <vt:lpstr>Equivalent Circuit of IMPATT</vt:lpstr>
      <vt:lpstr>Advantages of IMPATT Diode</vt:lpstr>
      <vt:lpstr>Disadvantage of IMPATT Diode</vt:lpstr>
      <vt:lpstr>Applications of IMPATT Diode</vt:lpstr>
      <vt:lpstr>Comparison between Gunn diode and Impatt  diode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 el</dc:creator>
  <cp:lastModifiedBy>acer</cp:lastModifiedBy>
  <cp:revision>14</cp:revision>
  <dcterms:created xsi:type="dcterms:W3CDTF">2023-04-05T05:02:44Z</dcterms:created>
  <dcterms:modified xsi:type="dcterms:W3CDTF">2023-04-05T09:53:47Z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Creator">
    <vt:lpwstr>Microsoft® Office PowerPoint® 2007</vt:lpwstr>
  </property>
  <property fmtid="{D5CDD505-2E9C-101B-9397-08002B2CF9AE}" pid="4" name="LastSaved">
    <vt:filetime>2023-04-05T00:00:00Z</vt:filetime>
  </property>
</Properties>
</file>